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Default Extension="docx" ContentType="application/vnd.openxmlformats-officedocument.wordprocessingml.documen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4"/>
  </p:notesMasterIdLst>
  <p:handoutMasterIdLst>
    <p:handoutMasterId r:id="rId145"/>
  </p:handoutMasterIdLst>
  <p:sldIdLst>
    <p:sldId id="290" r:id="rId2"/>
    <p:sldId id="291" r:id="rId3"/>
    <p:sldId id="293" r:id="rId4"/>
    <p:sldId id="292" r:id="rId5"/>
    <p:sldId id="321" r:id="rId6"/>
    <p:sldId id="327" r:id="rId7"/>
    <p:sldId id="326" r:id="rId8"/>
    <p:sldId id="294" r:id="rId9"/>
    <p:sldId id="295" r:id="rId10"/>
    <p:sldId id="491" r:id="rId11"/>
    <p:sldId id="309" r:id="rId12"/>
    <p:sldId id="484" r:id="rId13"/>
    <p:sldId id="311" r:id="rId14"/>
    <p:sldId id="316" r:id="rId15"/>
    <p:sldId id="313" r:id="rId16"/>
    <p:sldId id="482" r:id="rId17"/>
    <p:sldId id="483" r:id="rId18"/>
    <p:sldId id="314" r:id="rId19"/>
    <p:sldId id="485" r:id="rId20"/>
    <p:sldId id="317" r:id="rId21"/>
    <p:sldId id="329" r:id="rId22"/>
    <p:sldId id="318" r:id="rId23"/>
    <p:sldId id="312" r:id="rId24"/>
    <p:sldId id="320" r:id="rId25"/>
    <p:sldId id="353" r:id="rId26"/>
    <p:sldId id="358" r:id="rId27"/>
    <p:sldId id="360" r:id="rId28"/>
    <p:sldId id="359" r:id="rId29"/>
    <p:sldId id="486" r:id="rId30"/>
    <p:sldId id="487" r:id="rId31"/>
    <p:sldId id="490" r:id="rId32"/>
    <p:sldId id="488" r:id="rId33"/>
    <p:sldId id="489" r:id="rId34"/>
    <p:sldId id="310" r:id="rId35"/>
    <p:sldId id="296" r:id="rId36"/>
    <p:sldId id="297" r:id="rId37"/>
    <p:sldId id="330" r:id="rId38"/>
    <p:sldId id="298" r:id="rId39"/>
    <p:sldId id="299" r:id="rId40"/>
    <p:sldId id="300" r:id="rId41"/>
    <p:sldId id="378" r:id="rId42"/>
    <p:sldId id="301" r:id="rId43"/>
    <p:sldId id="302" r:id="rId44"/>
    <p:sldId id="502" r:id="rId45"/>
    <p:sldId id="268" r:id="rId46"/>
    <p:sldId id="496" r:id="rId47"/>
    <p:sldId id="375" r:id="rId48"/>
    <p:sldId id="325" r:id="rId49"/>
    <p:sldId id="446" r:id="rId50"/>
    <p:sldId id="443" r:id="rId51"/>
    <p:sldId id="382" r:id="rId52"/>
    <p:sldId id="381" r:id="rId53"/>
    <p:sldId id="383" r:id="rId54"/>
    <p:sldId id="386" r:id="rId55"/>
    <p:sldId id="444" r:id="rId56"/>
    <p:sldId id="445" r:id="rId57"/>
    <p:sldId id="362" r:id="rId58"/>
    <p:sldId id="363" r:id="rId59"/>
    <p:sldId id="385" r:id="rId60"/>
    <p:sldId id="364" r:id="rId61"/>
    <p:sldId id="384" r:id="rId62"/>
    <p:sldId id="387" r:id="rId63"/>
    <p:sldId id="333" r:id="rId64"/>
    <p:sldId id="388" r:id="rId65"/>
    <p:sldId id="389" r:id="rId66"/>
    <p:sldId id="391" r:id="rId67"/>
    <p:sldId id="497" r:id="rId68"/>
    <p:sldId id="390" r:id="rId69"/>
    <p:sldId id="392" r:id="rId70"/>
    <p:sldId id="393" r:id="rId71"/>
    <p:sldId id="394" r:id="rId72"/>
    <p:sldId id="395" r:id="rId73"/>
    <p:sldId id="396" r:id="rId74"/>
    <p:sldId id="399" r:id="rId75"/>
    <p:sldId id="402" r:id="rId76"/>
    <p:sldId id="403" r:id="rId77"/>
    <p:sldId id="405" r:id="rId78"/>
    <p:sldId id="406" r:id="rId79"/>
    <p:sldId id="407" r:id="rId80"/>
    <p:sldId id="408" r:id="rId81"/>
    <p:sldId id="409" r:id="rId82"/>
    <p:sldId id="410" r:id="rId83"/>
    <p:sldId id="411" r:id="rId84"/>
    <p:sldId id="412" r:id="rId85"/>
    <p:sldId id="413" r:id="rId86"/>
    <p:sldId id="414" r:id="rId87"/>
    <p:sldId id="447" r:id="rId88"/>
    <p:sldId id="415" r:id="rId89"/>
    <p:sldId id="417" r:id="rId90"/>
    <p:sldId id="416" r:id="rId91"/>
    <p:sldId id="418" r:id="rId92"/>
    <p:sldId id="419" r:id="rId93"/>
    <p:sldId id="420" r:id="rId94"/>
    <p:sldId id="421" r:id="rId95"/>
    <p:sldId id="422" r:id="rId96"/>
    <p:sldId id="452" r:id="rId97"/>
    <p:sldId id="453" r:id="rId98"/>
    <p:sldId id="498" r:id="rId99"/>
    <p:sldId id="451" r:id="rId100"/>
    <p:sldId id="423" r:id="rId101"/>
    <p:sldId id="424" r:id="rId102"/>
    <p:sldId id="448" r:id="rId103"/>
    <p:sldId id="425" r:id="rId104"/>
    <p:sldId id="426" r:id="rId105"/>
    <p:sldId id="427" r:id="rId106"/>
    <p:sldId id="428" r:id="rId107"/>
    <p:sldId id="429" r:id="rId108"/>
    <p:sldId id="430" r:id="rId109"/>
    <p:sldId id="432" r:id="rId110"/>
    <p:sldId id="433" r:id="rId111"/>
    <p:sldId id="434" r:id="rId112"/>
    <p:sldId id="435" r:id="rId113"/>
    <p:sldId id="436" r:id="rId114"/>
    <p:sldId id="437" r:id="rId115"/>
    <p:sldId id="438" r:id="rId116"/>
    <p:sldId id="439" r:id="rId117"/>
    <p:sldId id="440" r:id="rId118"/>
    <p:sldId id="441" r:id="rId119"/>
    <p:sldId id="442" r:id="rId120"/>
    <p:sldId id="458" r:id="rId121"/>
    <p:sldId id="459" r:id="rId122"/>
    <p:sldId id="461" r:id="rId123"/>
    <p:sldId id="462" r:id="rId124"/>
    <p:sldId id="454" r:id="rId125"/>
    <p:sldId id="455" r:id="rId126"/>
    <p:sldId id="466" r:id="rId127"/>
    <p:sldId id="499" r:id="rId128"/>
    <p:sldId id="467" r:id="rId129"/>
    <p:sldId id="500" r:id="rId130"/>
    <p:sldId id="468" r:id="rId131"/>
    <p:sldId id="456" r:id="rId132"/>
    <p:sldId id="457" r:id="rId133"/>
    <p:sldId id="464" r:id="rId134"/>
    <p:sldId id="465" r:id="rId135"/>
    <p:sldId id="472" r:id="rId136"/>
    <p:sldId id="478" r:id="rId137"/>
    <p:sldId id="492" r:id="rId138"/>
    <p:sldId id="494" r:id="rId139"/>
    <p:sldId id="493" r:id="rId140"/>
    <p:sldId id="495" r:id="rId141"/>
    <p:sldId id="278" r:id="rId142"/>
    <p:sldId id="374" r:id="rId143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00FF00"/>
    <a:srgbClr val="FFCCCC"/>
    <a:srgbClr val="FF0000"/>
    <a:srgbClr val="FFFFFF"/>
    <a:srgbClr val="4B0108"/>
    <a:srgbClr val="B3011A"/>
    <a:srgbClr val="FFFF66"/>
    <a:srgbClr val="FFFF99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35" autoAdjust="0"/>
    <p:restoredTop sz="94840" autoAdjust="0"/>
  </p:normalViewPr>
  <p:slideViewPr>
    <p:cSldViewPr snapToGrid="0">
      <p:cViewPr>
        <p:scale>
          <a:sx n="85" d="100"/>
          <a:sy n="85" d="100"/>
        </p:scale>
        <p:origin x="-126" y="-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notesMaster" Target="notesMasters/notesMaster1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7;&#1077;&#1088;&#1075;&#1077;&#1081;\Desktop\&#1041;&#1070;&#1044;&#1046;&#1045;&#1058;%20&#1044;&#1051;&#1071;%20&#1043;&#1056;&#1040;&#1046;&#1044;&#1040;&#1053;.&#1055;&#1056;&#1045;&#1047;&#1045;&#1053;&#1058;&#1040;&#1062;&#1048;&#1048;\&#1055;&#1086;%20&#1087;&#1088;&#1080;&#1085;&#1103;&#1090;&#1080;&#1102;%20&#1073;&#1102;&#1076;&#1078;&#1077;&#1090;&#1086;&#1074;\&#1044;&#1083;&#1103;%20&#1087;&#1088;&#1077;&#1079;&#1077;&#1085;&#1090;&#1072;&#1094;&#1080;&#1080;%20&#1087;&#1086;%20&#1087;&#1088;&#1080;&#1085;&#1103;&#1090;&#1086;&#1084;&#1091;%20&#1073;&#1102;&#1076;&#1078;&#1077;&#1090;&#1072;%20&#1052;&#1054;%20&#1085;&#1072;%202024-2026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57;&#1077;&#1088;&#1075;&#1077;&#1081;\Desktop\&#1041;&#1070;&#1044;&#1046;&#1045;&#1058;%20&#1044;&#1051;&#1071;%20&#1043;&#1056;&#1040;&#1046;&#1044;&#1040;&#1053;.&#1055;&#1056;&#1045;&#1047;&#1045;&#1053;&#1058;&#1040;&#1062;&#1048;&#1048;\&#1055;&#1086;%20&#1087;&#1088;&#1080;&#1085;&#1103;&#1090;&#1080;&#1102;%20&#1073;&#1102;&#1076;&#1078;&#1077;&#1090;&#1086;&#1074;\&#1044;&#1083;&#1103;%20&#1087;&#1088;&#1077;&#1079;&#1077;&#1085;&#1090;&#1072;&#1094;&#1080;&#1080;%20&#1087;&#1086;%20&#1087;&#1088;&#1080;&#1085;&#1103;&#1090;&#1086;&#1084;&#1091;%20&#1073;&#1102;&#1076;&#1078;&#1077;&#1090;&#1072;%20&#1052;&#1054;%20&#1085;&#1072;%202024-2026.xlsx" TargetMode="External"/><Relationship Id="rId1" Type="http://schemas.openxmlformats.org/officeDocument/2006/relationships/image" Target="../media/image25.jpe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57;&#1077;&#1088;&#1075;&#1077;&#1081;\Desktop\&#1041;&#1070;&#1044;&#1046;&#1045;&#1058;%20&#1044;&#1051;&#1071;%20&#1043;&#1056;&#1040;&#1046;&#1044;&#1040;&#1053;.&#1055;&#1056;&#1045;&#1047;&#1045;&#1053;&#1058;&#1040;&#1062;&#1048;&#1048;\&#1055;&#1086;%20&#1087;&#1088;&#1080;&#1085;&#1103;&#1090;&#1080;&#1102;%20&#1073;&#1102;&#1076;&#1078;&#1077;&#1090;&#1086;&#1074;\&#1044;&#1083;&#1103;%20&#1087;&#1088;&#1077;&#1079;&#1077;&#1085;&#1090;&#1072;&#1094;&#1080;&#1080;%20&#1087;&#1086;%20&#1087;&#1088;&#1080;&#1085;&#1103;&#1090;&#1086;&#1084;&#1091;%20&#1073;&#1102;&#1076;&#1078;&#1077;&#1090;&#1072;%20&#1052;&#1054;%20&#1085;&#1072;%202024-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rotY val="10"/>
      <c:depthPercent val="80"/>
      <c:rAngAx val="1"/>
    </c:view3D>
    <c:sideWall>
      <c:spPr>
        <a:pattFill prst="zigZag">
          <a:fgClr>
            <a:schemeClr val="accent1"/>
          </a:fgClr>
          <a:bgClr>
            <a:schemeClr val="bg1"/>
          </a:bgClr>
        </a:pattFill>
      </c:spPr>
    </c:sideWall>
    <c:backWall>
      <c:spPr>
        <a:pattFill prst="smConfetti">
          <a:fgClr>
            <a:schemeClr val="accent1"/>
          </a:fgClr>
          <a:bgClr>
            <a:schemeClr val="bg1"/>
          </a:bgClr>
        </a:pattFill>
      </c:spPr>
    </c:backWall>
    <c:plotArea>
      <c:layout>
        <c:manualLayout>
          <c:layoutTarget val="inner"/>
          <c:xMode val="edge"/>
          <c:yMode val="edge"/>
          <c:x val="4.3685950397889479E-2"/>
          <c:y val="1.5163678500936362E-2"/>
          <c:w val="0.95631404960211053"/>
          <c:h val="0.7766980938473067"/>
        </c:manualLayout>
      </c:layout>
      <c:bar3DChart>
        <c:barDir val="col"/>
        <c:grouping val="clustered"/>
        <c:ser>
          <c:idx val="1"/>
          <c:order val="0"/>
          <c:tx>
            <c:strRef>
              <c:f>Лист5!$B$6</c:f>
              <c:strCache>
                <c:ptCount val="1"/>
                <c:pt idx="0">
                  <c:v>Доходы бюджета всего</c:v>
                </c:pt>
              </c:strCache>
            </c:strRef>
          </c:tx>
          <c:dLbls>
            <c:dLbl>
              <c:idx val="0"/>
              <c:layout>
                <c:manualLayout>
                  <c:x val="3.1382978679590423E-3"/>
                  <c:y val="0.21590579525357359"/>
                </c:manualLayout>
              </c:layout>
              <c:showVal val="1"/>
            </c:dLbl>
            <c:dLbl>
              <c:idx val="1"/>
              <c:layout>
                <c:manualLayout>
                  <c:x val="6.2765957359180845E-3"/>
                  <c:y val="0.25224637465268995"/>
                </c:manualLayout>
              </c:layout>
              <c:showVal val="1"/>
            </c:dLbl>
            <c:dLbl>
              <c:idx val="2"/>
              <c:layout>
                <c:manualLayout>
                  <c:x val="7.3226950252377639E-3"/>
                  <c:y val="0.26079709921718791"/>
                </c:manualLayout>
              </c:layout>
              <c:showVal val="1"/>
            </c:dLbl>
            <c:dLbl>
              <c:idx val="3"/>
              <c:layout>
                <c:manualLayout>
                  <c:x val="6.0160645132084174E-3"/>
                  <c:y val="0.23554504660314712"/>
                </c:manualLayout>
              </c:layout>
              <c:showVal val="1"/>
            </c:dLbl>
            <c:dLbl>
              <c:idx val="4"/>
              <c:layout>
                <c:manualLayout>
                  <c:x val="5.2304964465984035E-3"/>
                  <c:y val="0.23300724438256953"/>
                </c:manualLayout>
              </c:layout>
              <c:showVal val="1"/>
            </c:dLbl>
            <c:dLbl>
              <c:idx val="5"/>
              <c:layout>
                <c:manualLayout>
                  <c:x val="4.5732522871405725E-3"/>
                  <c:y val="0.19598012189142516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multiLvlStrRef>
              <c:f>Лист5!$C$4:$H$5</c:f>
              <c:multiLvlStrCache>
                <c:ptCount val="6"/>
                <c:lvl>
                  <c:pt idx="3">
                    <c:v>2024 год</c:v>
                  </c:pt>
                  <c:pt idx="4">
                    <c:v>2025 год</c:v>
                  </c:pt>
                  <c:pt idx="5">
                    <c:v>2026 год</c:v>
                  </c:pt>
                </c:lvl>
                <c:lvl>
                  <c:pt idx="0">
                    <c:v>Исполнено за 2021 год</c:v>
                  </c:pt>
                  <c:pt idx="1">
                    <c:v>Исполнено за 2022 год</c:v>
                  </c:pt>
                  <c:pt idx="2">
                    <c:v>Исполнено за 2023 год</c:v>
                  </c:pt>
                  <c:pt idx="3">
                    <c:v>План на </c:v>
                  </c:pt>
                </c:lvl>
              </c:multiLvlStrCache>
            </c:multiLvlStrRef>
          </c:cat>
          <c:val>
            <c:numRef>
              <c:f>Лист5!$C$6:$H$6</c:f>
              <c:numCache>
                <c:formatCode>_-* #,##0.0\ _₽_-;\-* #,##0.0\ _₽_-;_-* "-"?\ _₽_-;_-@_-</c:formatCode>
                <c:ptCount val="6"/>
                <c:pt idx="0">
                  <c:v>49732.2</c:v>
                </c:pt>
                <c:pt idx="1">
                  <c:v>62423.8</c:v>
                </c:pt>
                <c:pt idx="2">
                  <c:v>77243.100000000006</c:v>
                </c:pt>
                <c:pt idx="3">
                  <c:v>46523.5</c:v>
                </c:pt>
                <c:pt idx="4">
                  <c:v>41194.400000000001</c:v>
                </c:pt>
                <c:pt idx="5">
                  <c:v>43027.299999999996</c:v>
                </c:pt>
              </c:numCache>
            </c:numRef>
          </c:val>
        </c:ser>
        <c:ser>
          <c:idx val="2"/>
          <c:order val="1"/>
          <c:tx>
            <c:strRef>
              <c:f>Лист5!$B$20</c:f>
              <c:strCache>
                <c:ptCount val="1"/>
                <c:pt idx="0">
                  <c:v>Расходы бюджета всего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>
                <c:manualLayout>
                  <c:x val="5.2304964465984035E-3"/>
                  <c:y val="0.19452898384232878"/>
                </c:manualLayout>
              </c:layout>
              <c:showVal val="1"/>
            </c:dLbl>
            <c:dLbl>
              <c:idx val="1"/>
              <c:layout>
                <c:manualLayout>
                  <c:x val="2.0921985786393617E-3"/>
                  <c:y val="0.23728260666481846"/>
                </c:manualLayout>
              </c:layout>
              <c:showVal val="1"/>
            </c:dLbl>
            <c:dLbl>
              <c:idx val="2"/>
              <c:layout>
                <c:manualLayout>
                  <c:x val="6.2765957359180845E-3"/>
                  <c:y val="0.24583333122931658"/>
                </c:manualLayout>
              </c:layout>
              <c:showVal val="1"/>
            </c:dLbl>
            <c:dLbl>
              <c:idx val="3"/>
              <c:layout>
                <c:manualLayout>
                  <c:x val="2.3566396009695911E-3"/>
                  <c:y val="0.24438453332215276"/>
                </c:manualLayout>
              </c:layout>
              <c:showVal val="1"/>
            </c:dLbl>
            <c:dLbl>
              <c:idx val="4"/>
              <c:layout>
                <c:manualLayout>
                  <c:x val="6.2765957359180845E-3"/>
                  <c:y val="0.22445651981807158"/>
                </c:manualLayout>
              </c:layout>
              <c:showVal val="1"/>
            </c:dLbl>
            <c:dLbl>
              <c:idx val="5"/>
              <c:layout>
                <c:manualLayout>
                  <c:x val="4.5732522871405725E-3"/>
                  <c:y val="0.19043351466808286"/>
                </c:manualLayout>
              </c:layout>
              <c:showVal val="1"/>
            </c:dLbl>
            <c:txPr>
              <a:bodyPr rot="-5400000" vert="horz" anchor="ctr" anchorCtr="0"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multiLvlStrRef>
              <c:f>Лист5!$C$4:$H$5</c:f>
              <c:multiLvlStrCache>
                <c:ptCount val="6"/>
                <c:lvl>
                  <c:pt idx="3">
                    <c:v>2024 год</c:v>
                  </c:pt>
                  <c:pt idx="4">
                    <c:v>2025 год</c:v>
                  </c:pt>
                  <c:pt idx="5">
                    <c:v>2026 год</c:v>
                  </c:pt>
                </c:lvl>
                <c:lvl>
                  <c:pt idx="0">
                    <c:v>Исполнено за 2021 год</c:v>
                  </c:pt>
                  <c:pt idx="1">
                    <c:v>Исполнено за 2022 год</c:v>
                  </c:pt>
                  <c:pt idx="2">
                    <c:v>Исполнено за 2023 год</c:v>
                  </c:pt>
                  <c:pt idx="3">
                    <c:v>План на </c:v>
                  </c:pt>
                </c:lvl>
              </c:multiLvlStrCache>
            </c:multiLvlStrRef>
          </c:cat>
          <c:val>
            <c:numRef>
              <c:f>Лист5!$C$28:$H$28</c:f>
              <c:numCache>
                <c:formatCode>_-* #,##0.0\ _₽_-;\-* #,##0.0\ _₽_-;_-* "-"?\ _₽_-;_-@_-</c:formatCode>
                <c:ptCount val="6"/>
                <c:pt idx="0">
                  <c:v>43558.5</c:v>
                </c:pt>
                <c:pt idx="1">
                  <c:v>66936.3</c:v>
                </c:pt>
                <c:pt idx="2">
                  <c:v>78997.5</c:v>
                </c:pt>
                <c:pt idx="3">
                  <c:v>46523.5</c:v>
                </c:pt>
                <c:pt idx="4">
                  <c:v>41194.400000000001</c:v>
                </c:pt>
                <c:pt idx="5">
                  <c:v>43027.3</c:v>
                </c:pt>
              </c:numCache>
            </c:numRef>
          </c:val>
        </c:ser>
        <c:ser>
          <c:idx val="0"/>
          <c:order val="2"/>
          <c:tx>
            <c:strRef>
              <c:f>Лист5!$B$23</c:f>
              <c:strCache>
                <c:ptCount val="1"/>
                <c:pt idx="0">
                  <c:v>Дефицит (-), профицит (+)</c:v>
                </c:pt>
              </c:strCache>
            </c:strRef>
          </c:tx>
          <c:spPr>
            <a:solidFill>
              <a:srgbClr val="002060"/>
            </a:solidFill>
          </c:spPr>
          <c:dLbls>
            <c:dLbl>
              <c:idx val="0"/>
              <c:layout>
                <c:manualLayout>
                  <c:x val="3.9309492369614934E-3"/>
                  <c:y val="5.0330583816966055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rgbClr val="FFFF00"/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3.7782972440945275E-3"/>
                  <c:y val="5.1768538904237278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rgbClr val="FFFF00"/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3.2666041961913199E-3"/>
                  <c:y val="4.2347945198186132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rgbClr val="FFFF00"/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1.9599652659173872E-3"/>
                  <c:y val="2.0337559818921474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rgbClr val="FFFF00"/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layout>
                <c:manualLayout>
                  <c:x val="1.9641597933877466E-3"/>
                  <c:y val="2.0309651695414342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rgbClr val="FFFF00"/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5"/>
              <c:layout>
                <c:manualLayout>
                  <c:x val="5.2322259752464011E-3"/>
                  <c:y val="2.2186507769371346E-2"/>
                </c:manualLayout>
              </c:layout>
              <c:spPr/>
              <c:txPr>
                <a:bodyPr/>
                <a:lstStyle/>
                <a:p>
                  <a:pPr>
                    <a:defRPr sz="1500" b="1">
                      <a:solidFill>
                        <a:srgbClr val="FFFF00"/>
                      </a:solidFill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500" b="1"/>
                </a:pPr>
                <a:endParaRPr lang="ru-RU"/>
              </a:p>
            </c:txPr>
            <c:showVal val="1"/>
          </c:dLbls>
          <c:val>
            <c:numRef>
              <c:f>Лист5!$C$23:$H$23</c:f>
              <c:numCache>
                <c:formatCode>#,##0.0_ ;\-#,##0.0\ </c:formatCode>
                <c:ptCount val="6"/>
                <c:pt idx="0" formatCode="_-* #,##0.0\ _₽_-;\-* #,##0.0\ _₽_-;_-* &quot;-&quot;?\ _₽_-;_-@_-">
                  <c:v>6173.699999999998</c:v>
                </c:pt>
                <c:pt idx="1">
                  <c:v>-4512.5</c:v>
                </c:pt>
                <c:pt idx="2">
                  <c:v>-1754.3999999999942</c:v>
                </c:pt>
                <c:pt idx="3" formatCode="#,##0_ ;\-#,##0\ ">
                  <c:v>0</c:v>
                </c:pt>
                <c:pt idx="4" formatCode="#,##0_ ;\-#,##0\ ">
                  <c:v>0</c:v>
                </c:pt>
                <c:pt idx="5" formatCode="#,##0_ ;\-#,##0\ ">
                  <c:v>0</c:v>
                </c:pt>
              </c:numCache>
            </c:numRef>
          </c:val>
        </c:ser>
        <c:dLbls/>
        <c:gapWidth val="4"/>
        <c:gapDepth val="182"/>
        <c:shape val="cylinder"/>
        <c:axId val="183970432"/>
        <c:axId val="184885632"/>
        <c:axId val="0"/>
      </c:bar3DChart>
      <c:catAx>
        <c:axId val="18397043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84885632"/>
        <c:crosses val="autoZero"/>
        <c:auto val="1"/>
        <c:lblAlgn val="ctr"/>
        <c:lblOffset val="100"/>
      </c:catAx>
      <c:valAx>
        <c:axId val="184885632"/>
        <c:scaling>
          <c:orientation val="minMax"/>
        </c:scaling>
        <c:axPos val="l"/>
        <c:majorGridlines/>
        <c:numFmt formatCode="_-* #,##0.0\ _₽_-;\-* #,##0.0\ _₽_-;_-* &quot;-&quot;?\ _₽_-;_-@_-" sourceLinked="1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839704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5304912819979774E-2"/>
          <c:y val="0.93301651888893755"/>
          <c:w val="0.91775888630457536"/>
          <c:h val="5.4157394264315366E-2"/>
        </c:manualLayout>
      </c:layout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perspective val="10"/>
    </c:view3D>
    <c:sideWall>
      <c:spPr>
        <a:blipFill dpi="0" rotWithShape="1">
          <a:blip xmlns:r="http://schemas.openxmlformats.org/officeDocument/2006/relationships" r:embed="rId1">
            <a:alphaModFix amt="94000"/>
          </a:blip>
          <a:srcRect/>
          <a:tile tx="0" ty="0" sx="100000" sy="100000" flip="none" algn="tl"/>
        </a:blipFill>
      </c:spPr>
    </c:sideWall>
    <c:backWall>
      <c:spPr>
        <a:blipFill dpi="0" rotWithShape="1">
          <a:blip xmlns:r="http://schemas.openxmlformats.org/officeDocument/2006/relationships" r:embed="rId1">
            <a:alphaModFix amt="94000"/>
          </a:blip>
          <a:srcRect/>
          <a:tile tx="0" ty="0" sx="100000" sy="100000" flip="none" algn="tl"/>
        </a:blipFill>
      </c:spPr>
    </c:backWall>
    <c:plotArea>
      <c:layout>
        <c:manualLayout>
          <c:layoutTarget val="inner"/>
          <c:xMode val="edge"/>
          <c:yMode val="edge"/>
          <c:x val="7.1988867364303807E-2"/>
          <c:y val="2.0274229521750356E-2"/>
          <c:w val="0.92420681994369402"/>
          <c:h val="0.76851161272881963"/>
        </c:manualLayout>
      </c:layout>
      <c:bar3DChart>
        <c:barDir val="col"/>
        <c:grouping val="standard"/>
        <c:ser>
          <c:idx val="0"/>
          <c:order val="0"/>
          <c:tx>
            <c:strRef>
              <c:f>Лист5!$B$36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1.1117426983772489E-2"/>
                  <c:y val="6.875159197995083E-2"/>
                </c:manualLayout>
              </c:layout>
              <c:showVal val="1"/>
            </c:dLbl>
            <c:dLbl>
              <c:idx val="1"/>
              <c:layout>
                <c:manualLayout>
                  <c:x val="5.2565043588090358E-3"/>
                  <c:y val="7.8874914975153199E-2"/>
                </c:manualLayout>
              </c:layout>
              <c:showVal val="1"/>
            </c:dLbl>
            <c:dLbl>
              <c:idx val="2"/>
              <c:layout>
                <c:manualLayout>
                  <c:x val="4.2378992386996406E-3"/>
                  <c:y val="6.8775441866854664E-2"/>
                </c:manualLayout>
              </c:layout>
              <c:showVal val="1"/>
            </c:dLbl>
            <c:dLbl>
              <c:idx val="3"/>
              <c:layout>
                <c:manualLayout>
                  <c:x val="1.1909288111878727E-2"/>
                  <c:y val="6.4733840032130577E-2"/>
                </c:manualLayout>
              </c:layout>
              <c:showVal val="1"/>
            </c:dLbl>
            <c:dLbl>
              <c:idx val="4"/>
              <c:layout>
                <c:manualLayout>
                  <c:x val="1.2965625802525157E-2"/>
                  <c:y val="6.4721915088678722E-2"/>
                </c:manualLayout>
              </c:layout>
              <c:showVal val="1"/>
            </c:dLbl>
            <c:dLbl>
              <c:idx val="5"/>
              <c:layout>
                <c:manualLayout>
                  <c:x val="4.1109330602413126E-3"/>
                  <c:y val="6.8616442620829166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Лист5!$C$34:$H$34</c:f>
              <c:strCache>
                <c:ptCount val="6"/>
                <c:pt idx="0">
                  <c:v>Исполнено за 2021 год</c:v>
                </c:pt>
                <c:pt idx="1">
                  <c:v>Исполнено за 2022 год</c:v>
                </c:pt>
                <c:pt idx="2">
                  <c:v>Исполнено за 2023 год</c:v>
                </c:pt>
                <c:pt idx="3">
                  <c:v>План на очередной 2024 год</c:v>
                </c:pt>
                <c:pt idx="4">
                  <c:v>План на плановый период 2025 года</c:v>
                </c:pt>
                <c:pt idx="5">
                  <c:v>План на плановый период 2026 года</c:v>
                </c:pt>
              </c:strCache>
            </c:strRef>
          </c:cat>
          <c:val>
            <c:numRef>
              <c:f>Лист5!$C$36:$H$36</c:f>
              <c:numCache>
                <c:formatCode>_-* #,##0.0\ _₽_-;\-* #,##0.0\ _₽_-;_-* "-"?\ _₽_-;_-@_-</c:formatCode>
                <c:ptCount val="6"/>
                <c:pt idx="0">
                  <c:v>7321</c:v>
                </c:pt>
                <c:pt idx="1">
                  <c:v>7207</c:v>
                </c:pt>
                <c:pt idx="2">
                  <c:v>7054.6000000000013</c:v>
                </c:pt>
                <c:pt idx="3">
                  <c:v>6413.5</c:v>
                </c:pt>
                <c:pt idx="4">
                  <c:v>6385</c:v>
                </c:pt>
                <c:pt idx="5">
                  <c:v>6370.6000000000013</c:v>
                </c:pt>
              </c:numCache>
            </c:numRef>
          </c:val>
        </c:ser>
        <c:ser>
          <c:idx val="2"/>
          <c:order val="1"/>
          <c:tx>
            <c:strRef>
              <c:f>Лист5!$B$47</c:f>
              <c:strCache>
                <c:ptCount val="1"/>
                <c:pt idx="0">
                  <c:v>Прочие безвозмездные поступления (добровольные пожертвования)</c:v>
                </c:pt>
              </c:strCache>
            </c:strRef>
          </c:tx>
          <c:spPr>
            <a:pattFill prst="pct90">
              <a:fgClr>
                <a:schemeClr val="accent2">
                  <a:lumMod val="50000"/>
                </a:schemeClr>
              </a:fgClr>
              <a:bgClr>
                <a:schemeClr val="bg1"/>
              </a:bgClr>
            </a:pattFill>
          </c:spPr>
          <c:dLbls>
            <c:dLbl>
              <c:idx val="0"/>
              <c:layout>
                <c:manualLayout>
                  <c:x val="1.1004054987770901E-2"/>
                  <c:y val="6.0490150155707967E-2"/>
                </c:manualLayout>
              </c:layout>
              <c:showVal val="1"/>
            </c:dLbl>
            <c:dLbl>
              <c:idx val="1"/>
              <c:layout>
                <c:manualLayout>
                  <c:x val="6.4512238554896599E-3"/>
                  <c:y val="8.6999776447060098E-2"/>
                </c:manualLayout>
              </c:layout>
              <c:showVal val="1"/>
            </c:dLbl>
            <c:dLbl>
              <c:idx val="2"/>
              <c:layout>
                <c:manualLayout>
                  <c:x val="6.4261269032617934E-3"/>
                  <c:y val="8.672597974540408E-2"/>
                </c:manualLayout>
              </c:layout>
              <c:showVal val="1"/>
            </c:dLbl>
            <c:dLbl>
              <c:idx val="3"/>
              <c:layout>
                <c:manualLayout>
                  <c:x val="1.3078997798526721E-2"/>
                  <c:y val="7.6650356524009366E-2"/>
                </c:manualLayout>
              </c:layout>
              <c:showVal val="1"/>
            </c:dLbl>
            <c:dLbl>
              <c:idx val="4"/>
              <c:layout>
                <c:manualLayout>
                  <c:x val="4.2378992386996406E-3"/>
                  <c:y val="8.6758892589331366E-2"/>
                </c:manualLayout>
              </c:layout>
              <c:showVal val="1"/>
            </c:dLbl>
            <c:dLbl>
              <c:idx val="5"/>
              <c:layout>
                <c:manualLayout>
                  <c:x val="1.4200517851209408E-2"/>
                  <c:y val="8.6769704538061085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rgbClr val="00FF0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Лист5!$C$34:$H$34</c:f>
              <c:strCache>
                <c:ptCount val="6"/>
                <c:pt idx="0">
                  <c:v>Исполнено за 2021 год</c:v>
                </c:pt>
                <c:pt idx="1">
                  <c:v>Исполнено за 2022 год</c:v>
                </c:pt>
                <c:pt idx="2">
                  <c:v>Исполнено за 2023 год</c:v>
                </c:pt>
                <c:pt idx="3">
                  <c:v>План на очередной 2024 год</c:v>
                </c:pt>
                <c:pt idx="4">
                  <c:v>План на плановый период 2025 года</c:v>
                </c:pt>
                <c:pt idx="5">
                  <c:v>План на плановый период 2026 года</c:v>
                </c:pt>
              </c:strCache>
            </c:strRef>
          </c:cat>
          <c:val>
            <c:numRef>
              <c:f>Лист5!$C$47:$H$47</c:f>
              <c:numCache>
                <c:formatCode>_-* #,##0.0\ _₽_-;\-* #,##0.0\ _₽_-;_-* "-"?\ _₽_-;_-@_-</c:formatCode>
                <c:ptCount val="6"/>
                <c:pt idx="0">
                  <c:v>8408.4</c:v>
                </c:pt>
                <c:pt idx="1">
                  <c:v>17011.599999999995</c:v>
                </c:pt>
                <c:pt idx="2">
                  <c:v>25405.7</c:v>
                </c:pt>
                <c:pt idx="3">
                  <c:v>20000</c:v>
                </c:pt>
                <c:pt idx="4">
                  <c:v>20000</c:v>
                </c:pt>
                <c:pt idx="5">
                  <c:v>20000</c:v>
                </c:pt>
              </c:numCache>
            </c:numRef>
          </c:val>
        </c:ser>
        <c:ser>
          <c:idx val="1"/>
          <c:order val="2"/>
          <c:tx>
            <c:strRef>
              <c:f>Лист5!$B$40</c:f>
              <c:strCache>
                <c:ptCount val="1"/>
                <c:pt idx="0">
                  <c:v>Безвозмездные поступления  от других бюджетов бюджетной системы РФ</c:v>
                </c:pt>
              </c:strCache>
            </c:strRef>
          </c:tx>
          <c:spPr>
            <a:solidFill>
              <a:srgbClr val="00B0F0"/>
            </a:solidFill>
          </c:spPr>
          <c:dLbls>
            <c:dLbl>
              <c:idx val="0"/>
              <c:layout>
                <c:manualLayout>
                  <c:x val="9.9603529154336443E-3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7.7469411564483892E-3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9.9603529154336443E-3"/>
                  <c:y val="2.0192904245248068E-3"/>
                </c:manualLayout>
              </c:layout>
              <c:showVal val="1"/>
            </c:dLbl>
            <c:dLbl>
              <c:idx val="3"/>
              <c:layout>
                <c:manualLayout>
                  <c:x val="5.5335293974631368E-3"/>
                  <c:y val="2.0192904245248068E-3"/>
                </c:manualLayout>
              </c:layout>
              <c:showVal val="1"/>
            </c:dLbl>
            <c:dLbl>
              <c:idx val="4"/>
              <c:layout>
                <c:manualLayout>
                  <c:x val="9.9603529154336443E-3"/>
                  <c:y val="-6.0578712735744203E-3"/>
                </c:manualLayout>
              </c:layout>
              <c:showVal val="1"/>
            </c:dLbl>
            <c:dLbl>
              <c:idx val="5"/>
              <c:layout>
                <c:manualLayout>
                  <c:x val="1.6600588192389406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Лист5!$C$34:$H$34</c:f>
              <c:strCache>
                <c:ptCount val="6"/>
                <c:pt idx="0">
                  <c:v>Исполнено за 2021 год</c:v>
                </c:pt>
                <c:pt idx="1">
                  <c:v>Исполнено за 2022 год</c:v>
                </c:pt>
                <c:pt idx="2">
                  <c:v>Исполнено за 2023 год</c:v>
                </c:pt>
                <c:pt idx="3">
                  <c:v>План на очередной 2024 год</c:v>
                </c:pt>
                <c:pt idx="4">
                  <c:v>План на плановый период 2025 года</c:v>
                </c:pt>
                <c:pt idx="5">
                  <c:v>План на плановый период 2026 года</c:v>
                </c:pt>
              </c:strCache>
            </c:strRef>
          </c:cat>
          <c:val>
            <c:numRef>
              <c:f>Лист5!$C$40:$H$40</c:f>
              <c:numCache>
                <c:formatCode>_-* #,##0.0\ _₽_-;\-* #,##0.0\ _₽_-;_-* "-"?\ _₽_-;_-@_-</c:formatCode>
                <c:ptCount val="6"/>
                <c:pt idx="0">
                  <c:v>34055.599999999999</c:v>
                </c:pt>
                <c:pt idx="1">
                  <c:v>38205.200000000004</c:v>
                </c:pt>
                <c:pt idx="2">
                  <c:v>46453.2</c:v>
                </c:pt>
                <c:pt idx="3">
                  <c:v>20110</c:v>
                </c:pt>
                <c:pt idx="4">
                  <c:v>14809.4</c:v>
                </c:pt>
                <c:pt idx="5">
                  <c:v>16656.7</c:v>
                </c:pt>
              </c:numCache>
            </c:numRef>
          </c:val>
        </c:ser>
        <c:dLbls/>
        <c:gapWidth val="36"/>
        <c:gapDepth val="130"/>
        <c:shape val="cylinder"/>
        <c:axId val="183589888"/>
        <c:axId val="183636736"/>
        <c:axId val="184719104"/>
      </c:bar3DChart>
      <c:catAx>
        <c:axId val="183589888"/>
        <c:scaling>
          <c:orientation val="minMax"/>
        </c:scaling>
        <c:axPos val="b"/>
        <c:majorGridlines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83636736"/>
        <c:crosses val="autoZero"/>
        <c:auto val="1"/>
        <c:lblAlgn val="ctr"/>
        <c:lblOffset val="100"/>
      </c:catAx>
      <c:valAx>
        <c:axId val="183636736"/>
        <c:scaling>
          <c:orientation val="minMax"/>
        </c:scaling>
        <c:axPos val="l"/>
        <c:majorGridlines/>
        <c:numFmt formatCode="_-* #,##0.0\ _₽_-;\-* #,##0.0\ _₽_-;_-* &quot;-&quot;?\ _₽_-;_-@_-" sourceLinked="1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83589888"/>
        <c:crosses val="autoZero"/>
        <c:crossBetween val="between"/>
      </c:valAx>
      <c:serAx>
        <c:axId val="184719104"/>
        <c:scaling>
          <c:orientation val="minMax"/>
        </c:scaling>
        <c:delete val="1"/>
        <c:axPos val="b"/>
        <c:tickLblPos val="none"/>
        <c:crossAx val="183636736"/>
        <c:crosses val="autoZero"/>
      </c:serAx>
      <c:spPr>
        <a:solidFill>
          <a:srgbClr val="F5FF93"/>
        </a:solidFill>
      </c:spPr>
    </c:plotArea>
    <c:legend>
      <c:legendPos val="b"/>
      <c:layout>
        <c:manualLayout>
          <c:xMode val="edge"/>
          <c:yMode val="edge"/>
          <c:x val="1.3390750423964533E-2"/>
          <c:y val="0.84525711966177031"/>
          <c:w val="0.97814394639367286"/>
          <c:h val="0.15474288033822964"/>
        </c:manualLayout>
      </c:layout>
      <c:spPr>
        <a:pattFill prst="dkDnDiag">
          <a:fgClr>
            <a:srgbClr val="F5FF93"/>
          </a:fgClr>
          <a:bgClr>
            <a:srgbClr val="00FF00"/>
          </a:bgClr>
        </a:pattFill>
      </c:spPr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</c:chart>
  <c:spPr>
    <a:solidFill>
      <a:schemeClr val="accent3">
        <a:lumMod val="60000"/>
        <a:lumOff val="40000"/>
      </a:schemeClr>
    </a:solidFill>
  </c:sp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10"/>
      <c:rotY val="10"/>
      <c:rAngAx val="1"/>
    </c:view3D>
    <c:floor>
      <c:spPr>
        <a:solidFill>
          <a:schemeClr val="bg1"/>
        </a:solidFill>
        <a:scene3d>
          <a:camera prst="orthographicFront"/>
          <a:lightRig rig="threePt" dir="t"/>
        </a:scene3d>
        <a:sp3d>
          <a:bevelT prst="slope"/>
          <a:contourClr>
            <a:srgbClr val="000000"/>
          </a:contourClr>
        </a:sp3d>
      </c:spPr>
    </c:floor>
    <c:sideWall>
      <c:spPr>
        <a:pattFill prst="wdUpDiag">
          <a:fgClr>
            <a:srgbClr val="FFFF00"/>
          </a:fgClr>
          <a:bgClr>
            <a:schemeClr val="bg1"/>
          </a:bgClr>
        </a:pattFill>
      </c:spPr>
    </c:sideWall>
    <c:backWall>
      <c:spPr>
        <a:pattFill prst="wdUpDiag">
          <a:fgClr>
            <a:srgbClr val="FFFF00"/>
          </a:fgClr>
          <a:bgClr>
            <a:schemeClr val="bg1"/>
          </a:bgClr>
        </a:pattFill>
      </c:spPr>
    </c:backWall>
    <c:plotArea>
      <c:layout>
        <c:manualLayout>
          <c:layoutTarget val="inner"/>
          <c:xMode val="edge"/>
          <c:yMode val="edge"/>
          <c:x val="5.6221964359718192E-2"/>
          <c:y val="0.15535724701079037"/>
          <c:w val="0.94377803564028195"/>
          <c:h val="0.69051676873724088"/>
        </c:manualLayout>
      </c:layout>
      <c:bar3DChart>
        <c:barDir val="col"/>
        <c:grouping val="stacked"/>
        <c:ser>
          <c:idx val="0"/>
          <c:order val="0"/>
          <c:tx>
            <c:strRef>
              <c:f>Лист5!$B$274</c:f>
              <c:strCache>
                <c:ptCount val="1"/>
                <c:pt idx="0">
                  <c:v>Программная деятельность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</c:dPt>
          <c:dLbls>
            <c:dLbl>
              <c:idx val="0"/>
              <c:layout>
                <c:manualLayout>
                  <c:x val="1.0498347618701217E-2"/>
                  <c:y val="-6.7686068518975281E-2"/>
                </c:manualLayout>
              </c:layout>
              <c:showVal val="1"/>
            </c:dLbl>
            <c:dLbl>
              <c:idx val="1"/>
              <c:layout>
                <c:manualLayout>
                  <c:x val="1.18816145458906E-2"/>
                  <c:y val="-1.6332995576574798E-2"/>
                </c:manualLayout>
              </c:layout>
              <c:showVal val="1"/>
            </c:dLbl>
            <c:dLbl>
              <c:idx val="2"/>
              <c:layout>
                <c:manualLayout>
                  <c:x val="7.6351590539861253E-3"/>
                  <c:y val="-9.988208283476134E-2"/>
                </c:manualLayout>
              </c:layout>
              <c:showVal val="1"/>
            </c:dLbl>
            <c:dLbl>
              <c:idx val="3"/>
              <c:layout>
                <c:manualLayout>
                  <c:x val="8.5875169771579794E-3"/>
                  <c:y val="-2.6418767663264615E-3"/>
                </c:manualLayout>
              </c:layout>
              <c:showVal val="1"/>
            </c:dLbl>
            <c:dLbl>
              <c:idx val="4"/>
              <c:layout>
                <c:manualLayout>
                  <c:x val="5.7263880643014286E-3"/>
                  <c:y val="5.3824272716199377E-2"/>
                </c:manualLayout>
              </c:layout>
              <c:showVal val="1"/>
            </c:dLbl>
            <c:dLbl>
              <c:idx val="5"/>
              <c:layout>
                <c:manualLayout>
                  <c:x val="7.6296771009510631E-3"/>
                  <c:y val="2.1124266472321712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Val val="1"/>
          </c:dLbls>
          <c:cat>
            <c:strRef>
              <c:f>Лист5!$C$273:$H$273</c:f>
              <c:strCache>
                <c:ptCount val="6"/>
                <c:pt idx="0">
                  <c:v>Исполнено за 2021 год</c:v>
                </c:pt>
                <c:pt idx="1">
                  <c:v>Исполнено за 2022 год</c:v>
                </c:pt>
                <c:pt idx="2">
                  <c:v>Исполнено за 2023 год</c:v>
                </c:pt>
                <c:pt idx="3">
                  <c:v>План на очередной 2024 год</c:v>
                </c:pt>
                <c:pt idx="4">
                  <c:v>План на плановый период 2025 года</c:v>
                </c:pt>
                <c:pt idx="5">
                  <c:v>План на плановый период 2026 года</c:v>
                </c:pt>
              </c:strCache>
            </c:strRef>
          </c:cat>
          <c:val>
            <c:numRef>
              <c:f>Лист5!$C$274:$H$274</c:f>
              <c:numCache>
                <c:formatCode>#,##0.0</c:formatCode>
                <c:ptCount val="6"/>
                <c:pt idx="0">
                  <c:v>43558.5</c:v>
                </c:pt>
                <c:pt idx="1">
                  <c:v>66840.2</c:v>
                </c:pt>
                <c:pt idx="2">
                  <c:v>78916</c:v>
                </c:pt>
                <c:pt idx="3">
                  <c:v>46523.5</c:v>
                </c:pt>
                <c:pt idx="4" formatCode="_-* #,##0.0\ _₽_-;\-* #,##0.0\ _₽_-;_-* &quot;-&quot;?\ _₽_-;_-@_-">
                  <c:v>40856.199999999997</c:v>
                </c:pt>
                <c:pt idx="5" formatCode="_-* #,##0.0\ _₽_-;\-* #,##0.0\ _₽_-;_-* &quot;-&quot;?\ _₽_-;_-@_-">
                  <c:v>42350.9</c:v>
                </c:pt>
              </c:numCache>
            </c:numRef>
          </c:val>
        </c:ser>
        <c:ser>
          <c:idx val="1"/>
          <c:order val="1"/>
          <c:tx>
            <c:strRef>
              <c:f>Лист5!$B$275</c:f>
              <c:strCache>
                <c:ptCount val="1"/>
                <c:pt idx="0">
                  <c:v>Непрограммная деятельность</c:v>
                </c:pt>
              </c:strCache>
            </c:strRef>
          </c:tx>
          <c:spPr>
            <a:solidFill>
              <a:srgbClr val="00FF00"/>
            </a:solidFill>
          </c:spPr>
          <c:dLbls>
            <c:dLbl>
              <c:idx val="0"/>
              <c:layout>
                <c:manualLayout>
                  <c:x val="7.0144419265102424E-3"/>
                  <c:y val="-1.4256024373114733E-2"/>
                </c:manualLayout>
              </c:layout>
              <c:showVal val="1"/>
            </c:dLbl>
            <c:dLbl>
              <c:idx val="1"/>
              <c:layout>
                <c:manualLayout>
                  <c:x val="7.9658936716531705E-3"/>
                  <c:y val="-1.8889135400644262E-2"/>
                </c:manualLayout>
              </c:layout>
              <c:showVal val="1"/>
            </c:dLbl>
            <c:dLbl>
              <c:idx val="2"/>
              <c:layout>
                <c:manualLayout>
                  <c:x val="1.5732863655200997E-2"/>
                  <c:y val="-1.8650772820064162E-2"/>
                </c:manualLayout>
              </c:layout>
              <c:showVal val="1"/>
            </c:dLbl>
            <c:dLbl>
              <c:idx val="3"/>
              <c:layout>
                <c:manualLayout>
                  <c:x val="3.9841377984642734E-3"/>
                  <c:y val="-2.1590166078200607E-2"/>
                </c:manualLayout>
              </c:layout>
              <c:showVal val="1"/>
            </c:dLbl>
            <c:dLbl>
              <c:idx val="4"/>
              <c:layout>
                <c:manualLayout>
                  <c:x val="2.9881033488482049E-3"/>
                  <c:y val="-1.8268602066169742E-2"/>
                </c:manualLayout>
              </c:layout>
              <c:showVal val="1"/>
            </c:dLbl>
            <c:dLbl>
              <c:idx val="5"/>
              <c:layout>
                <c:manualLayout>
                  <c:x val="6.6759674633321189E-3"/>
                  <c:y val="-1.6249435747939783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Val val="1"/>
          </c:dLbls>
          <c:cat>
            <c:strRef>
              <c:f>Лист5!$C$273:$H$273</c:f>
              <c:strCache>
                <c:ptCount val="6"/>
                <c:pt idx="0">
                  <c:v>Исполнено за 2021 год</c:v>
                </c:pt>
                <c:pt idx="1">
                  <c:v>Исполнено за 2022 год</c:v>
                </c:pt>
                <c:pt idx="2">
                  <c:v>Исполнено за 2023 год</c:v>
                </c:pt>
                <c:pt idx="3">
                  <c:v>План на очередной 2024 год</c:v>
                </c:pt>
                <c:pt idx="4">
                  <c:v>План на плановый период 2025 года</c:v>
                </c:pt>
                <c:pt idx="5">
                  <c:v>План на плановый период 2026 года</c:v>
                </c:pt>
              </c:strCache>
            </c:strRef>
          </c:cat>
          <c:val>
            <c:numRef>
              <c:f>Лист5!$C$275:$H$275</c:f>
              <c:numCache>
                <c:formatCode>_-* #,##0.0\ _₽_-;\-* #,##0.0\ _₽_-;_-* "-"?\ _₽_-;_-@_-</c:formatCode>
                <c:ptCount val="6"/>
                <c:pt idx="0">
                  <c:v>0</c:v>
                </c:pt>
                <c:pt idx="1">
                  <c:v>96.1</c:v>
                </c:pt>
                <c:pt idx="2">
                  <c:v>81.5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/>
        <c:gapWidth val="26"/>
        <c:gapDepth val="52"/>
        <c:shape val="cylinder"/>
        <c:axId val="183691520"/>
        <c:axId val="183713792"/>
        <c:axId val="0"/>
      </c:bar3DChart>
      <c:catAx>
        <c:axId val="1836915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>
                <a:solidFill>
                  <a:srgbClr val="7030A0"/>
                </a:solidFill>
              </a:defRPr>
            </a:pPr>
            <a:endParaRPr lang="ru-RU"/>
          </a:p>
        </c:txPr>
        <c:crossAx val="183713792"/>
        <c:crosses val="autoZero"/>
        <c:auto val="1"/>
        <c:lblAlgn val="ctr"/>
        <c:lblOffset val="100"/>
      </c:catAx>
      <c:valAx>
        <c:axId val="183713792"/>
        <c:scaling>
          <c:orientation val="minMax"/>
        </c:scaling>
        <c:axPos val="l"/>
        <c:majorGridlines>
          <c:spPr>
            <a:ln>
              <a:solidFill>
                <a:srgbClr val="FF0000"/>
              </a:solidFill>
            </a:ln>
            <a:effectLst>
              <a:outerShdw blurRad="50800" dist="1689100" dir="5400000" algn="ctr" rotWithShape="0">
                <a:srgbClr val="000000">
                  <a:alpha val="99000"/>
                </a:srgbClr>
              </a:outerShdw>
            </a:effectLst>
          </c:spPr>
        </c:majorGridlines>
        <c:numFmt formatCode="General" sourceLinked="0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8369152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1F87EC-47A4-487E-9585-8D0C3A541088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FBA46E-BCD0-46E9-9EC6-3DF14070A5EC}">
      <dgm:prSet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i="0" baseline="0" dirty="0" smtClean="0">
              <a:solidFill>
                <a:schemeClr val="bg1"/>
              </a:solidFill>
            </a:rPr>
            <a:t>Составление проекта бюджета</a:t>
          </a:r>
          <a:endParaRPr lang="ru-RU" dirty="0">
            <a:solidFill>
              <a:schemeClr val="bg1"/>
            </a:solidFill>
          </a:endParaRPr>
        </a:p>
      </dgm:t>
    </dgm:pt>
    <dgm:pt modelId="{FDCF8BA4-FAA4-4532-B609-9021A6D1E5D5}" type="parTrans" cxnId="{61CCC536-9BC7-4308-9C26-3915F91AE63F}">
      <dgm:prSet/>
      <dgm:spPr/>
      <dgm:t>
        <a:bodyPr/>
        <a:lstStyle/>
        <a:p>
          <a:endParaRPr lang="ru-RU"/>
        </a:p>
      </dgm:t>
    </dgm:pt>
    <dgm:pt modelId="{7DB6BD74-ECA2-4FBC-A204-3509E58B7259}" type="sibTrans" cxnId="{61CCC536-9BC7-4308-9C26-3915F91AE63F}">
      <dgm:prSet/>
      <dgm:spPr/>
      <dgm:t>
        <a:bodyPr/>
        <a:lstStyle/>
        <a:p>
          <a:endParaRPr lang="ru-RU"/>
        </a:p>
      </dgm:t>
    </dgm:pt>
    <dgm:pt modelId="{33615D73-30B3-48CE-8D10-A1A6A7B027C9}" type="pres">
      <dgm:prSet presAssocID="{051F87EC-47A4-487E-9585-8D0C3A54108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5CC1E0-97B5-4A17-ADBA-A842FF85719C}" type="pres">
      <dgm:prSet presAssocID="{C4FBA46E-BCD0-46E9-9EC6-3DF14070A5EC}" presName="circle1" presStyleLbl="node1" presStyleIdx="0" presStyleCnt="1"/>
      <dgm:spPr/>
    </dgm:pt>
    <dgm:pt modelId="{3DCE3123-0F27-4720-8644-E24E67BA8555}" type="pres">
      <dgm:prSet presAssocID="{C4FBA46E-BCD0-46E9-9EC6-3DF14070A5EC}" presName="space" presStyleCnt="0"/>
      <dgm:spPr/>
    </dgm:pt>
    <dgm:pt modelId="{7B9C5550-86BF-4CD2-AD6F-9DD873254291}" type="pres">
      <dgm:prSet presAssocID="{C4FBA46E-BCD0-46E9-9EC6-3DF14070A5EC}" presName="rect1" presStyleLbl="alignAcc1" presStyleIdx="0" presStyleCnt="1"/>
      <dgm:spPr/>
      <dgm:t>
        <a:bodyPr/>
        <a:lstStyle/>
        <a:p>
          <a:endParaRPr lang="ru-RU"/>
        </a:p>
      </dgm:t>
    </dgm:pt>
    <dgm:pt modelId="{F8306403-62D1-4450-BEAB-CC33CE2EC46D}" type="pres">
      <dgm:prSet presAssocID="{C4FBA46E-BCD0-46E9-9EC6-3DF14070A5E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CCC536-9BC7-4308-9C26-3915F91AE63F}" srcId="{051F87EC-47A4-487E-9585-8D0C3A541088}" destId="{C4FBA46E-BCD0-46E9-9EC6-3DF14070A5EC}" srcOrd="0" destOrd="0" parTransId="{FDCF8BA4-FAA4-4532-B609-9021A6D1E5D5}" sibTransId="{7DB6BD74-ECA2-4FBC-A204-3509E58B7259}"/>
    <dgm:cxn modelId="{B805116A-142E-4397-B402-678AAB3BFC64}" type="presOf" srcId="{C4FBA46E-BCD0-46E9-9EC6-3DF14070A5EC}" destId="{7B9C5550-86BF-4CD2-AD6F-9DD873254291}" srcOrd="0" destOrd="0" presId="urn:microsoft.com/office/officeart/2005/8/layout/target3"/>
    <dgm:cxn modelId="{84BDFA2A-BBCE-4F22-AA25-F122E459860F}" type="presOf" srcId="{051F87EC-47A4-487E-9585-8D0C3A541088}" destId="{33615D73-30B3-48CE-8D10-A1A6A7B027C9}" srcOrd="0" destOrd="0" presId="urn:microsoft.com/office/officeart/2005/8/layout/target3"/>
    <dgm:cxn modelId="{F625D717-73FF-4DCD-BB08-7CAC1DD7A5A7}" type="presOf" srcId="{C4FBA46E-BCD0-46E9-9EC6-3DF14070A5EC}" destId="{F8306403-62D1-4450-BEAB-CC33CE2EC46D}" srcOrd="1" destOrd="0" presId="urn:microsoft.com/office/officeart/2005/8/layout/target3"/>
    <dgm:cxn modelId="{7F02F737-1E95-43EF-9B81-70E5889C85B3}" type="presParOf" srcId="{33615D73-30B3-48CE-8D10-A1A6A7B027C9}" destId="{0D5CC1E0-97B5-4A17-ADBA-A842FF85719C}" srcOrd="0" destOrd="0" presId="urn:microsoft.com/office/officeart/2005/8/layout/target3"/>
    <dgm:cxn modelId="{E47FDEB9-F575-4241-BB51-0FAFF8CB2369}" type="presParOf" srcId="{33615D73-30B3-48CE-8D10-A1A6A7B027C9}" destId="{3DCE3123-0F27-4720-8644-E24E67BA8555}" srcOrd="1" destOrd="0" presId="urn:microsoft.com/office/officeart/2005/8/layout/target3"/>
    <dgm:cxn modelId="{9FD15C5E-AA3E-428F-9F29-02E8870AFEA4}" type="presParOf" srcId="{33615D73-30B3-48CE-8D10-A1A6A7B027C9}" destId="{7B9C5550-86BF-4CD2-AD6F-9DD873254291}" srcOrd="2" destOrd="0" presId="urn:microsoft.com/office/officeart/2005/8/layout/target3"/>
    <dgm:cxn modelId="{8FB8225D-214D-4F75-A758-C06E9FA2376D}" type="presParOf" srcId="{33615D73-30B3-48CE-8D10-A1A6A7B027C9}" destId="{F8306403-62D1-4450-BEAB-CC33CE2EC46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8BB90B-C687-481B-B72E-8AD7FF4E579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F467F2-F3C6-492D-8486-C00B1A76AF39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ru-RU" b="1" i="0" baseline="0" dirty="0" smtClean="0">
              <a:solidFill>
                <a:schemeClr val="bg1"/>
              </a:solidFill>
            </a:rPr>
            <a:t>Рассмотрение проекта бюджета</a:t>
          </a:r>
          <a:endParaRPr lang="ru-RU" dirty="0">
            <a:solidFill>
              <a:schemeClr val="bg1"/>
            </a:solidFill>
          </a:endParaRPr>
        </a:p>
      </dgm:t>
    </dgm:pt>
    <dgm:pt modelId="{9EE28BD4-BC65-48F7-BA63-BF84DC266701}" type="parTrans" cxnId="{BEBA0642-899D-44A4-ADCB-23C6EB2B76EF}">
      <dgm:prSet/>
      <dgm:spPr/>
      <dgm:t>
        <a:bodyPr/>
        <a:lstStyle/>
        <a:p>
          <a:endParaRPr lang="ru-RU"/>
        </a:p>
      </dgm:t>
    </dgm:pt>
    <dgm:pt modelId="{4D368D56-B004-4B16-90C3-923CA5483A24}" type="sibTrans" cxnId="{BEBA0642-899D-44A4-ADCB-23C6EB2B76EF}">
      <dgm:prSet/>
      <dgm:spPr/>
      <dgm:t>
        <a:bodyPr/>
        <a:lstStyle/>
        <a:p>
          <a:endParaRPr lang="ru-RU"/>
        </a:p>
      </dgm:t>
    </dgm:pt>
    <dgm:pt modelId="{1EEFE3FA-D83C-43C3-B935-CAD14E79729A}" type="pres">
      <dgm:prSet presAssocID="{288BB90B-C687-481B-B72E-8AD7FF4E579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6B7E91-F9DC-44E4-9831-5191680ED293}" type="pres">
      <dgm:prSet presAssocID="{E5F467F2-F3C6-492D-8486-C00B1A76AF39}" presName="circle1" presStyleLbl="node1" presStyleIdx="0" presStyleCnt="1"/>
      <dgm:spPr/>
      <dgm:t>
        <a:bodyPr/>
        <a:lstStyle/>
        <a:p>
          <a:endParaRPr lang="ru-RU"/>
        </a:p>
      </dgm:t>
    </dgm:pt>
    <dgm:pt modelId="{2B08213F-911A-4E20-BA89-A2930C305540}" type="pres">
      <dgm:prSet presAssocID="{E5F467F2-F3C6-492D-8486-C00B1A76AF39}" presName="space" presStyleCnt="0"/>
      <dgm:spPr/>
    </dgm:pt>
    <dgm:pt modelId="{47F940D7-EDBC-4015-925B-6F2B6D9A9182}" type="pres">
      <dgm:prSet presAssocID="{E5F467F2-F3C6-492D-8486-C00B1A76AF39}" presName="rect1" presStyleLbl="alignAcc1" presStyleIdx="0" presStyleCnt="1"/>
      <dgm:spPr/>
      <dgm:t>
        <a:bodyPr/>
        <a:lstStyle/>
        <a:p>
          <a:endParaRPr lang="ru-RU"/>
        </a:p>
      </dgm:t>
    </dgm:pt>
    <dgm:pt modelId="{D550975B-DF3B-4856-B7F0-A5556A990593}" type="pres">
      <dgm:prSet presAssocID="{E5F467F2-F3C6-492D-8486-C00B1A76AF3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4C96C2-4DB3-4D12-BB02-F7832BEB8272}" type="presOf" srcId="{288BB90B-C687-481B-B72E-8AD7FF4E5797}" destId="{1EEFE3FA-D83C-43C3-B935-CAD14E79729A}" srcOrd="0" destOrd="0" presId="urn:microsoft.com/office/officeart/2005/8/layout/target3"/>
    <dgm:cxn modelId="{BEBA0642-899D-44A4-ADCB-23C6EB2B76EF}" srcId="{288BB90B-C687-481B-B72E-8AD7FF4E5797}" destId="{E5F467F2-F3C6-492D-8486-C00B1A76AF39}" srcOrd="0" destOrd="0" parTransId="{9EE28BD4-BC65-48F7-BA63-BF84DC266701}" sibTransId="{4D368D56-B004-4B16-90C3-923CA5483A24}"/>
    <dgm:cxn modelId="{30A023A9-8C7A-4C4A-A8E3-C5D0416635CF}" type="presOf" srcId="{E5F467F2-F3C6-492D-8486-C00B1A76AF39}" destId="{D550975B-DF3B-4856-B7F0-A5556A990593}" srcOrd="1" destOrd="0" presId="urn:microsoft.com/office/officeart/2005/8/layout/target3"/>
    <dgm:cxn modelId="{8B8AB23B-A422-4B19-BFC6-85757E2B1398}" type="presOf" srcId="{E5F467F2-F3C6-492D-8486-C00B1A76AF39}" destId="{47F940D7-EDBC-4015-925B-6F2B6D9A9182}" srcOrd="0" destOrd="0" presId="urn:microsoft.com/office/officeart/2005/8/layout/target3"/>
    <dgm:cxn modelId="{B85DFD25-F709-4DD1-B079-7824132BB095}" type="presParOf" srcId="{1EEFE3FA-D83C-43C3-B935-CAD14E79729A}" destId="{906B7E91-F9DC-44E4-9831-5191680ED293}" srcOrd="0" destOrd="0" presId="urn:microsoft.com/office/officeart/2005/8/layout/target3"/>
    <dgm:cxn modelId="{518C1FC0-B105-463E-B875-B490881B8230}" type="presParOf" srcId="{1EEFE3FA-D83C-43C3-B935-CAD14E79729A}" destId="{2B08213F-911A-4E20-BA89-A2930C305540}" srcOrd="1" destOrd="0" presId="urn:microsoft.com/office/officeart/2005/8/layout/target3"/>
    <dgm:cxn modelId="{825D8BD5-E6B9-44DB-99E0-E52CEB96520C}" type="presParOf" srcId="{1EEFE3FA-D83C-43C3-B935-CAD14E79729A}" destId="{47F940D7-EDBC-4015-925B-6F2B6D9A9182}" srcOrd="2" destOrd="0" presId="urn:microsoft.com/office/officeart/2005/8/layout/target3"/>
    <dgm:cxn modelId="{4727BF2A-CD31-431B-BA9E-619988CEEB31}" type="presParOf" srcId="{1EEFE3FA-D83C-43C3-B935-CAD14E79729A}" destId="{D550975B-DF3B-4856-B7F0-A5556A99059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20379A-FEF8-4751-B84E-337CBCACAF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D994D5-6100-43D3-A0CB-DAA8262018F2}">
      <dgm:prSet/>
      <dgm:spPr/>
      <dgm:t>
        <a:bodyPr/>
        <a:lstStyle/>
        <a:p>
          <a:pPr rtl="0"/>
          <a:r>
            <a:rPr lang="ru-RU" b="1" dirty="0" smtClean="0"/>
            <a:t>ОСНОВНЫЕ ПАРАМЕТРЫ БЮДЖЕТА МО КУПРИЯНОВСКОЕ, тыс. руб.</a:t>
          </a:r>
          <a:endParaRPr lang="ru-RU" dirty="0"/>
        </a:p>
      </dgm:t>
    </dgm:pt>
    <dgm:pt modelId="{8C9D8E2D-57C4-4AF5-BD3D-1868BB85563C}" type="parTrans" cxnId="{8D17371A-1185-489E-BEF9-4720275EC4A9}">
      <dgm:prSet/>
      <dgm:spPr/>
      <dgm:t>
        <a:bodyPr/>
        <a:lstStyle/>
        <a:p>
          <a:endParaRPr lang="ru-RU"/>
        </a:p>
      </dgm:t>
    </dgm:pt>
    <dgm:pt modelId="{924EDB21-BC05-4EEB-8D2B-21E7DD0CF379}" type="sibTrans" cxnId="{8D17371A-1185-489E-BEF9-4720275EC4A9}">
      <dgm:prSet/>
      <dgm:spPr/>
      <dgm:t>
        <a:bodyPr/>
        <a:lstStyle/>
        <a:p>
          <a:endParaRPr lang="ru-RU"/>
        </a:p>
      </dgm:t>
    </dgm:pt>
    <dgm:pt modelId="{14AD70AB-1C83-454E-B74D-7851CF5DBF23}" type="pres">
      <dgm:prSet presAssocID="{1620379A-FEF8-4751-B84E-337CBCACAF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DE4484-5AE2-45B6-8125-C58C0D035D06}" type="pres">
      <dgm:prSet presAssocID="{C2D994D5-6100-43D3-A0CB-DAA8262018F2}" presName="parentText" presStyleLbl="node1" presStyleIdx="0" presStyleCnt="1" custLinFactNeighborX="-1489" custLinFactNeighborY="-332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5BCA255-CD78-4533-9AA7-A2F94B0F7E46}" type="presOf" srcId="{C2D994D5-6100-43D3-A0CB-DAA8262018F2}" destId="{DDDE4484-5AE2-45B6-8125-C58C0D035D06}" srcOrd="0" destOrd="0" presId="urn:microsoft.com/office/officeart/2005/8/layout/vList2"/>
    <dgm:cxn modelId="{5B53288D-D4B7-4D78-9411-2F0EC87FCD18}" type="presOf" srcId="{1620379A-FEF8-4751-B84E-337CBCACAFE9}" destId="{14AD70AB-1C83-454E-B74D-7851CF5DBF23}" srcOrd="0" destOrd="0" presId="urn:microsoft.com/office/officeart/2005/8/layout/vList2"/>
    <dgm:cxn modelId="{8D17371A-1185-489E-BEF9-4720275EC4A9}" srcId="{1620379A-FEF8-4751-B84E-337CBCACAFE9}" destId="{C2D994D5-6100-43D3-A0CB-DAA8262018F2}" srcOrd="0" destOrd="0" parTransId="{8C9D8E2D-57C4-4AF5-BD3D-1868BB85563C}" sibTransId="{924EDB21-BC05-4EEB-8D2B-21E7DD0CF379}"/>
    <dgm:cxn modelId="{338FB6E1-5C1A-490F-9721-61B87DB5587D}" type="presParOf" srcId="{14AD70AB-1C83-454E-B74D-7851CF5DBF23}" destId="{DDDE4484-5AE2-45B6-8125-C58C0D035D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8BA94A-FBAD-4AC0-84A3-1BDBB303FE17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C2D3E4-AC85-4ED6-879A-E3946F6A787A}">
      <dgm:prSet phldrT="[Текст]" custT="1"/>
      <dgm:spPr>
        <a:solidFill>
          <a:srgbClr val="B3011A"/>
        </a:solidFill>
      </dgm:spPr>
      <dgm:t>
        <a:bodyPr/>
        <a:lstStyle/>
        <a:p>
          <a:pPr algn="ctr"/>
          <a:r>
            <a:rPr lang="ru-RU" sz="3600" b="1" dirty="0" smtClean="0"/>
            <a:t>2024 год</a:t>
          </a:r>
          <a:endParaRPr lang="ru-RU" sz="3200" b="1" dirty="0"/>
        </a:p>
      </dgm:t>
    </dgm:pt>
    <dgm:pt modelId="{25A7A1D5-1FDE-4F2E-AAD6-105565C4856D}" type="parTrans" cxnId="{744A3E27-4126-43F1-95EA-55424F383EFF}">
      <dgm:prSet/>
      <dgm:spPr/>
      <dgm:t>
        <a:bodyPr/>
        <a:lstStyle/>
        <a:p>
          <a:pPr algn="ctr"/>
          <a:endParaRPr lang="ru-RU"/>
        </a:p>
      </dgm:t>
    </dgm:pt>
    <dgm:pt modelId="{9207B20C-1CFE-43CD-874D-735AE720B3E1}" type="sibTrans" cxnId="{744A3E27-4126-43F1-95EA-55424F383EFF}">
      <dgm:prSet/>
      <dgm:spPr/>
      <dgm:t>
        <a:bodyPr/>
        <a:lstStyle/>
        <a:p>
          <a:pPr algn="ctr"/>
          <a:endParaRPr lang="ru-RU"/>
        </a:p>
      </dgm:t>
    </dgm:pt>
    <dgm:pt modelId="{DC502B81-95C8-42C5-BCD5-6CEF2C3AD7E2}">
      <dgm:prSet phldrT="[Текст]" custT="1"/>
      <dgm:spPr/>
      <dgm:t>
        <a:bodyPr/>
        <a:lstStyle/>
        <a:p>
          <a:pPr algn="ctr"/>
          <a:r>
            <a:rPr lang="ru-RU" sz="3600" b="1" dirty="0" smtClean="0">
              <a:solidFill>
                <a:srgbClr val="FF0000"/>
              </a:solidFill>
            </a:rPr>
            <a:t>20 000 тыс. рублей</a:t>
          </a:r>
          <a:endParaRPr lang="ru-RU" sz="3600" b="1" dirty="0">
            <a:solidFill>
              <a:srgbClr val="FF0000"/>
            </a:solidFill>
          </a:endParaRPr>
        </a:p>
      </dgm:t>
    </dgm:pt>
    <dgm:pt modelId="{4EA2E30E-ED68-4612-85C0-F8A6642C0615}" type="parTrans" cxnId="{9D423DEB-3273-47A0-A9CC-8082A1831AC5}">
      <dgm:prSet/>
      <dgm:spPr/>
      <dgm:t>
        <a:bodyPr/>
        <a:lstStyle/>
        <a:p>
          <a:pPr algn="ctr"/>
          <a:endParaRPr lang="ru-RU"/>
        </a:p>
      </dgm:t>
    </dgm:pt>
    <dgm:pt modelId="{F83830BB-86BE-4750-A763-53B650558399}" type="sibTrans" cxnId="{9D423DEB-3273-47A0-A9CC-8082A1831AC5}">
      <dgm:prSet/>
      <dgm:spPr/>
      <dgm:t>
        <a:bodyPr/>
        <a:lstStyle/>
        <a:p>
          <a:pPr algn="ctr"/>
          <a:endParaRPr lang="ru-RU"/>
        </a:p>
      </dgm:t>
    </dgm:pt>
    <dgm:pt modelId="{51CD8651-58CA-4941-8659-8F1E6C624624}">
      <dgm:prSet phldrT="[Текст]" custT="1"/>
      <dgm:spPr>
        <a:solidFill>
          <a:srgbClr val="B3011A"/>
        </a:solidFill>
      </dgm:spPr>
      <dgm:t>
        <a:bodyPr/>
        <a:lstStyle/>
        <a:p>
          <a:pPr algn="ctr"/>
          <a:r>
            <a:rPr lang="ru-RU" sz="3600" b="1" dirty="0" smtClean="0"/>
            <a:t>2025 год</a:t>
          </a:r>
          <a:endParaRPr lang="ru-RU" sz="3600" b="1" dirty="0"/>
        </a:p>
      </dgm:t>
    </dgm:pt>
    <dgm:pt modelId="{8E4795C1-8DFB-40CC-80CC-AC05231E16EA}" type="parTrans" cxnId="{455E1015-58C1-4566-AA9B-D4E8207045C5}">
      <dgm:prSet/>
      <dgm:spPr/>
      <dgm:t>
        <a:bodyPr/>
        <a:lstStyle/>
        <a:p>
          <a:pPr algn="ctr"/>
          <a:endParaRPr lang="ru-RU"/>
        </a:p>
      </dgm:t>
    </dgm:pt>
    <dgm:pt modelId="{0F2B8FC1-D9A1-44A1-8DBC-B3CA8B29A6D9}" type="sibTrans" cxnId="{455E1015-58C1-4566-AA9B-D4E8207045C5}">
      <dgm:prSet/>
      <dgm:spPr/>
      <dgm:t>
        <a:bodyPr/>
        <a:lstStyle/>
        <a:p>
          <a:pPr algn="ctr"/>
          <a:endParaRPr lang="ru-RU"/>
        </a:p>
      </dgm:t>
    </dgm:pt>
    <dgm:pt modelId="{34EAE0BA-AF47-4FD5-9158-3F184A0312E6}">
      <dgm:prSet phldrT="[Текст]" custT="1"/>
      <dgm:spPr/>
      <dgm:t>
        <a:bodyPr/>
        <a:lstStyle/>
        <a:p>
          <a:pPr algn="ctr"/>
          <a:r>
            <a:rPr lang="ru-RU" sz="3600" b="1" dirty="0" smtClean="0">
              <a:solidFill>
                <a:srgbClr val="FF0000"/>
              </a:solidFill>
            </a:rPr>
            <a:t>20 000 тыс. рублей</a:t>
          </a:r>
          <a:endParaRPr lang="ru-RU" sz="3600" b="1" dirty="0">
            <a:solidFill>
              <a:srgbClr val="FF0000"/>
            </a:solidFill>
          </a:endParaRPr>
        </a:p>
      </dgm:t>
    </dgm:pt>
    <dgm:pt modelId="{904818DD-DB2E-43CF-A328-A49387A09AA9}" type="parTrans" cxnId="{BFCE4622-E2F2-41AE-9586-3627834AA75F}">
      <dgm:prSet/>
      <dgm:spPr/>
      <dgm:t>
        <a:bodyPr/>
        <a:lstStyle/>
        <a:p>
          <a:pPr algn="ctr"/>
          <a:endParaRPr lang="ru-RU"/>
        </a:p>
      </dgm:t>
    </dgm:pt>
    <dgm:pt modelId="{17F318F9-39B5-4A32-BA37-B2F305CD5B78}" type="sibTrans" cxnId="{BFCE4622-E2F2-41AE-9586-3627834AA75F}">
      <dgm:prSet/>
      <dgm:spPr/>
      <dgm:t>
        <a:bodyPr/>
        <a:lstStyle/>
        <a:p>
          <a:pPr algn="ctr"/>
          <a:endParaRPr lang="ru-RU"/>
        </a:p>
      </dgm:t>
    </dgm:pt>
    <dgm:pt modelId="{19F28A4A-56C3-4AEC-990F-26F5BA96A3C2}">
      <dgm:prSet phldrT="[Текст]" custT="1"/>
      <dgm:spPr>
        <a:solidFill>
          <a:srgbClr val="B3011A"/>
        </a:solidFill>
      </dgm:spPr>
      <dgm:t>
        <a:bodyPr/>
        <a:lstStyle/>
        <a:p>
          <a:pPr algn="ctr"/>
          <a:r>
            <a:rPr lang="ru-RU" sz="3600" b="1" dirty="0" smtClean="0"/>
            <a:t>2026 год</a:t>
          </a:r>
          <a:endParaRPr lang="ru-RU" sz="3600" b="1" dirty="0"/>
        </a:p>
      </dgm:t>
    </dgm:pt>
    <dgm:pt modelId="{D38EB075-C35B-4483-85D4-856DB5B1EBCE}" type="parTrans" cxnId="{990F1891-664F-4518-966D-44DB3999D7A8}">
      <dgm:prSet/>
      <dgm:spPr/>
      <dgm:t>
        <a:bodyPr/>
        <a:lstStyle/>
        <a:p>
          <a:pPr algn="ctr"/>
          <a:endParaRPr lang="ru-RU"/>
        </a:p>
      </dgm:t>
    </dgm:pt>
    <dgm:pt modelId="{FE9653C7-9548-4E12-BDC2-202841E8CF29}" type="sibTrans" cxnId="{990F1891-664F-4518-966D-44DB3999D7A8}">
      <dgm:prSet/>
      <dgm:spPr/>
      <dgm:t>
        <a:bodyPr/>
        <a:lstStyle/>
        <a:p>
          <a:pPr algn="ctr"/>
          <a:endParaRPr lang="ru-RU"/>
        </a:p>
      </dgm:t>
    </dgm:pt>
    <dgm:pt modelId="{40B0876E-C840-477C-A22E-3B2AAB3784C7}">
      <dgm:prSet phldrT="[Текст]" custT="1"/>
      <dgm:spPr/>
      <dgm:t>
        <a:bodyPr/>
        <a:lstStyle/>
        <a:p>
          <a:pPr algn="ctr"/>
          <a:r>
            <a:rPr lang="ru-RU" sz="3600" b="1" dirty="0" smtClean="0">
              <a:solidFill>
                <a:srgbClr val="FF0000"/>
              </a:solidFill>
            </a:rPr>
            <a:t>20 000 тыс. рублей</a:t>
          </a:r>
          <a:endParaRPr lang="ru-RU" sz="3600" b="1" dirty="0">
            <a:solidFill>
              <a:srgbClr val="FF0000"/>
            </a:solidFill>
          </a:endParaRPr>
        </a:p>
      </dgm:t>
    </dgm:pt>
    <dgm:pt modelId="{A8FBF42C-A06A-4FAF-80DA-EAF4EC20AA09}" type="parTrans" cxnId="{FAA7A2EA-5C75-43A3-85F4-41C0D02914B1}">
      <dgm:prSet/>
      <dgm:spPr/>
      <dgm:t>
        <a:bodyPr/>
        <a:lstStyle/>
        <a:p>
          <a:pPr algn="ctr"/>
          <a:endParaRPr lang="ru-RU"/>
        </a:p>
      </dgm:t>
    </dgm:pt>
    <dgm:pt modelId="{78EC93A2-C766-4BEF-8D06-00B443018072}" type="sibTrans" cxnId="{FAA7A2EA-5C75-43A3-85F4-41C0D02914B1}">
      <dgm:prSet/>
      <dgm:spPr/>
      <dgm:t>
        <a:bodyPr/>
        <a:lstStyle/>
        <a:p>
          <a:pPr algn="ctr"/>
          <a:endParaRPr lang="ru-RU"/>
        </a:p>
      </dgm:t>
    </dgm:pt>
    <dgm:pt modelId="{53D0293A-AE39-485D-A847-16097AEF036D}" type="pres">
      <dgm:prSet presAssocID="{848BA94A-FBAD-4AC0-84A3-1BDBB303FE1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F4E7882-53A8-4FE4-89EE-9F87FCF43800}" type="pres">
      <dgm:prSet presAssocID="{D5C2D3E4-AC85-4ED6-879A-E3946F6A787A}" presName="horFlow" presStyleCnt="0"/>
      <dgm:spPr/>
    </dgm:pt>
    <dgm:pt modelId="{76795BAB-83C4-4278-AC2C-CE1BFEF97062}" type="pres">
      <dgm:prSet presAssocID="{D5C2D3E4-AC85-4ED6-879A-E3946F6A787A}" presName="bigChev" presStyleLbl="node1" presStyleIdx="0" presStyleCnt="3" custScaleX="315320"/>
      <dgm:spPr/>
      <dgm:t>
        <a:bodyPr/>
        <a:lstStyle/>
        <a:p>
          <a:endParaRPr lang="ru-RU"/>
        </a:p>
      </dgm:t>
    </dgm:pt>
    <dgm:pt modelId="{5DA65999-71D6-45E4-9EA9-673C9214203F}" type="pres">
      <dgm:prSet presAssocID="{4EA2E30E-ED68-4612-85C0-F8A6642C0615}" presName="parTrans" presStyleCnt="0"/>
      <dgm:spPr/>
    </dgm:pt>
    <dgm:pt modelId="{FFF9E0A1-0EC2-416D-9E7C-CFC79AD9A971}" type="pres">
      <dgm:prSet presAssocID="{DC502B81-95C8-42C5-BCD5-6CEF2C3AD7E2}" presName="node" presStyleLbl="alignAccFollowNode1" presStyleIdx="0" presStyleCnt="3" custScaleX="826806" custLinFactNeighborX="94711" custLinFactNeighborY="74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B757F7-E1FD-499B-8C57-D70E62D74A92}" type="pres">
      <dgm:prSet presAssocID="{D5C2D3E4-AC85-4ED6-879A-E3946F6A787A}" presName="vSp" presStyleCnt="0"/>
      <dgm:spPr/>
    </dgm:pt>
    <dgm:pt modelId="{1D992EDA-4084-4E14-B658-15402375CBFD}" type="pres">
      <dgm:prSet presAssocID="{51CD8651-58CA-4941-8659-8F1E6C624624}" presName="horFlow" presStyleCnt="0"/>
      <dgm:spPr/>
    </dgm:pt>
    <dgm:pt modelId="{09AE6B85-0AAB-49D2-8F1A-F61FDF39190D}" type="pres">
      <dgm:prSet presAssocID="{51CD8651-58CA-4941-8659-8F1E6C624624}" presName="bigChev" presStyleLbl="node1" presStyleIdx="1" presStyleCnt="3" custScaleX="328694"/>
      <dgm:spPr/>
      <dgm:t>
        <a:bodyPr/>
        <a:lstStyle/>
        <a:p>
          <a:endParaRPr lang="ru-RU"/>
        </a:p>
      </dgm:t>
    </dgm:pt>
    <dgm:pt modelId="{9F2898C3-91B2-49AC-B47A-61411184B7D2}" type="pres">
      <dgm:prSet presAssocID="{904818DD-DB2E-43CF-A328-A49387A09AA9}" presName="parTrans" presStyleCnt="0"/>
      <dgm:spPr/>
    </dgm:pt>
    <dgm:pt modelId="{CE32197F-39AC-4E4C-B9DD-59E1AA5DA36A}" type="pres">
      <dgm:prSet presAssocID="{34EAE0BA-AF47-4FD5-9158-3F184A0312E6}" presName="node" presStyleLbl="alignAccFollowNode1" presStyleIdx="1" presStyleCnt="3" custScaleX="8024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255D36-7490-490B-B3B1-8AA12A72028B}" type="pres">
      <dgm:prSet presAssocID="{51CD8651-58CA-4941-8659-8F1E6C624624}" presName="vSp" presStyleCnt="0"/>
      <dgm:spPr/>
    </dgm:pt>
    <dgm:pt modelId="{F0D49F66-4EDF-45BE-A9E9-013B1ACF9468}" type="pres">
      <dgm:prSet presAssocID="{19F28A4A-56C3-4AEC-990F-26F5BA96A3C2}" presName="horFlow" presStyleCnt="0"/>
      <dgm:spPr/>
    </dgm:pt>
    <dgm:pt modelId="{99C7EDC0-FE8C-431E-8EC8-63983E8BA855}" type="pres">
      <dgm:prSet presAssocID="{19F28A4A-56C3-4AEC-990F-26F5BA96A3C2}" presName="bigChev" presStyleLbl="node1" presStyleIdx="2" presStyleCnt="3" custScaleX="317237"/>
      <dgm:spPr/>
      <dgm:t>
        <a:bodyPr/>
        <a:lstStyle/>
        <a:p>
          <a:endParaRPr lang="ru-RU"/>
        </a:p>
      </dgm:t>
    </dgm:pt>
    <dgm:pt modelId="{8EE42DC2-00FB-49DC-938F-7758CB503C5A}" type="pres">
      <dgm:prSet presAssocID="{A8FBF42C-A06A-4FAF-80DA-EAF4EC20AA09}" presName="parTrans" presStyleCnt="0"/>
      <dgm:spPr/>
    </dgm:pt>
    <dgm:pt modelId="{3E5A0F7E-0708-48F9-BA6A-F2E55649E8D9}" type="pres">
      <dgm:prSet presAssocID="{40B0876E-C840-477C-A22E-3B2AAB3784C7}" presName="node" presStyleLbl="alignAccFollowNode1" presStyleIdx="2" presStyleCnt="3" custScaleX="813185" custLinFactNeighborX="369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BC728B-D3D9-43B1-B558-A15445E6E84A}" type="presOf" srcId="{51CD8651-58CA-4941-8659-8F1E6C624624}" destId="{09AE6B85-0AAB-49D2-8F1A-F61FDF39190D}" srcOrd="0" destOrd="0" presId="urn:microsoft.com/office/officeart/2005/8/layout/lProcess3"/>
    <dgm:cxn modelId="{FAA7A2EA-5C75-43A3-85F4-41C0D02914B1}" srcId="{19F28A4A-56C3-4AEC-990F-26F5BA96A3C2}" destId="{40B0876E-C840-477C-A22E-3B2AAB3784C7}" srcOrd="0" destOrd="0" parTransId="{A8FBF42C-A06A-4FAF-80DA-EAF4EC20AA09}" sibTransId="{78EC93A2-C766-4BEF-8D06-00B443018072}"/>
    <dgm:cxn modelId="{D10906E5-4931-4CCC-B17D-A81DF52DAFCD}" type="presOf" srcId="{19F28A4A-56C3-4AEC-990F-26F5BA96A3C2}" destId="{99C7EDC0-FE8C-431E-8EC8-63983E8BA855}" srcOrd="0" destOrd="0" presId="urn:microsoft.com/office/officeart/2005/8/layout/lProcess3"/>
    <dgm:cxn modelId="{C621BEE1-94B2-41D0-8AE2-DDE437ADA72C}" type="presOf" srcId="{D5C2D3E4-AC85-4ED6-879A-E3946F6A787A}" destId="{76795BAB-83C4-4278-AC2C-CE1BFEF97062}" srcOrd="0" destOrd="0" presId="urn:microsoft.com/office/officeart/2005/8/layout/lProcess3"/>
    <dgm:cxn modelId="{455E1015-58C1-4566-AA9B-D4E8207045C5}" srcId="{848BA94A-FBAD-4AC0-84A3-1BDBB303FE17}" destId="{51CD8651-58CA-4941-8659-8F1E6C624624}" srcOrd="1" destOrd="0" parTransId="{8E4795C1-8DFB-40CC-80CC-AC05231E16EA}" sibTransId="{0F2B8FC1-D9A1-44A1-8DBC-B3CA8B29A6D9}"/>
    <dgm:cxn modelId="{990F1891-664F-4518-966D-44DB3999D7A8}" srcId="{848BA94A-FBAD-4AC0-84A3-1BDBB303FE17}" destId="{19F28A4A-56C3-4AEC-990F-26F5BA96A3C2}" srcOrd="2" destOrd="0" parTransId="{D38EB075-C35B-4483-85D4-856DB5B1EBCE}" sibTransId="{FE9653C7-9548-4E12-BDC2-202841E8CF29}"/>
    <dgm:cxn modelId="{52DBC7CD-2A99-4B2E-8631-EAEC0342D554}" type="presOf" srcId="{34EAE0BA-AF47-4FD5-9158-3F184A0312E6}" destId="{CE32197F-39AC-4E4C-B9DD-59E1AA5DA36A}" srcOrd="0" destOrd="0" presId="urn:microsoft.com/office/officeart/2005/8/layout/lProcess3"/>
    <dgm:cxn modelId="{C646E7B7-20E9-4D8B-8976-53B309DBB1CB}" type="presOf" srcId="{848BA94A-FBAD-4AC0-84A3-1BDBB303FE17}" destId="{53D0293A-AE39-485D-A847-16097AEF036D}" srcOrd="0" destOrd="0" presId="urn:microsoft.com/office/officeart/2005/8/layout/lProcess3"/>
    <dgm:cxn modelId="{68C54D7A-461D-42D5-ADC4-6C5CC76FB3EA}" type="presOf" srcId="{DC502B81-95C8-42C5-BCD5-6CEF2C3AD7E2}" destId="{FFF9E0A1-0EC2-416D-9E7C-CFC79AD9A971}" srcOrd="0" destOrd="0" presId="urn:microsoft.com/office/officeart/2005/8/layout/lProcess3"/>
    <dgm:cxn modelId="{744A3E27-4126-43F1-95EA-55424F383EFF}" srcId="{848BA94A-FBAD-4AC0-84A3-1BDBB303FE17}" destId="{D5C2D3E4-AC85-4ED6-879A-E3946F6A787A}" srcOrd="0" destOrd="0" parTransId="{25A7A1D5-1FDE-4F2E-AAD6-105565C4856D}" sibTransId="{9207B20C-1CFE-43CD-874D-735AE720B3E1}"/>
    <dgm:cxn modelId="{9D423DEB-3273-47A0-A9CC-8082A1831AC5}" srcId="{D5C2D3E4-AC85-4ED6-879A-E3946F6A787A}" destId="{DC502B81-95C8-42C5-BCD5-6CEF2C3AD7E2}" srcOrd="0" destOrd="0" parTransId="{4EA2E30E-ED68-4612-85C0-F8A6642C0615}" sibTransId="{F83830BB-86BE-4750-A763-53B650558399}"/>
    <dgm:cxn modelId="{BFCE4622-E2F2-41AE-9586-3627834AA75F}" srcId="{51CD8651-58CA-4941-8659-8F1E6C624624}" destId="{34EAE0BA-AF47-4FD5-9158-3F184A0312E6}" srcOrd="0" destOrd="0" parTransId="{904818DD-DB2E-43CF-A328-A49387A09AA9}" sibTransId="{17F318F9-39B5-4A32-BA37-B2F305CD5B78}"/>
    <dgm:cxn modelId="{0A0C6B1C-B1B6-44A5-9CBA-DB69935FD135}" type="presOf" srcId="{40B0876E-C840-477C-A22E-3B2AAB3784C7}" destId="{3E5A0F7E-0708-48F9-BA6A-F2E55649E8D9}" srcOrd="0" destOrd="0" presId="urn:microsoft.com/office/officeart/2005/8/layout/lProcess3"/>
    <dgm:cxn modelId="{F7E397BC-C987-478F-A051-3D1F57688EF5}" type="presParOf" srcId="{53D0293A-AE39-485D-A847-16097AEF036D}" destId="{BF4E7882-53A8-4FE4-89EE-9F87FCF43800}" srcOrd="0" destOrd="0" presId="urn:microsoft.com/office/officeart/2005/8/layout/lProcess3"/>
    <dgm:cxn modelId="{D56DB3D0-D9C2-4B5B-87E0-54420981D935}" type="presParOf" srcId="{BF4E7882-53A8-4FE4-89EE-9F87FCF43800}" destId="{76795BAB-83C4-4278-AC2C-CE1BFEF97062}" srcOrd="0" destOrd="0" presId="urn:microsoft.com/office/officeart/2005/8/layout/lProcess3"/>
    <dgm:cxn modelId="{B869B3DF-F147-4508-9907-CA0A073FBBF1}" type="presParOf" srcId="{BF4E7882-53A8-4FE4-89EE-9F87FCF43800}" destId="{5DA65999-71D6-45E4-9EA9-673C9214203F}" srcOrd="1" destOrd="0" presId="urn:microsoft.com/office/officeart/2005/8/layout/lProcess3"/>
    <dgm:cxn modelId="{53DF523D-9F4A-416C-97BC-52BB1A695026}" type="presParOf" srcId="{BF4E7882-53A8-4FE4-89EE-9F87FCF43800}" destId="{FFF9E0A1-0EC2-416D-9E7C-CFC79AD9A971}" srcOrd="2" destOrd="0" presId="urn:microsoft.com/office/officeart/2005/8/layout/lProcess3"/>
    <dgm:cxn modelId="{EF223B30-F23F-41A4-B72D-8F6A9F61010C}" type="presParOf" srcId="{53D0293A-AE39-485D-A847-16097AEF036D}" destId="{D9B757F7-E1FD-499B-8C57-D70E62D74A92}" srcOrd="1" destOrd="0" presId="urn:microsoft.com/office/officeart/2005/8/layout/lProcess3"/>
    <dgm:cxn modelId="{73641FAB-5B12-4499-9A34-7A1A64CCEE76}" type="presParOf" srcId="{53D0293A-AE39-485D-A847-16097AEF036D}" destId="{1D992EDA-4084-4E14-B658-15402375CBFD}" srcOrd="2" destOrd="0" presId="urn:microsoft.com/office/officeart/2005/8/layout/lProcess3"/>
    <dgm:cxn modelId="{AB77E8FB-5B69-4795-B8F4-088A5FEEE37A}" type="presParOf" srcId="{1D992EDA-4084-4E14-B658-15402375CBFD}" destId="{09AE6B85-0AAB-49D2-8F1A-F61FDF39190D}" srcOrd="0" destOrd="0" presId="urn:microsoft.com/office/officeart/2005/8/layout/lProcess3"/>
    <dgm:cxn modelId="{C32925CC-B00D-49D1-9756-807B684F2008}" type="presParOf" srcId="{1D992EDA-4084-4E14-B658-15402375CBFD}" destId="{9F2898C3-91B2-49AC-B47A-61411184B7D2}" srcOrd="1" destOrd="0" presId="urn:microsoft.com/office/officeart/2005/8/layout/lProcess3"/>
    <dgm:cxn modelId="{784CAA9A-51AA-49A6-9F2A-1E2DC6BB3C10}" type="presParOf" srcId="{1D992EDA-4084-4E14-B658-15402375CBFD}" destId="{CE32197F-39AC-4E4C-B9DD-59E1AA5DA36A}" srcOrd="2" destOrd="0" presId="urn:microsoft.com/office/officeart/2005/8/layout/lProcess3"/>
    <dgm:cxn modelId="{8E24D9AB-9718-4394-BE30-79ABAD955923}" type="presParOf" srcId="{53D0293A-AE39-485D-A847-16097AEF036D}" destId="{24255D36-7490-490B-B3B1-8AA12A72028B}" srcOrd="3" destOrd="0" presId="urn:microsoft.com/office/officeart/2005/8/layout/lProcess3"/>
    <dgm:cxn modelId="{3E6721EB-3AE4-417F-9CE5-D4553F2A3AA8}" type="presParOf" srcId="{53D0293A-AE39-485D-A847-16097AEF036D}" destId="{F0D49F66-4EDF-45BE-A9E9-013B1ACF9468}" srcOrd="4" destOrd="0" presId="urn:microsoft.com/office/officeart/2005/8/layout/lProcess3"/>
    <dgm:cxn modelId="{ECAEBB7A-23BE-42B3-ACC2-B07A4EF1DDD1}" type="presParOf" srcId="{F0D49F66-4EDF-45BE-A9E9-013B1ACF9468}" destId="{99C7EDC0-FE8C-431E-8EC8-63983E8BA855}" srcOrd="0" destOrd="0" presId="urn:microsoft.com/office/officeart/2005/8/layout/lProcess3"/>
    <dgm:cxn modelId="{677C171D-61D6-4483-9222-468EF1486A04}" type="presParOf" srcId="{F0D49F66-4EDF-45BE-A9E9-013B1ACF9468}" destId="{8EE42DC2-00FB-49DC-938F-7758CB503C5A}" srcOrd="1" destOrd="0" presId="urn:microsoft.com/office/officeart/2005/8/layout/lProcess3"/>
    <dgm:cxn modelId="{51068ECA-14EF-493A-9F87-557BFE739CAC}" type="presParOf" srcId="{F0D49F66-4EDF-45BE-A9E9-013B1ACF9468}" destId="{3E5A0F7E-0708-48F9-BA6A-F2E55649E8D9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32C9B4-4330-4A3B-B769-8FF5E2DF7F42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416EB7-8D1C-4A9A-B2B9-0560E4E6F188}">
      <dgm:prSet phldrT="[Текст]" custT="1"/>
      <dgm:spPr>
        <a:solidFill>
          <a:srgbClr val="4B0108"/>
        </a:solidFill>
      </dgm:spPr>
      <dgm:t>
        <a:bodyPr/>
        <a:lstStyle/>
        <a:p>
          <a:r>
            <a:rPr lang="ru-RU" sz="4000" b="1" dirty="0" smtClean="0"/>
            <a:t>2024 год</a:t>
          </a:r>
          <a:endParaRPr lang="ru-RU" sz="4000" b="1" dirty="0"/>
        </a:p>
      </dgm:t>
    </dgm:pt>
    <dgm:pt modelId="{206FDFED-19F2-4864-AF47-2AA6F80256EB}" type="parTrans" cxnId="{C97E66FC-CEFC-47B2-955C-92377755FFEA}">
      <dgm:prSet/>
      <dgm:spPr/>
      <dgm:t>
        <a:bodyPr/>
        <a:lstStyle/>
        <a:p>
          <a:endParaRPr lang="ru-RU"/>
        </a:p>
      </dgm:t>
    </dgm:pt>
    <dgm:pt modelId="{734B7420-2937-4127-AD2A-2FF340F79836}" type="sibTrans" cxnId="{C97E66FC-CEFC-47B2-955C-92377755FFEA}">
      <dgm:prSet/>
      <dgm:spPr/>
      <dgm:t>
        <a:bodyPr/>
        <a:lstStyle/>
        <a:p>
          <a:endParaRPr lang="ru-RU"/>
        </a:p>
      </dgm:t>
    </dgm:pt>
    <dgm:pt modelId="{B053D79F-5D08-454C-BBEA-2C4F52AC730E}">
      <dgm:prSet phldrT="[Текст]" custT="1"/>
      <dgm:spPr/>
      <dgm:t>
        <a:bodyPr/>
        <a:lstStyle/>
        <a:p>
          <a:r>
            <a:rPr lang="ru-RU" sz="3800" b="1" dirty="0" smtClean="0">
              <a:solidFill>
                <a:srgbClr val="FF0000"/>
              </a:solidFill>
            </a:rPr>
            <a:t>1 473,7 тыс. рублей</a:t>
          </a:r>
          <a:endParaRPr lang="ru-RU" sz="3800" b="1" dirty="0">
            <a:solidFill>
              <a:srgbClr val="FF0000"/>
            </a:solidFill>
          </a:endParaRPr>
        </a:p>
      </dgm:t>
    </dgm:pt>
    <dgm:pt modelId="{B7277BF2-E247-4BFF-BA0A-22670A4FACFF}" type="parTrans" cxnId="{AB031CF3-84D9-4779-A1C9-C4C12D985CA4}">
      <dgm:prSet/>
      <dgm:spPr/>
      <dgm:t>
        <a:bodyPr/>
        <a:lstStyle/>
        <a:p>
          <a:endParaRPr lang="ru-RU"/>
        </a:p>
      </dgm:t>
    </dgm:pt>
    <dgm:pt modelId="{8BB9EFB5-598B-4632-ACE6-608DF0CF9A25}" type="sibTrans" cxnId="{AB031CF3-84D9-4779-A1C9-C4C12D985CA4}">
      <dgm:prSet/>
      <dgm:spPr/>
      <dgm:t>
        <a:bodyPr/>
        <a:lstStyle/>
        <a:p>
          <a:endParaRPr lang="ru-RU"/>
        </a:p>
      </dgm:t>
    </dgm:pt>
    <dgm:pt modelId="{4F237AFF-DDE2-4359-9699-7A095F27DC50}">
      <dgm:prSet phldrT="[Текст]" custT="1"/>
      <dgm:spPr>
        <a:solidFill>
          <a:srgbClr val="4B0108"/>
        </a:solidFill>
      </dgm:spPr>
      <dgm:t>
        <a:bodyPr/>
        <a:lstStyle/>
        <a:p>
          <a:r>
            <a:rPr lang="ru-RU" sz="4000" b="1" dirty="0" smtClean="0"/>
            <a:t>2025 год</a:t>
          </a:r>
          <a:endParaRPr lang="ru-RU" sz="4000" b="1" dirty="0"/>
        </a:p>
      </dgm:t>
    </dgm:pt>
    <dgm:pt modelId="{D54BA6DE-2379-41A4-A526-8F9051B76A67}" type="parTrans" cxnId="{FD8682AA-3C12-47F8-AD21-8FFA8C58E090}">
      <dgm:prSet/>
      <dgm:spPr/>
      <dgm:t>
        <a:bodyPr/>
        <a:lstStyle/>
        <a:p>
          <a:endParaRPr lang="ru-RU"/>
        </a:p>
      </dgm:t>
    </dgm:pt>
    <dgm:pt modelId="{E1174325-2B9C-430C-A4CE-8C44E6F60E31}" type="sibTrans" cxnId="{FD8682AA-3C12-47F8-AD21-8FFA8C58E090}">
      <dgm:prSet/>
      <dgm:spPr/>
      <dgm:t>
        <a:bodyPr/>
        <a:lstStyle/>
        <a:p>
          <a:endParaRPr lang="ru-RU"/>
        </a:p>
      </dgm:t>
    </dgm:pt>
    <dgm:pt modelId="{B8B5E651-4E94-4B08-8D22-C1F8D79E935B}">
      <dgm:prSet phldrT="[Текст]" custT="1"/>
      <dgm:spPr/>
      <dgm:t>
        <a:bodyPr/>
        <a:lstStyle/>
        <a:p>
          <a:r>
            <a:rPr lang="ru-RU" sz="3800" b="1" dirty="0" smtClean="0">
              <a:solidFill>
                <a:srgbClr val="FF0000"/>
              </a:solidFill>
            </a:rPr>
            <a:t>1 473,7 </a:t>
          </a:r>
          <a:r>
            <a:rPr lang="ru-RU" sz="4000" b="1" dirty="0" smtClean="0">
              <a:solidFill>
                <a:srgbClr val="FF0000"/>
              </a:solidFill>
            </a:rPr>
            <a:t>тыс</a:t>
          </a:r>
          <a:r>
            <a:rPr lang="ru-RU" sz="3800" b="1" dirty="0" smtClean="0">
              <a:solidFill>
                <a:srgbClr val="FF0000"/>
              </a:solidFill>
            </a:rPr>
            <a:t>. рублей</a:t>
          </a:r>
          <a:endParaRPr lang="ru-RU" sz="3800" b="1" dirty="0">
            <a:solidFill>
              <a:srgbClr val="FF0000"/>
            </a:solidFill>
          </a:endParaRPr>
        </a:p>
      </dgm:t>
    </dgm:pt>
    <dgm:pt modelId="{AB79C935-3144-4E25-B702-2FCCDEB67266}" type="parTrans" cxnId="{12BA319A-1D60-4978-8D11-F6D7BBE19ECF}">
      <dgm:prSet/>
      <dgm:spPr/>
      <dgm:t>
        <a:bodyPr/>
        <a:lstStyle/>
        <a:p>
          <a:endParaRPr lang="ru-RU"/>
        </a:p>
      </dgm:t>
    </dgm:pt>
    <dgm:pt modelId="{FB801C70-E1BF-415C-B5E1-3EF215971302}" type="sibTrans" cxnId="{12BA319A-1D60-4978-8D11-F6D7BBE19ECF}">
      <dgm:prSet/>
      <dgm:spPr/>
      <dgm:t>
        <a:bodyPr/>
        <a:lstStyle/>
        <a:p>
          <a:endParaRPr lang="ru-RU"/>
        </a:p>
      </dgm:t>
    </dgm:pt>
    <dgm:pt modelId="{C7BFE58D-7F85-4C4E-B607-8E05F9D66095}">
      <dgm:prSet phldrT="[Текст]" custT="1"/>
      <dgm:spPr>
        <a:solidFill>
          <a:srgbClr val="4B0108"/>
        </a:solidFill>
      </dgm:spPr>
      <dgm:t>
        <a:bodyPr/>
        <a:lstStyle/>
        <a:p>
          <a:r>
            <a:rPr lang="ru-RU" sz="4000" b="1" dirty="0" smtClean="0"/>
            <a:t>2026 год</a:t>
          </a:r>
          <a:endParaRPr lang="ru-RU" sz="4000" b="1" dirty="0"/>
        </a:p>
      </dgm:t>
    </dgm:pt>
    <dgm:pt modelId="{3A55159B-3AB2-4E20-B424-0519F579269A}" type="parTrans" cxnId="{876F1259-F0DA-42D6-8251-56E22964CF1C}">
      <dgm:prSet/>
      <dgm:spPr/>
      <dgm:t>
        <a:bodyPr/>
        <a:lstStyle/>
        <a:p>
          <a:endParaRPr lang="ru-RU"/>
        </a:p>
      </dgm:t>
    </dgm:pt>
    <dgm:pt modelId="{1C1FE216-897A-475C-997D-455A50E909A7}" type="sibTrans" cxnId="{876F1259-F0DA-42D6-8251-56E22964CF1C}">
      <dgm:prSet/>
      <dgm:spPr/>
      <dgm:t>
        <a:bodyPr/>
        <a:lstStyle/>
        <a:p>
          <a:endParaRPr lang="ru-RU"/>
        </a:p>
      </dgm:t>
    </dgm:pt>
    <dgm:pt modelId="{3B24C39B-EA54-47F5-8CC3-1971CC3E3D23}">
      <dgm:prSet phldrT="[Текст]" custT="1"/>
      <dgm:spPr/>
      <dgm:t>
        <a:bodyPr/>
        <a:lstStyle/>
        <a:p>
          <a:r>
            <a:rPr lang="ru-RU" sz="3800" b="1" dirty="0" smtClean="0">
              <a:solidFill>
                <a:srgbClr val="FF0000"/>
              </a:solidFill>
            </a:rPr>
            <a:t>1 473,7 тыс. </a:t>
          </a:r>
          <a:r>
            <a:rPr lang="ru-RU" sz="4000" b="1" dirty="0" smtClean="0">
              <a:solidFill>
                <a:srgbClr val="FF0000"/>
              </a:solidFill>
            </a:rPr>
            <a:t>рублей</a:t>
          </a:r>
          <a:endParaRPr lang="ru-RU" sz="4000" b="1" dirty="0">
            <a:solidFill>
              <a:srgbClr val="FF0000"/>
            </a:solidFill>
          </a:endParaRPr>
        </a:p>
      </dgm:t>
    </dgm:pt>
    <dgm:pt modelId="{2C95F69C-2CAC-491A-B7A2-484627B0408C}" type="parTrans" cxnId="{31D5D896-5EAE-4C16-A650-B0BE52349D74}">
      <dgm:prSet/>
      <dgm:spPr/>
      <dgm:t>
        <a:bodyPr/>
        <a:lstStyle/>
        <a:p>
          <a:endParaRPr lang="ru-RU"/>
        </a:p>
      </dgm:t>
    </dgm:pt>
    <dgm:pt modelId="{A28E3C76-FAA3-4EB8-99C3-6BBD2C6837CD}" type="sibTrans" cxnId="{31D5D896-5EAE-4C16-A650-B0BE52349D74}">
      <dgm:prSet/>
      <dgm:spPr/>
      <dgm:t>
        <a:bodyPr/>
        <a:lstStyle/>
        <a:p>
          <a:endParaRPr lang="ru-RU"/>
        </a:p>
      </dgm:t>
    </dgm:pt>
    <dgm:pt modelId="{EFDF2D07-98BE-4AFE-AA91-83CE5C50668B}" type="pres">
      <dgm:prSet presAssocID="{3232C9B4-4330-4A3B-B769-8FF5E2DF7F42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1867A9C-A12C-42E1-8ACF-0B21FF84DBC9}" type="pres">
      <dgm:prSet presAssocID="{AD416EB7-8D1C-4A9A-B2B9-0560E4E6F188}" presName="horFlow" presStyleCnt="0"/>
      <dgm:spPr/>
    </dgm:pt>
    <dgm:pt modelId="{3A43463E-9E90-47C9-BF9D-791F9BFA2518}" type="pres">
      <dgm:prSet presAssocID="{AD416EB7-8D1C-4A9A-B2B9-0560E4E6F188}" presName="bigChev" presStyleLbl="node1" presStyleIdx="0" presStyleCnt="3" custScaleX="165255"/>
      <dgm:spPr/>
      <dgm:t>
        <a:bodyPr/>
        <a:lstStyle/>
        <a:p>
          <a:endParaRPr lang="ru-RU"/>
        </a:p>
      </dgm:t>
    </dgm:pt>
    <dgm:pt modelId="{F9FDFFC9-CBDE-4493-B273-E413DDFB1B12}" type="pres">
      <dgm:prSet presAssocID="{B7277BF2-E247-4BFF-BA0A-22670A4FACFF}" presName="parTrans" presStyleCnt="0"/>
      <dgm:spPr/>
    </dgm:pt>
    <dgm:pt modelId="{AE9E766A-9AC3-4574-9D4C-B4D6DD473984}" type="pres">
      <dgm:prSet presAssocID="{B053D79F-5D08-454C-BBEA-2C4F52AC730E}" presName="node" presStyleLbl="alignAccFollowNode1" presStyleIdx="0" presStyleCnt="3" custScaleX="2665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3464B-A183-40B5-A0DB-957B18708AC7}" type="pres">
      <dgm:prSet presAssocID="{AD416EB7-8D1C-4A9A-B2B9-0560E4E6F188}" presName="vSp" presStyleCnt="0"/>
      <dgm:spPr/>
    </dgm:pt>
    <dgm:pt modelId="{D0519D04-09F2-4BC4-8634-C1D3CB870693}" type="pres">
      <dgm:prSet presAssocID="{4F237AFF-DDE2-4359-9699-7A095F27DC50}" presName="horFlow" presStyleCnt="0"/>
      <dgm:spPr/>
    </dgm:pt>
    <dgm:pt modelId="{A46EF120-AC38-4448-81F5-2B40D429C02B}" type="pres">
      <dgm:prSet presAssocID="{4F237AFF-DDE2-4359-9699-7A095F27DC50}" presName="bigChev" presStyleLbl="node1" presStyleIdx="1" presStyleCnt="3" custScaleX="170725"/>
      <dgm:spPr/>
      <dgm:t>
        <a:bodyPr/>
        <a:lstStyle/>
        <a:p>
          <a:endParaRPr lang="ru-RU"/>
        </a:p>
      </dgm:t>
    </dgm:pt>
    <dgm:pt modelId="{05287655-3810-44A0-A893-5EB480C707C5}" type="pres">
      <dgm:prSet presAssocID="{AB79C935-3144-4E25-B702-2FCCDEB67266}" presName="parTrans" presStyleCnt="0"/>
      <dgm:spPr/>
    </dgm:pt>
    <dgm:pt modelId="{7239B6E7-5BB0-4E47-B9D4-2C8309CDF581}" type="pres">
      <dgm:prSet presAssocID="{B8B5E651-4E94-4B08-8D22-C1F8D79E935B}" presName="node" presStyleLbl="alignAccFollowNode1" presStyleIdx="1" presStyleCnt="3" custScaleX="260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8063DA-7EB0-4E00-859B-317E87A0D3CD}" type="pres">
      <dgm:prSet presAssocID="{4F237AFF-DDE2-4359-9699-7A095F27DC50}" presName="vSp" presStyleCnt="0"/>
      <dgm:spPr/>
    </dgm:pt>
    <dgm:pt modelId="{5DE2DD18-5EDC-4F60-BF10-3506156E7CB1}" type="pres">
      <dgm:prSet presAssocID="{C7BFE58D-7F85-4C4E-B607-8E05F9D66095}" presName="horFlow" presStyleCnt="0"/>
      <dgm:spPr/>
    </dgm:pt>
    <dgm:pt modelId="{A957ACA6-8E7B-45E7-A16D-2C8BF968CA3C}" type="pres">
      <dgm:prSet presAssocID="{C7BFE58D-7F85-4C4E-B607-8E05F9D66095}" presName="bigChev" presStyleLbl="node1" presStyleIdx="2" presStyleCnt="3" custScaleX="167610"/>
      <dgm:spPr/>
      <dgm:t>
        <a:bodyPr/>
        <a:lstStyle/>
        <a:p>
          <a:endParaRPr lang="ru-RU"/>
        </a:p>
      </dgm:t>
    </dgm:pt>
    <dgm:pt modelId="{B02FCF3F-EC0A-46FB-A13D-66ED0E5B6C2C}" type="pres">
      <dgm:prSet presAssocID="{2C95F69C-2CAC-491A-B7A2-484627B0408C}" presName="parTrans" presStyleCnt="0"/>
      <dgm:spPr/>
    </dgm:pt>
    <dgm:pt modelId="{7CC0B94B-CA4C-45E6-8BC7-F2BEF7AEB169}" type="pres">
      <dgm:prSet presAssocID="{3B24C39B-EA54-47F5-8CC3-1971CC3E3D23}" presName="node" presStyleLbl="alignAccFollowNode1" presStyleIdx="2" presStyleCnt="3" custScaleX="265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3456F4-69C2-4E0B-8335-A041FF69EB46}" type="presOf" srcId="{B8B5E651-4E94-4B08-8D22-C1F8D79E935B}" destId="{7239B6E7-5BB0-4E47-B9D4-2C8309CDF581}" srcOrd="0" destOrd="0" presId="urn:microsoft.com/office/officeart/2005/8/layout/lProcess3"/>
    <dgm:cxn modelId="{12BA319A-1D60-4978-8D11-F6D7BBE19ECF}" srcId="{4F237AFF-DDE2-4359-9699-7A095F27DC50}" destId="{B8B5E651-4E94-4B08-8D22-C1F8D79E935B}" srcOrd="0" destOrd="0" parTransId="{AB79C935-3144-4E25-B702-2FCCDEB67266}" sibTransId="{FB801C70-E1BF-415C-B5E1-3EF215971302}"/>
    <dgm:cxn modelId="{FD8682AA-3C12-47F8-AD21-8FFA8C58E090}" srcId="{3232C9B4-4330-4A3B-B769-8FF5E2DF7F42}" destId="{4F237AFF-DDE2-4359-9699-7A095F27DC50}" srcOrd="1" destOrd="0" parTransId="{D54BA6DE-2379-41A4-A526-8F9051B76A67}" sibTransId="{E1174325-2B9C-430C-A4CE-8C44E6F60E31}"/>
    <dgm:cxn modelId="{5E60843F-16DB-49F7-9F41-AE369AB9385D}" type="presOf" srcId="{3B24C39B-EA54-47F5-8CC3-1971CC3E3D23}" destId="{7CC0B94B-CA4C-45E6-8BC7-F2BEF7AEB169}" srcOrd="0" destOrd="0" presId="urn:microsoft.com/office/officeart/2005/8/layout/lProcess3"/>
    <dgm:cxn modelId="{DBA81DD9-25E1-4CF8-8CF9-E57796EBF755}" type="presOf" srcId="{B053D79F-5D08-454C-BBEA-2C4F52AC730E}" destId="{AE9E766A-9AC3-4574-9D4C-B4D6DD473984}" srcOrd="0" destOrd="0" presId="urn:microsoft.com/office/officeart/2005/8/layout/lProcess3"/>
    <dgm:cxn modelId="{14D740F1-31F3-421A-8041-55F5262260D1}" type="presOf" srcId="{AD416EB7-8D1C-4A9A-B2B9-0560E4E6F188}" destId="{3A43463E-9E90-47C9-BF9D-791F9BFA2518}" srcOrd="0" destOrd="0" presId="urn:microsoft.com/office/officeart/2005/8/layout/lProcess3"/>
    <dgm:cxn modelId="{C97E66FC-CEFC-47B2-955C-92377755FFEA}" srcId="{3232C9B4-4330-4A3B-B769-8FF5E2DF7F42}" destId="{AD416EB7-8D1C-4A9A-B2B9-0560E4E6F188}" srcOrd="0" destOrd="0" parTransId="{206FDFED-19F2-4864-AF47-2AA6F80256EB}" sibTransId="{734B7420-2937-4127-AD2A-2FF340F79836}"/>
    <dgm:cxn modelId="{AB031CF3-84D9-4779-A1C9-C4C12D985CA4}" srcId="{AD416EB7-8D1C-4A9A-B2B9-0560E4E6F188}" destId="{B053D79F-5D08-454C-BBEA-2C4F52AC730E}" srcOrd="0" destOrd="0" parTransId="{B7277BF2-E247-4BFF-BA0A-22670A4FACFF}" sibTransId="{8BB9EFB5-598B-4632-ACE6-608DF0CF9A25}"/>
    <dgm:cxn modelId="{C2568712-D072-4B9E-A862-C1DE41D058FE}" type="presOf" srcId="{3232C9B4-4330-4A3B-B769-8FF5E2DF7F42}" destId="{EFDF2D07-98BE-4AFE-AA91-83CE5C50668B}" srcOrd="0" destOrd="0" presId="urn:microsoft.com/office/officeart/2005/8/layout/lProcess3"/>
    <dgm:cxn modelId="{29012D16-3A72-4FAA-AE48-D73AB206AFD6}" type="presOf" srcId="{C7BFE58D-7F85-4C4E-B607-8E05F9D66095}" destId="{A957ACA6-8E7B-45E7-A16D-2C8BF968CA3C}" srcOrd="0" destOrd="0" presId="urn:microsoft.com/office/officeart/2005/8/layout/lProcess3"/>
    <dgm:cxn modelId="{876F1259-F0DA-42D6-8251-56E22964CF1C}" srcId="{3232C9B4-4330-4A3B-B769-8FF5E2DF7F42}" destId="{C7BFE58D-7F85-4C4E-B607-8E05F9D66095}" srcOrd="2" destOrd="0" parTransId="{3A55159B-3AB2-4E20-B424-0519F579269A}" sibTransId="{1C1FE216-897A-475C-997D-455A50E909A7}"/>
    <dgm:cxn modelId="{166C93A9-F382-4327-8360-5170A9630E4C}" type="presOf" srcId="{4F237AFF-DDE2-4359-9699-7A095F27DC50}" destId="{A46EF120-AC38-4448-81F5-2B40D429C02B}" srcOrd="0" destOrd="0" presId="urn:microsoft.com/office/officeart/2005/8/layout/lProcess3"/>
    <dgm:cxn modelId="{31D5D896-5EAE-4C16-A650-B0BE52349D74}" srcId="{C7BFE58D-7F85-4C4E-B607-8E05F9D66095}" destId="{3B24C39B-EA54-47F5-8CC3-1971CC3E3D23}" srcOrd="0" destOrd="0" parTransId="{2C95F69C-2CAC-491A-B7A2-484627B0408C}" sibTransId="{A28E3C76-FAA3-4EB8-99C3-6BBD2C6837CD}"/>
    <dgm:cxn modelId="{22CB22F8-D64B-4D5D-8F57-6AB32D5BF757}" type="presParOf" srcId="{EFDF2D07-98BE-4AFE-AA91-83CE5C50668B}" destId="{F1867A9C-A12C-42E1-8ACF-0B21FF84DBC9}" srcOrd="0" destOrd="0" presId="urn:microsoft.com/office/officeart/2005/8/layout/lProcess3"/>
    <dgm:cxn modelId="{7EF355C2-1AAD-4242-8273-46B8947F2505}" type="presParOf" srcId="{F1867A9C-A12C-42E1-8ACF-0B21FF84DBC9}" destId="{3A43463E-9E90-47C9-BF9D-791F9BFA2518}" srcOrd="0" destOrd="0" presId="urn:microsoft.com/office/officeart/2005/8/layout/lProcess3"/>
    <dgm:cxn modelId="{583FC6B9-16A6-4FCA-9066-845CD26DFCB8}" type="presParOf" srcId="{F1867A9C-A12C-42E1-8ACF-0B21FF84DBC9}" destId="{F9FDFFC9-CBDE-4493-B273-E413DDFB1B12}" srcOrd="1" destOrd="0" presId="urn:microsoft.com/office/officeart/2005/8/layout/lProcess3"/>
    <dgm:cxn modelId="{0B075F6B-0ED0-419E-BBF2-1B99C418ECB0}" type="presParOf" srcId="{F1867A9C-A12C-42E1-8ACF-0B21FF84DBC9}" destId="{AE9E766A-9AC3-4574-9D4C-B4D6DD473984}" srcOrd="2" destOrd="0" presId="urn:microsoft.com/office/officeart/2005/8/layout/lProcess3"/>
    <dgm:cxn modelId="{C2DF71A3-520F-4006-80F6-53FC4569913D}" type="presParOf" srcId="{EFDF2D07-98BE-4AFE-AA91-83CE5C50668B}" destId="{FF23464B-A183-40B5-A0DB-957B18708AC7}" srcOrd="1" destOrd="0" presId="urn:microsoft.com/office/officeart/2005/8/layout/lProcess3"/>
    <dgm:cxn modelId="{EFE4F49F-36FF-476C-8259-7E7FEC63993B}" type="presParOf" srcId="{EFDF2D07-98BE-4AFE-AA91-83CE5C50668B}" destId="{D0519D04-09F2-4BC4-8634-C1D3CB870693}" srcOrd="2" destOrd="0" presId="urn:microsoft.com/office/officeart/2005/8/layout/lProcess3"/>
    <dgm:cxn modelId="{070B8474-91AE-45A6-ADA9-CD735E2F5F9A}" type="presParOf" srcId="{D0519D04-09F2-4BC4-8634-C1D3CB870693}" destId="{A46EF120-AC38-4448-81F5-2B40D429C02B}" srcOrd="0" destOrd="0" presId="urn:microsoft.com/office/officeart/2005/8/layout/lProcess3"/>
    <dgm:cxn modelId="{F19F4C00-40E7-46F4-B82F-7A2892D2BDBE}" type="presParOf" srcId="{D0519D04-09F2-4BC4-8634-C1D3CB870693}" destId="{05287655-3810-44A0-A893-5EB480C707C5}" srcOrd="1" destOrd="0" presId="urn:microsoft.com/office/officeart/2005/8/layout/lProcess3"/>
    <dgm:cxn modelId="{B856EFBD-1438-441A-AF72-90D2E9501F56}" type="presParOf" srcId="{D0519D04-09F2-4BC4-8634-C1D3CB870693}" destId="{7239B6E7-5BB0-4E47-B9D4-2C8309CDF581}" srcOrd="2" destOrd="0" presId="urn:microsoft.com/office/officeart/2005/8/layout/lProcess3"/>
    <dgm:cxn modelId="{A85C9C6F-0747-4AF7-A598-A8A85DD2D211}" type="presParOf" srcId="{EFDF2D07-98BE-4AFE-AA91-83CE5C50668B}" destId="{848063DA-7EB0-4E00-859B-317E87A0D3CD}" srcOrd="3" destOrd="0" presId="urn:microsoft.com/office/officeart/2005/8/layout/lProcess3"/>
    <dgm:cxn modelId="{BF630EBB-F2FF-4541-A78F-988C89CB4602}" type="presParOf" srcId="{EFDF2D07-98BE-4AFE-AA91-83CE5C50668B}" destId="{5DE2DD18-5EDC-4F60-BF10-3506156E7CB1}" srcOrd="4" destOrd="0" presId="urn:microsoft.com/office/officeart/2005/8/layout/lProcess3"/>
    <dgm:cxn modelId="{571E7AAC-46CD-44C7-A6C1-10D0C10C1936}" type="presParOf" srcId="{5DE2DD18-5EDC-4F60-BF10-3506156E7CB1}" destId="{A957ACA6-8E7B-45E7-A16D-2C8BF968CA3C}" srcOrd="0" destOrd="0" presId="urn:microsoft.com/office/officeart/2005/8/layout/lProcess3"/>
    <dgm:cxn modelId="{9AD59850-4CD2-4243-A555-FDF176564266}" type="presParOf" srcId="{5DE2DD18-5EDC-4F60-BF10-3506156E7CB1}" destId="{B02FCF3F-EC0A-46FB-A13D-66ED0E5B6C2C}" srcOrd="1" destOrd="0" presId="urn:microsoft.com/office/officeart/2005/8/layout/lProcess3"/>
    <dgm:cxn modelId="{02AB4B75-1D91-4408-A59D-C8C6A84FA5A7}" type="presParOf" srcId="{5DE2DD18-5EDC-4F60-BF10-3506156E7CB1}" destId="{7CC0B94B-CA4C-45E6-8BC7-F2BEF7AEB169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5CC1E0-97B5-4A17-ADBA-A842FF85719C}">
      <dsp:nvSpPr>
        <dsp:cNvPr id="0" name=""/>
        <dsp:cNvSpPr/>
      </dsp:nvSpPr>
      <dsp:spPr>
        <a:xfrm>
          <a:off x="0" y="436377"/>
          <a:ext cx="1602621" cy="160262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9C5550-86BF-4CD2-AD6F-9DD873254291}">
      <dsp:nvSpPr>
        <dsp:cNvPr id="0" name=""/>
        <dsp:cNvSpPr/>
      </dsp:nvSpPr>
      <dsp:spPr>
        <a:xfrm>
          <a:off x="801310" y="436377"/>
          <a:ext cx="1869725" cy="1602621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kern="1200" baseline="0" dirty="0" smtClean="0">
              <a:solidFill>
                <a:schemeClr val="bg1"/>
              </a:solidFill>
            </a:rPr>
            <a:t>Составление проекта бюджета</a:t>
          </a:r>
          <a:endParaRPr lang="ru-RU" sz="2400" kern="1200" dirty="0">
            <a:solidFill>
              <a:schemeClr val="bg1"/>
            </a:solidFill>
          </a:endParaRPr>
        </a:p>
      </dsp:txBody>
      <dsp:txXfrm>
        <a:off x="801310" y="436377"/>
        <a:ext cx="1869725" cy="160262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06B7E91-F9DC-44E4-9831-5191680ED293}">
      <dsp:nvSpPr>
        <dsp:cNvPr id="0" name=""/>
        <dsp:cNvSpPr/>
      </dsp:nvSpPr>
      <dsp:spPr>
        <a:xfrm>
          <a:off x="0" y="758952"/>
          <a:ext cx="1669432" cy="166943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940D7-EDBC-4015-925B-6F2B6D9A9182}">
      <dsp:nvSpPr>
        <dsp:cNvPr id="0" name=""/>
        <dsp:cNvSpPr/>
      </dsp:nvSpPr>
      <dsp:spPr>
        <a:xfrm>
          <a:off x="834716" y="758952"/>
          <a:ext cx="1947671" cy="1669432"/>
        </a:xfrm>
        <a:prstGeom prst="rect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i="0" kern="1200" baseline="0" dirty="0" smtClean="0">
              <a:solidFill>
                <a:schemeClr val="bg1"/>
              </a:solidFill>
            </a:rPr>
            <a:t>Рассмотрение проекта бюджета</a:t>
          </a:r>
          <a:endParaRPr lang="ru-RU" sz="2200" kern="1200" dirty="0">
            <a:solidFill>
              <a:schemeClr val="bg1"/>
            </a:solidFill>
          </a:endParaRPr>
        </a:p>
      </dsp:txBody>
      <dsp:txXfrm>
        <a:off x="834716" y="758952"/>
        <a:ext cx="1947671" cy="166943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DE4484-5AE2-45B6-8125-C58C0D035D06}">
      <dsp:nvSpPr>
        <dsp:cNvPr id="0" name=""/>
        <dsp:cNvSpPr/>
      </dsp:nvSpPr>
      <dsp:spPr>
        <a:xfrm>
          <a:off x="0" y="0"/>
          <a:ext cx="10837331" cy="6715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ОСНОВНЫЕ ПАРАМЕТРЫ БЮДЖЕТА МО КУПРИЯНОВСКОЕ, тыс. руб.</a:t>
          </a:r>
          <a:endParaRPr lang="ru-RU" sz="2800" kern="1200" dirty="0"/>
        </a:p>
      </dsp:txBody>
      <dsp:txXfrm>
        <a:off x="0" y="0"/>
        <a:ext cx="10837331" cy="6715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795BAB-83C4-4278-AC2C-CE1BFEF97062}">
      <dsp:nvSpPr>
        <dsp:cNvPr id="0" name=""/>
        <dsp:cNvSpPr/>
      </dsp:nvSpPr>
      <dsp:spPr>
        <a:xfrm>
          <a:off x="4659" y="1437536"/>
          <a:ext cx="3659013" cy="464165"/>
        </a:xfrm>
        <a:prstGeom prst="chevron">
          <a:avLst/>
        </a:prstGeom>
        <a:solidFill>
          <a:srgbClr val="B3011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2024 год</a:t>
          </a:r>
          <a:endParaRPr lang="ru-RU" sz="3200" b="1" kern="1200" dirty="0"/>
        </a:p>
      </dsp:txBody>
      <dsp:txXfrm>
        <a:off x="4659" y="1437536"/>
        <a:ext cx="3659013" cy="464165"/>
      </dsp:txXfrm>
    </dsp:sp>
    <dsp:sp modelId="{FFF9E0A1-0EC2-416D-9E7C-CFC79AD9A971}">
      <dsp:nvSpPr>
        <dsp:cNvPr id="0" name=""/>
        <dsp:cNvSpPr/>
      </dsp:nvSpPr>
      <dsp:spPr>
        <a:xfrm>
          <a:off x="3517478" y="1505564"/>
          <a:ext cx="7963321" cy="3852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FF0000"/>
              </a:solidFill>
            </a:rPr>
            <a:t>20 000 тыс. рублей</a:t>
          </a:r>
          <a:endParaRPr lang="ru-RU" sz="3600" b="1" kern="1200" dirty="0">
            <a:solidFill>
              <a:srgbClr val="FF0000"/>
            </a:solidFill>
          </a:endParaRPr>
        </a:p>
      </dsp:txBody>
      <dsp:txXfrm>
        <a:off x="3517478" y="1505564"/>
        <a:ext cx="7963321" cy="385257"/>
      </dsp:txXfrm>
    </dsp:sp>
    <dsp:sp modelId="{09AE6B85-0AAB-49D2-8F1A-F61FDF39190D}">
      <dsp:nvSpPr>
        <dsp:cNvPr id="0" name=""/>
        <dsp:cNvSpPr/>
      </dsp:nvSpPr>
      <dsp:spPr>
        <a:xfrm>
          <a:off x="4659" y="1966684"/>
          <a:ext cx="3814207" cy="464165"/>
        </a:xfrm>
        <a:prstGeom prst="chevron">
          <a:avLst/>
        </a:prstGeom>
        <a:solidFill>
          <a:srgbClr val="B3011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2025 год</a:t>
          </a:r>
          <a:endParaRPr lang="ru-RU" sz="3600" b="1" kern="1200" dirty="0"/>
        </a:p>
      </dsp:txBody>
      <dsp:txXfrm>
        <a:off x="4659" y="1966684"/>
        <a:ext cx="3814207" cy="464165"/>
      </dsp:txXfrm>
    </dsp:sp>
    <dsp:sp modelId="{CE32197F-39AC-4E4C-B9DD-59E1AA5DA36A}">
      <dsp:nvSpPr>
        <dsp:cNvPr id="0" name=""/>
        <dsp:cNvSpPr/>
      </dsp:nvSpPr>
      <dsp:spPr>
        <a:xfrm>
          <a:off x="3668012" y="2006138"/>
          <a:ext cx="7728536" cy="3852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FF0000"/>
              </a:solidFill>
            </a:rPr>
            <a:t>20 000 тыс. рублей</a:t>
          </a:r>
          <a:endParaRPr lang="ru-RU" sz="3600" b="1" kern="1200" dirty="0">
            <a:solidFill>
              <a:srgbClr val="FF0000"/>
            </a:solidFill>
          </a:endParaRPr>
        </a:p>
      </dsp:txBody>
      <dsp:txXfrm>
        <a:off x="3668012" y="2006138"/>
        <a:ext cx="7728536" cy="385257"/>
      </dsp:txXfrm>
    </dsp:sp>
    <dsp:sp modelId="{99C7EDC0-FE8C-431E-8EC8-63983E8BA855}">
      <dsp:nvSpPr>
        <dsp:cNvPr id="0" name=""/>
        <dsp:cNvSpPr/>
      </dsp:nvSpPr>
      <dsp:spPr>
        <a:xfrm>
          <a:off x="4659" y="2495832"/>
          <a:ext cx="3681259" cy="464165"/>
        </a:xfrm>
        <a:prstGeom prst="chevron">
          <a:avLst/>
        </a:prstGeom>
        <a:solidFill>
          <a:srgbClr val="B3011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2026 год</a:t>
          </a:r>
          <a:endParaRPr lang="ru-RU" sz="3600" b="1" kern="1200" dirty="0"/>
        </a:p>
      </dsp:txBody>
      <dsp:txXfrm>
        <a:off x="4659" y="2495832"/>
        <a:ext cx="3681259" cy="464165"/>
      </dsp:txXfrm>
    </dsp:sp>
    <dsp:sp modelId="{3E5A0F7E-0708-48F9-BA6A-F2E55649E8D9}">
      <dsp:nvSpPr>
        <dsp:cNvPr id="0" name=""/>
        <dsp:cNvSpPr/>
      </dsp:nvSpPr>
      <dsp:spPr>
        <a:xfrm>
          <a:off x="3590851" y="2535286"/>
          <a:ext cx="7832131" cy="38525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rgbClr val="FF0000"/>
              </a:solidFill>
            </a:rPr>
            <a:t>20 000 тыс. рублей</a:t>
          </a:r>
          <a:endParaRPr lang="ru-RU" sz="3600" b="1" kern="1200" dirty="0">
            <a:solidFill>
              <a:srgbClr val="FF0000"/>
            </a:solidFill>
          </a:endParaRPr>
        </a:p>
      </dsp:txBody>
      <dsp:txXfrm>
        <a:off x="3590851" y="2535286"/>
        <a:ext cx="7832131" cy="38525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43463E-9E90-47C9-BF9D-791F9BFA2518}">
      <dsp:nvSpPr>
        <dsp:cNvPr id="0" name=""/>
        <dsp:cNvSpPr/>
      </dsp:nvSpPr>
      <dsp:spPr>
        <a:xfrm>
          <a:off x="192946" y="3483"/>
          <a:ext cx="4939468" cy="1195599"/>
        </a:xfrm>
        <a:prstGeom prst="chevron">
          <a:avLst/>
        </a:prstGeom>
        <a:solidFill>
          <a:srgbClr val="4B010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2024 год</a:t>
          </a:r>
          <a:endParaRPr lang="ru-RU" sz="4000" b="1" kern="1200" dirty="0"/>
        </a:p>
      </dsp:txBody>
      <dsp:txXfrm>
        <a:off x="192946" y="3483"/>
        <a:ext cx="4939468" cy="1195599"/>
      </dsp:txXfrm>
    </dsp:sp>
    <dsp:sp modelId="{AE9E766A-9AC3-4574-9D4C-B4D6DD473984}">
      <dsp:nvSpPr>
        <dsp:cNvPr id="0" name=""/>
        <dsp:cNvSpPr/>
      </dsp:nvSpPr>
      <dsp:spPr>
        <a:xfrm>
          <a:off x="4743845" y="105109"/>
          <a:ext cx="6612952" cy="9923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24130" rIns="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>
              <a:solidFill>
                <a:srgbClr val="FF0000"/>
              </a:solidFill>
            </a:rPr>
            <a:t>1 473,7 тыс. рублей</a:t>
          </a:r>
          <a:endParaRPr lang="ru-RU" sz="3800" b="1" kern="1200" dirty="0">
            <a:solidFill>
              <a:srgbClr val="FF0000"/>
            </a:solidFill>
          </a:endParaRPr>
        </a:p>
      </dsp:txBody>
      <dsp:txXfrm>
        <a:off x="4743845" y="105109"/>
        <a:ext cx="6612952" cy="992347"/>
      </dsp:txXfrm>
    </dsp:sp>
    <dsp:sp modelId="{A46EF120-AC38-4448-81F5-2B40D429C02B}">
      <dsp:nvSpPr>
        <dsp:cNvPr id="0" name=""/>
        <dsp:cNvSpPr/>
      </dsp:nvSpPr>
      <dsp:spPr>
        <a:xfrm>
          <a:off x="192946" y="1366466"/>
          <a:ext cx="5102966" cy="1195599"/>
        </a:xfrm>
        <a:prstGeom prst="chevron">
          <a:avLst/>
        </a:prstGeom>
        <a:solidFill>
          <a:srgbClr val="4B010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2025 год</a:t>
          </a:r>
          <a:endParaRPr lang="ru-RU" sz="4000" b="1" kern="1200" dirty="0"/>
        </a:p>
      </dsp:txBody>
      <dsp:txXfrm>
        <a:off x="192946" y="1366466"/>
        <a:ext cx="5102966" cy="1195599"/>
      </dsp:txXfrm>
    </dsp:sp>
    <dsp:sp modelId="{7239B6E7-5BB0-4E47-B9D4-2C8309CDF581}">
      <dsp:nvSpPr>
        <dsp:cNvPr id="0" name=""/>
        <dsp:cNvSpPr/>
      </dsp:nvSpPr>
      <dsp:spPr>
        <a:xfrm>
          <a:off x="4907343" y="1468092"/>
          <a:ext cx="6472535" cy="9923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24130" rIns="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>
              <a:solidFill>
                <a:srgbClr val="FF0000"/>
              </a:solidFill>
            </a:rPr>
            <a:t>1 473,7 </a:t>
          </a:r>
          <a:r>
            <a:rPr lang="ru-RU" sz="4000" b="1" kern="1200" dirty="0" smtClean="0">
              <a:solidFill>
                <a:srgbClr val="FF0000"/>
              </a:solidFill>
            </a:rPr>
            <a:t>тыс</a:t>
          </a:r>
          <a:r>
            <a:rPr lang="ru-RU" sz="3800" b="1" kern="1200" dirty="0" smtClean="0">
              <a:solidFill>
                <a:srgbClr val="FF0000"/>
              </a:solidFill>
            </a:rPr>
            <a:t>. рублей</a:t>
          </a:r>
          <a:endParaRPr lang="ru-RU" sz="3800" b="1" kern="1200" dirty="0">
            <a:solidFill>
              <a:srgbClr val="FF0000"/>
            </a:solidFill>
          </a:endParaRPr>
        </a:p>
      </dsp:txBody>
      <dsp:txXfrm>
        <a:off x="4907343" y="1468092"/>
        <a:ext cx="6472535" cy="992347"/>
      </dsp:txXfrm>
    </dsp:sp>
    <dsp:sp modelId="{A957ACA6-8E7B-45E7-A16D-2C8BF968CA3C}">
      <dsp:nvSpPr>
        <dsp:cNvPr id="0" name=""/>
        <dsp:cNvSpPr/>
      </dsp:nvSpPr>
      <dsp:spPr>
        <a:xfrm>
          <a:off x="192946" y="2729449"/>
          <a:ext cx="5009859" cy="1195599"/>
        </a:xfrm>
        <a:prstGeom prst="chevron">
          <a:avLst/>
        </a:prstGeom>
        <a:solidFill>
          <a:srgbClr val="4B010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2026 год</a:t>
          </a:r>
          <a:endParaRPr lang="ru-RU" sz="4000" b="1" kern="1200" dirty="0"/>
        </a:p>
      </dsp:txBody>
      <dsp:txXfrm>
        <a:off x="192946" y="2729449"/>
        <a:ext cx="5009859" cy="1195599"/>
      </dsp:txXfrm>
    </dsp:sp>
    <dsp:sp modelId="{7CC0B94B-CA4C-45E6-8BC7-F2BEF7AEB169}">
      <dsp:nvSpPr>
        <dsp:cNvPr id="0" name=""/>
        <dsp:cNvSpPr/>
      </dsp:nvSpPr>
      <dsp:spPr>
        <a:xfrm>
          <a:off x="4814235" y="2831075"/>
          <a:ext cx="6586506" cy="99234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24130" rIns="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>
              <a:solidFill>
                <a:srgbClr val="FF0000"/>
              </a:solidFill>
            </a:rPr>
            <a:t>1 473,7 тыс. </a:t>
          </a:r>
          <a:r>
            <a:rPr lang="ru-RU" sz="4000" b="1" kern="1200" dirty="0" smtClean="0">
              <a:solidFill>
                <a:srgbClr val="FF0000"/>
              </a:solidFill>
            </a:rPr>
            <a:t>рублей</a:t>
          </a:r>
          <a:endParaRPr lang="ru-RU" sz="4000" b="1" kern="1200" dirty="0">
            <a:solidFill>
              <a:srgbClr val="FF0000"/>
            </a:solidFill>
          </a:endParaRPr>
        </a:p>
      </dsp:txBody>
      <dsp:txXfrm>
        <a:off x="4814235" y="2831075"/>
        <a:ext cx="6586506" cy="992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3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emf"/></Relationships>
</file>

<file path=ppt/drawings/_rels/vmlDrawing1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emf"/></Relationships>
</file>

<file path=ppt/drawings/_rels/vmlDrawing1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emf"/></Relationships>
</file>

<file path=ppt/drawings/_rels/vmlDrawing1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0.0374</cdr:x>
      <cdr:y>0</cdr:y>
    </cdr:from>
    <cdr:to>
      <cdr:x>1</cdr:x>
      <cdr:y>0.16428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451231" y="0"/>
          <a:ext cx="11613769" cy="1207867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tx1">
            <a:lumMod val="95000"/>
            <a:lumOff val="5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100" b="1" i="0" baseline="0" dirty="0">
              <a:solidFill>
                <a:schemeClr val="lt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ru-RU" sz="2400" b="1" i="0" baseline="0" dirty="0">
              <a:solidFill>
                <a:srgbClr val="FFFF00"/>
              </a:solidFill>
              <a:effectLst/>
              <a:latin typeface="+mn-lt"/>
              <a:ea typeface="+mn-ea"/>
              <a:cs typeface="+mn-cs"/>
            </a:rPr>
            <a:t>Программная и непрограммная деятельность расходов бюджета муниципального образования Куприяновское, тыс. руб. </a:t>
          </a:r>
          <a:endParaRPr lang="ru-RU" sz="2400" dirty="0">
            <a:solidFill>
              <a:srgbClr val="FFFF00"/>
            </a:solidFill>
          </a:endParaRPr>
        </a:p>
      </cdr:txBody>
    </cdr:sp>
  </cdr:relSizeAnchor>
  <cdr:relSizeAnchor xmlns:cdr="http://schemas.openxmlformats.org/drawingml/2006/chartDrawing">
    <cdr:from>
      <cdr:x>0.08698</cdr:x>
      <cdr:y>0.47453</cdr:y>
    </cdr:from>
    <cdr:to>
      <cdr:x>0.17857</cdr:x>
      <cdr:y>0.54439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1158454" y="3816946"/>
          <a:ext cx="1219817" cy="56192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600" b="1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0.10471</cdr:x>
      <cdr:y>0.51299</cdr:y>
    </cdr:from>
    <cdr:to>
      <cdr:x>0.23157</cdr:x>
      <cdr:y>0.61108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1263268" y="3518116"/>
          <a:ext cx="1530590" cy="67270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002060"/>
              </a:solidFill>
            </a:rPr>
            <a:t>100,0  %</a:t>
          </a:r>
        </a:p>
      </cdr:txBody>
    </cdr:sp>
  </cdr:relSizeAnchor>
  <cdr:relSizeAnchor xmlns:cdr="http://schemas.openxmlformats.org/drawingml/2006/chartDrawing">
    <cdr:from>
      <cdr:x>0.2529</cdr:x>
      <cdr:y>0.46911</cdr:y>
    </cdr:from>
    <cdr:to>
      <cdr:x>0.37426</cdr:x>
      <cdr:y>0.5653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3051179" y="3217175"/>
          <a:ext cx="1464209" cy="65967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002060"/>
              </a:solidFill>
            </a:rPr>
            <a:t>99,86</a:t>
          </a:r>
          <a:r>
            <a:rPr lang="ru-RU" sz="1800" b="1" baseline="0" dirty="0">
              <a:solidFill>
                <a:srgbClr val="002060"/>
              </a:solidFill>
            </a:rPr>
            <a:t> </a:t>
          </a:r>
          <a:r>
            <a:rPr lang="ru-RU" sz="1800" b="1" dirty="0">
              <a:solidFill>
                <a:srgbClr val="002060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0.3968</cdr:x>
      <cdr:y>0.33611</cdr:y>
    </cdr:from>
    <cdr:to>
      <cdr:x>0.51367</cdr:x>
      <cdr:y>0.43378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4787401" y="2305031"/>
          <a:ext cx="1410036" cy="66982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002060"/>
              </a:solidFill>
            </a:rPr>
            <a:t>99,90 %</a:t>
          </a:r>
        </a:p>
      </cdr:txBody>
    </cdr:sp>
  </cdr:relSizeAnchor>
  <cdr:relSizeAnchor xmlns:cdr="http://schemas.openxmlformats.org/drawingml/2006/chartDrawing">
    <cdr:from>
      <cdr:x>0.68956</cdr:x>
      <cdr:y>0.62493</cdr:y>
    </cdr:from>
    <cdr:to>
      <cdr:x>0.80558</cdr:x>
      <cdr:y>0.71262</cdr:y>
    </cdr:to>
    <cdr:sp macro="" textlink="">
      <cdr:nvSpPr>
        <cdr:cNvPr id="7" name="Овал 6"/>
        <cdr:cNvSpPr/>
      </cdr:nvSpPr>
      <cdr:spPr>
        <a:xfrm xmlns:a="http://schemas.openxmlformats.org/drawingml/2006/main">
          <a:off x="8319515" y="4285764"/>
          <a:ext cx="1399781" cy="601378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002060"/>
              </a:solidFill>
            </a:rPr>
            <a:t>100,0</a:t>
          </a:r>
          <a:r>
            <a:rPr lang="ru-RU" sz="1600" b="1" dirty="0">
              <a:solidFill>
                <a:srgbClr val="002060"/>
              </a:solidFill>
            </a:rPr>
            <a:t> %</a:t>
          </a:r>
        </a:p>
      </cdr:txBody>
    </cdr:sp>
  </cdr:relSizeAnchor>
  <cdr:relSizeAnchor xmlns:cdr="http://schemas.openxmlformats.org/drawingml/2006/chartDrawing">
    <cdr:from>
      <cdr:x>0.83074</cdr:x>
      <cdr:y>0.60571</cdr:y>
    </cdr:from>
    <cdr:to>
      <cdr:x>0.94107</cdr:x>
      <cdr:y>0.69042</cdr:y>
    </cdr:to>
    <cdr:sp macro="" textlink="">
      <cdr:nvSpPr>
        <cdr:cNvPr id="8" name="Овал 7"/>
        <cdr:cNvSpPr/>
      </cdr:nvSpPr>
      <cdr:spPr>
        <a:xfrm xmlns:a="http://schemas.openxmlformats.org/drawingml/2006/main">
          <a:off x="10022839" y="4153976"/>
          <a:ext cx="1331220" cy="58094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002060"/>
              </a:solidFill>
            </a:rPr>
            <a:t>100,0 %</a:t>
          </a:r>
        </a:p>
      </cdr:txBody>
    </cdr:sp>
  </cdr:relSizeAnchor>
  <cdr:relSizeAnchor xmlns:cdr="http://schemas.openxmlformats.org/drawingml/2006/chartDrawing">
    <cdr:from>
      <cdr:x>0.54106</cdr:x>
      <cdr:y>0.56034</cdr:y>
    </cdr:from>
    <cdr:to>
      <cdr:x>0.65515</cdr:x>
      <cdr:y>0.64654</cdr:y>
    </cdr:to>
    <cdr:sp macro="" textlink="">
      <cdr:nvSpPr>
        <cdr:cNvPr id="9" name="Овал 8"/>
        <cdr:cNvSpPr/>
      </cdr:nvSpPr>
      <cdr:spPr>
        <a:xfrm xmlns:a="http://schemas.openxmlformats.org/drawingml/2006/main">
          <a:off x="6527841" y="3842809"/>
          <a:ext cx="1376496" cy="59116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solidFill>
                <a:srgbClr val="002060"/>
              </a:solidFill>
            </a:rPr>
            <a:t>100,0</a:t>
          </a:r>
          <a:r>
            <a:rPr lang="ru-RU" sz="1800" b="1" baseline="0" dirty="0">
              <a:solidFill>
                <a:srgbClr val="002060"/>
              </a:solidFill>
            </a:rPr>
            <a:t> %</a:t>
          </a:r>
          <a:endParaRPr lang="ru-RU" sz="1800" b="1" dirty="0">
            <a:solidFill>
              <a:srgbClr val="00206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B0172-8911-4510-88A9-6DCF2B079673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48D36-0405-463F-B9AF-73AEA961F2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509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BDD20-B2B8-4E82-AA6D-65DC681AB6C4}" type="datetimeFigureOut">
              <a:rPr lang="ru-RU" smtClean="0"/>
              <a:pPr/>
              <a:t>29.02.2024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76323-EAA5-41D9-8DAC-FAABACBDB6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183228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63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14AAFD-B52C-4948-B678-DE280B60525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6323-EAA5-41D9-8DAC-FAABACBDB640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9312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6323-EAA5-41D9-8DAC-FAABACBDB640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743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48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51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52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53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54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4412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55</a:t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76323-EAA5-41D9-8DAC-FAABACBDB640}" type="slidenum">
              <a:rPr lang="ru-RU" smtClean="0"/>
              <a:pPr/>
              <a:t>142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3437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A0E0C-EBD0-42D5-A71F-A1538825F889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B8E65-E87E-426D-9C30-23B79E8C38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FB650-C5D8-43F0-AC46-EF7BC00CE474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99491-0F82-47A2-9AA9-CBF5F34C30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B91D5-600A-41EA-A452-09BAFDFC809E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B279B-C2CA-4CA4-B7FB-3DDC58BE97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F245D-2C9F-498F-90D5-47123BEC8B07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C95EF-6514-4989-AEB4-EAB4F22257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D7FF0-34F3-454A-A407-1269C89F6CFD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01E49-37FF-485E-BC27-EA473598D6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C7E53-BFA5-4121-84B3-61E20F6138A9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CCA17-90E6-4CEA-8BF3-FE98A18F8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22A24-D9A8-4BA6-BC4D-9803C1F6FAE6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E5D3C-5A30-46E2-9D8F-CC957257DC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CAD0E-59BC-4F29-9E04-7F28A9D6648D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CD6EB-1A34-4147-A687-592D08E0D0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65B6D-7A99-473A-B1B2-5AB6F19907A1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9D4B5-CB04-41BF-A69F-93C8814409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AA047-A78C-4ED5-B396-633BE84BDE12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EEA5E-1F8E-40B0-B1D8-C0B3325D2F7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AC1CE-680F-4832-9577-912801EFAA24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75F8-306E-4E82-BD79-FE2F0F9370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k object 1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4" name="bk object 17"/>
          <p:cNvSpPr>
            <a:spLocks/>
          </p:cNvSpPr>
          <p:nvPr/>
        </p:nvSpPr>
        <p:spPr bwMode="auto">
          <a:xfrm>
            <a:off x="666751" y="5945188"/>
            <a:ext cx="6529916" cy="912812"/>
          </a:xfrm>
          <a:custGeom>
            <a:avLst/>
            <a:gdLst>
              <a:gd name="T0" fmla="*/ 85690 w 4897755"/>
              <a:gd name="T1" fmla="*/ 21330 h 913129"/>
              <a:gd name="T2" fmla="*/ 3635758 w 4897755"/>
              <a:gd name="T3" fmla="*/ 911796 h 913129"/>
              <a:gd name="T4" fmla="*/ 4896133 w 4897755"/>
              <a:gd name="T5" fmla="*/ 911796 h 913129"/>
              <a:gd name="T6" fmla="*/ 85690 w 4897755"/>
              <a:gd name="T7" fmla="*/ 21330 h 913129"/>
              <a:gd name="T8" fmla="*/ 660 w 4897755"/>
              <a:gd name="T9" fmla="*/ 0 h 913129"/>
              <a:gd name="T10" fmla="*/ 0 w 4897755"/>
              <a:gd name="T11" fmla="*/ 5465 h 913129"/>
              <a:gd name="T12" fmla="*/ 85690 w 4897755"/>
              <a:gd name="T13" fmla="*/ 21330 h 913129"/>
              <a:gd name="T14" fmla="*/ 660 w 4897755"/>
              <a:gd name="T15" fmla="*/ 0 h 9131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897755" h="913129">
                <a:moveTo>
                  <a:pt x="85714" y="21358"/>
                </a:moveTo>
                <a:lnTo>
                  <a:pt x="3636702" y="913064"/>
                </a:lnTo>
                <a:lnTo>
                  <a:pt x="4897405" y="913064"/>
                </a:lnTo>
                <a:lnTo>
                  <a:pt x="85714" y="21358"/>
                </a:lnTo>
                <a:close/>
              </a:path>
              <a:path w="4897755" h="913129">
                <a:moveTo>
                  <a:pt x="660" y="0"/>
                </a:moveTo>
                <a:lnTo>
                  <a:pt x="0" y="5473"/>
                </a:lnTo>
                <a:lnTo>
                  <a:pt x="85714" y="21358"/>
                </a:lnTo>
                <a:lnTo>
                  <a:pt x="660" y="0"/>
                </a:lnTo>
                <a:close/>
              </a:path>
            </a:pathLst>
          </a:custGeom>
          <a:solidFill>
            <a:srgbClr val="B3CAB5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" name="bk object 18"/>
          <p:cNvSpPr>
            <a:spLocks/>
          </p:cNvSpPr>
          <p:nvPr/>
        </p:nvSpPr>
        <p:spPr bwMode="auto">
          <a:xfrm>
            <a:off x="647700" y="5938838"/>
            <a:ext cx="4868333" cy="919162"/>
          </a:xfrm>
          <a:custGeom>
            <a:avLst/>
            <a:gdLst>
              <a:gd name="T0" fmla="*/ 0 w 3651885"/>
              <a:gd name="T1" fmla="*/ 0 h 919479"/>
              <a:gd name="T2" fmla="*/ 7920 w 3651885"/>
              <a:gd name="T3" fmla="*/ 6341 h 919479"/>
              <a:gd name="T4" fmla="*/ 2866874 w 3651885"/>
              <a:gd name="T5" fmla="*/ 917715 h 919479"/>
              <a:gd name="T6" fmla="*/ 3649345 w 3651885"/>
              <a:gd name="T7" fmla="*/ 917715 h 919479"/>
              <a:gd name="T8" fmla="*/ 0 w 3651885"/>
              <a:gd name="T9" fmla="*/ 0 h 919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51885" h="919479">
                <a:moveTo>
                  <a:pt x="0" y="0"/>
                </a:moveTo>
                <a:lnTo>
                  <a:pt x="7924" y="6349"/>
                </a:lnTo>
                <a:lnTo>
                  <a:pt x="2868870" y="918983"/>
                </a:lnTo>
                <a:lnTo>
                  <a:pt x="3651885" y="91898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" name="bk object 19"/>
          <p:cNvSpPr>
            <a:spLocks noChangeArrowheads="1"/>
          </p:cNvSpPr>
          <p:nvPr/>
        </p:nvSpPr>
        <p:spPr bwMode="auto">
          <a:xfrm>
            <a:off x="0" y="5789614"/>
            <a:ext cx="4531784" cy="106838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7" name="bk object 20"/>
          <p:cNvSpPr>
            <a:spLocks noChangeArrowheads="1"/>
          </p:cNvSpPr>
          <p:nvPr/>
        </p:nvSpPr>
        <p:spPr bwMode="auto">
          <a:xfrm>
            <a:off x="0" y="5783264"/>
            <a:ext cx="4497917" cy="107473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8" name="bk object 21"/>
          <p:cNvSpPr>
            <a:spLocks noChangeArrowheads="1"/>
          </p:cNvSpPr>
          <p:nvPr/>
        </p:nvSpPr>
        <p:spPr bwMode="auto">
          <a:xfrm>
            <a:off x="1145117" y="1760538"/>
            <a:ext cx="3884083" cy="5097462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9" name="bk object 22"/>
          <p:cNvSpPr>
            <a:spLocks noChangeArrowheads="1"/>
          </p:cNvSpPr>
          <p:nvPr/>
        </p:nvSpPr>
        <p:spPr bwMode="auto">
          <a:xfrm>
            <a:off x="3414184" y="4292601"/>
            <a:ext cx="1261533" cy="1216025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0" name="bk object 23"/>
          <p:cNvSpPr>
            <a:spLocks noChangeArrowheads="1"/>
          </p:cNvSpPr>
          <p:nvPr/>
        </p:nvSpPr>
        <p:spPr bwMode="auto">
          <a:xfrm>
            <a:off x="4102101" y="4956176"/>
            <a:ext cx="1257300" cy="1211263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1" name="bk object 24"/>
          <p:cNvSpPr>
            <a:spLocks noChangeArrowheads="1"/>
          </p:cNvSpPr>
          <p:nvPr/>
        </p:nvSpPr>
        <p:spPr bwMode="auto">
          <a:xfrm>
            <a:off x="2006600" y="2908300"/>
            <a:ext cx="1261533" cy="1206500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2" name="bk object 25"/>
          <p:cNvSpPr>
            <a:spLocks noChangeArrowheads="1"/>
          </p:cNvSpPr>
          <p:nvPr/>
        </p:nvSpPr>
        <p:spPr bwMode="auto">
          <a:xfrm>
            <a:off x="2664884" y="3557589"/>
            <a:ext cx="1261533" cy="1216025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3" name="bk object 26"/>
          <p:cNvSpPr>
            <a:spLocks noChangeArrowheads="1"/>
          </p:cNvSpPr>
          <p:nvPr/>
        </p:nvSpPr>
        <p:spPr bwMode="auto">
          <a:xfrm>
            <a:off x="755651" y="1573214"/>
            <a:ext cx="1261533" cy="1216025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4" name="bk object 27"/>
          <p:cNvSpPr>
            <a:spLocks noChangeArrowheads="1"/>
          </p:cNvSpPr>
          <p:nvPr/>
        </p:nvSpPr>
        <p:spPr bwMode="auto">
          <a:xfrm>
            <a:off x="1432985" y="2263776"/>
            <a:ext cx="1255183" cy="1216025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5" name="bk object 28"/>
          <p:cNvSpPr>
            <a:spLocks noChangeArrowheads="1"/>
          </p:cNvSpPr>
          <p:nvPr/>
        </p:nvSpPr>
        <p:spPr bwMode="auto">
          <a:xfrm>
            <a:off x="584200" y="2093914"/>
            <a:ext cx="3816351" cy="3716337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6" name="bk object 29"/>
          <p:cNvSpPr>
            <a:spLocks noChangeArrowheads="1"/>
          </p:cNvSpPr>
          <p:nvPr/>
        </p:nvSpPr>
        <p:spPr bwMode="auto">
          <a:xfrm>
            <a:off x="330200" y="4763"/>
            <a:ext cx="11527367" cy="649287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7" name="bk object 30"/>
          <p:cNvSpPr>
            <a:spLocks noChangeArrowheads="1"/>
          </p:cNvSpPr>
          <p:nvPr/>
        </p:nvSpPr>
        <p:spPr bwMode="auto">
          <a:xfrm>
            <a:off x="1375834" y="203200"/>
            <a:ext cx="4409017" cy="244475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 b="1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18" name="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9" name="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DD57C9-F597-4CCB-9776-0942C341EFF3}" type="datetime1">
              <a:rPr lang="ru-RU" smtClean="0"/>
              <a:pPr>
                <a:defRPr/>
              </a:pPr>
              <a:t>29.02.2024</a:t>
            </a:fld>
            <a:endParaRPr lang="en-US"/>
          </a:p>
        </p:txBody>
      </p:sp>
      <p:sp>
        <p:nvSpPr>
          <p:cNvPr id="20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9089B90-063C-401E-B064-15C4A77FEDAD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542762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23005-4BE8-43FB-8615-8A9C21EC658A}" type="datetime1">
              <a:rPr lang="ru-RU" smtClean="0"/>
              <a:pPr>
                <a:defRPr/>
              </a:pPr>
              <a:t>29.02.2024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FA1BE-A2C3-4BE3-B7C9-83F34B790F0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46501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2F6FEE-DCCA-466D-91B8-DAC97929C380}" type="datetime1">
              <a:rPr lang="ru-RU" smtClean="0"/>
              <a:pPr>
                <a:defRPr/>
              </a:pPr>
              <a:t>29.02.2024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CEC3FB8-FF2B-431C-86F9-B58CFD8FD2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  <p:sldLayoutId id="2147483660" r:id="rId12"/>
    <p:sldLayoutId id="2147483661" r:id="rId13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package" Target="../embeddings/_________Microsoft_Office_Word4.docx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package" Target="../embeddings/_________Microsoft_Office_Word5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package" Target="../embeddings/_________Microsoft_Office_Word6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package" Target="../embeddings/_________Microsoft_Office_Word7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package" Target="../embeddings/_________Microsoft_Office_Word8.docx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Office_Word9.docx"/><Relationship Id="rId3" Type="http://schemas.openxmlformats.org/officeDocument/2006/relationships/image" Target="../media/image23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_________Microsoft_Office_Word10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package" Target="../embeddings/_________Microsoft_Office_Word12.doc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package" Target="../embeddings/_________Microsoft_Office_Word13.docx"/><Relationship Id="rId5" Type="http://schemas.openxmlformats.org/officeDocument/2006/relationships/image" Target="../media/image28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package" Target="../embeddings/_________Microsoft_Office_Word14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package" Target="../embeddings/_________Microsoft_Office_Word16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package" Target="../embeddings/_________Microsoft_Office_Word17.docx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package" Target="../embeddings/_________Microsoft_Office_Word19.docx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26" Type="http://schemas.openxmlformats.org/officeDocument/2006/relationships/image" Target="../media/image50.png"/><Relationship Id="rId39" Type="http://schemas.openxmlformats.org/officeDocument/2006/relationships/image" Target="../media/image63.png"/><Relationship Id="rId21" Type="http://schemas.openxmlformats.org/officeDocument/2006/relationships/image" Target="../media/image45.png"/><Relationship Id="rId34" Type="http://schemas.openxmlformats.org/officeDocument/2006/relationships/image" Target="../media/image58.png"/><Relationship Id="rId42" Type="http://schemas.openxmlformats.org/officeDocument/2006/relationships/image" Target="../media/image66.png"/><Relationship Id="rId47" Type="http://schemas.openxmlformats.org/officeDocument/2006/relationships/image" Target="../media/image71.png"/><Relationship Id="rId50" Type="http://schemas.openxmlformats.org/officeDocument/2006/relationships/image" Target="../media/image74.png"/><Relationship Id="rId55" Type="http://schemas.openxmlformats.org/officeDocument/2006/relationships/image" Target="../media/image79.png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33" Type="http://schemas.openxmlformats.org/officeDocument/2006/relationships/image" Target="../media/image57.png"/><Relationship Id="rId38" Type="http://schemas.openxmlformats.org/officeDocument/2006/relationships/image" Target="../media/image62.png"/><Relationship Id="rId46" Type="http://schemas.openxmlformats.org/officeDocument/2006/relationships/image" Target="../media/image70.png"/><Relationship Id="rId59" Type="http://schemas.openxmlformats.org/officeDocument/2006/relationships/image" Target="../media/image8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0.jpeg"/><Relationship Id="rId20" Type="http://schemas.openxmlformats.org/officeDocument/2006/relationships/image" Target="../media/image44.png"/><Relationship Id="rId29" Type="http://schemas.openxmlformats.org/officeDocument/2006/relationships/image" Target="../media/image53.png"/><Relationship Id="rId41" Type="http://schemas.openxmlformats.org/officeDocument/2006/relationships/image" Target="../media/image65.png"/><Relationship Id="rId54" Type="http://schemas.openxmlformats.org/officeDocument/2006/relationships/image" Target="../media/image78.png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1.png"/><Relationship Id="rId11" Type="http://schemas.openxmlformats.org/officeDocument/2006/relationships/image" Target="../media/image12.png"/><Relationship Id="rId24" Type="http://schemas.openxmlformats.org/officeDocument/2006/relationships/image" Target="../media/image48.png"/><Relationship Id="rId32" Type="http://schemas.openxmlformats.org/officeDocument/2006/relationships/image" Target="../media/image56.png"/><Relationship Id="rId37" Type="http://schemas.openxmlformats.org/officeDocument/2006/relationships/image" Target="../media/image61.png"/><Relationship Id="rId40" Type="http://schemas.openxmlformats.org/officeDocument/2006/relationships/image" Target="../media/image64.png"/><Relationship Id="rId45" Type="http://schemas.openxmlformats.org/officeDocument/2006/relationships/image" Target="../media/image69.png"/><Relationship Id="rId53" Type="http://schemas.openxmlformats.org/officeDocument/2006/relationships/image" Target="../media/image77.png"/><Relationship Id="rId58" Type="http://schemas.openxmlformats.org/officeDocument/2006/relationships/image" Target="../media/image82.png"/><Relationship Id="rId5" Type="http://schemas.openxmlformats.org/officeDocument/2006/relationships/image" Target="../media/image30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28" Type="http://schemas.openxmlformats.org/officeDocument/2006/relationships/image" Target="../media/image52.png"/><Relationship Id="rId36" Type="http://schemas.openxmlformats.org/officeDocument/2006/relationships/image" Target="../media/image60.png"/><Relationship Id="rId49" Type="http://schemas.openxmlformats.org/officeDocument/2006/relationships/image" Target="../media/image73.png"/><Relationship Id="rId57" Type="http://schemas.openxmlformats.org/officeDocument/2006/relationships/image" Target="../media/image81.png"/><Relationship Id="rId10" Type="http://schemas.openxmlformats.org/officeDocument/2006/relationships/image" Target="../media/image35.png"/><Relationship Id="rId19" Type="http://schemas.openxmlformats.org/officeDocument/2006/relationships/image" Target="../media/image43.png"/><Relationship Id="rId31" Type="http://schemas.openxmlformats.org/officeDocument/2006/relationships/image" Target="../media/image55.png"/><Relationship Id="rId44" Type="http://schemas.openxmlformats.org/officeDocument/2006/relationships/image" Target="../media/image68.png"/><Relationship Id="rId52" Type="http://schemas.openxmlformats.org/officeDocument/2006/relationships/image" Target="../media/image76.png"/><Relationship Id="rId60" Type="http://schemas.openxmlformats.org/officeDocument/2006/relationships/package" Target="../embeddings/_________Microsoft_Office_Word20.docx"/><Relationship Id="rId4" Type="http://schemas.openxmlformats.org/officeDocument/2006/relationships/image" Target="../media/image3.png"/><Relationship Id="rId9" Type="http://schemas.openxmlformats.org/officeDocument/2006/relationships/image" Target="../media/image34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Relationship Id="rId27" Type="http://schemas.openxmlformats.org/officeDocument/2006/relationships/image" Target="../media/image51.png"/><Relationship Id="rId30" Type="http://schemas.openxmlformats.org/officeDocument/2006/relationships/image" Target="../media/image54.png"/><Relationship Id="rId35" Type="http://schemas.openxmlformats.org/officeDocument/2006/relationships/image" Target="../media/image59.png"/><Relationship Id="rId43" Type="http://schemas.openxmlformats.org/officeDocument/2006/relationships/image" Target="../media/image67.png"/><Relationship Id="rId48" Type="http://schemas.openxmlformats.org/officeDocument/2006/relationships/image" Target="../media/image72.png"/><Relationship Id="rId56" Type="http://schemas.openxmlformats.org/officeDocument/2006/relationships/image" Target="../media/image80.png"/><Relationship Id="rId8" Type="http://schemas.openxmlformats.org/officeDocument/2006/relationships/image" Target="../media/image33.png"/><Relationship Id="rId51" Type="http://schemas.openxmlformats.org/officeDocument/2006/relationships/image" Target="../media/image75.png"/><Relationship Id="rId3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package" Target="../embeddings/_________Microsoft_Office_Word21.docx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3" Type="http://schemas.openxmlformats.org/officeDocument/2006/relationships/image" Target="../media/image2.png"/><Relationship Id="rId7" Type="http://schemas.openxmlformats.org/officeDocument/2006/relationships/image" Target="../media/image88.png"/><Relationship Id="rId12" Type="http://schemas.openxmlformats.org/officeDocument/2006/relationships/image" Target="../media/image13.png"/><Relationship Id="rId17" Type="http://schemas.openxmlformats.org/officeDocument/2006/relationships/image" Target="../media/image9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94.png"/><Relationship Id="rId1" Type="http://schemas.openxmlformats.org/officeDocument/2006/relationships/vmlDrawing" Target="../drawings/vmlDrawing22.vml"/><Relationship Id="rId6" Type="http://schemas.openxmlformats.org/officeDocument/2006/relationships/image" Target="../media/image87.png"/><Relationship Id="rId11" Type="http://schemas.openxmlformats.org/officeDocument/2006/relationships/image" Target="../media/image12.png"/><Relationship Id="rId5" Type="http://schemas.openxmlformats.org/officeDocument/2006/relationships/image" Target="../media/image86.png"/><Relationship Id="rId15" Type="http://schemas.openxmlformats.org/officeDocument/2006/relationships/image" Target="../media/image93.png"/><Relationship Id="rId10" Type="http://schemas.openxmlformats.org/officeDocument/2006/relationships/image" Target="../media/image90.png"/><Relationship Id="rId19" Type="http://schemas.openxmlformats.org/officeDocument/2006/relationships/package" Target="../embeddings/_________Microsoft_Office_Word22.docx"/><Relationship Id="rId4" Type="http://schemas.openxmlformats.org/officeDocument/2006/relationships/image" Target="../media/image3.png"/><Relationship Id="rId9" Type="http://schemas.openxmlformats.org/officeDocument/2006/relationships/image" Target="../media/image89.png"/><Relationship Id="rId14" Type="http://schemas.openxmlformats.org/officeDocument/2006/relationships/image" Target="../media/image9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package" Target="../embeddings/_________Microsoft_Office_Word23.docx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package" Target="../embeddings/_________Microsoft_Office_Word24.doc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package" Target="../embeddings/_________Microsoft_Office_Word25.docx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login.consultant.ru/link/?rnd=F17FD21B8CFCBEC742473CE7DEDEE1B8&amp;req=doc&amp;base=RZB&amp;n=342037&amp;dst=100125&amp;fld=134&amp;REFFIELD=134&amp;REFDST=100238&amp;REFDOC=338859&amp;REFBASE=RZB&amp;stat=refcode=10881;dstident=100125;index=278&amp;date=29.02.2020" TargetMode="External"/><Relationship Id="rId13" Type="http://schemas.openxmlformats.org/officeDocument/2006/relationships/hyperlink" Target="https://login.consultant.ru/link/?rnd=F17FD21B8CFCBEC742473CE7DEDEE1B8&amp;req=doc&amp;base=RZB&amp;n=342037&amp;dst=404&amp;fld=134&amp;REFFIELD=134&amp;REFDST=100238&amp;REFDOC=338859&amp;REFBASE=RZB&amp;stat=refcode=10881;dstident=404;index=278&amp;date=29.02.2020" TargetMode="External"/><Relationship Id="rId18" Type="http://schemas.openxmlformats.org/officeDocument/2006/relationships/hyperlink" Target="https://login.consultant.ru/link/?rnd=F17FD21B8CFCBEC742473CE7DEDEE1B8&amp;req=doc&amp;base=RZB&amp;n=344074&amp;dst=3277&amp;fld=134&amp;REFFIELD=134&amp;REFDST=100117&amp;REFDOC=342037&amp;REFBASE=RZB&amp;stat=refcode=16610;dstident=3277;index=437&amp;date=29.02.2020" TargetMode="External"/><Relationship Id="rId3" Type="http://schemas.openxmlformats.org/officeDocument/2006/relationships/hyperlink" Target="https://login.consultant.ru/link/?rnd=F17FD21B8CFCBEC742473CE7DEDEE1B8&amp;req=doc&amp;base=RZB&amp;n=342037&amp;dst=425&amp;fld=134&amp;REFFIELD=134&amp;REFDST=100236&amp;REFDOC=338859&amp;REFBASE=RZB&amp;stat=refcode=10881;dstident=425;index=276&amp;date=29.02.2020" TargetMode="External"/><Relationship Id="rId7" Type="http://schemas.openxmlformats.org/officeDocument/2006/relationships/hyperlink" Target="https://login.consultant.ru/link/?rnd=F17FD21B8CFCBEC742473CE7DEDEE1B8&amp;req=doc&amp;base=RZB&amp;n=342037&amp;dst=100124&amp;fld=134&amp;REFFIELD=134&amp;REFDST=100238&amp;REFDOC=338859&amp;REFBASE=RZB&amp;stat=refcode=10881;dstident=100124;index=278&amp;date=29.02.2020" TargetMode="External"/><Relationship Id="rId12" Type="http://schemas.openxmlformats.org/officeDocument/2006/relationships/hyperlink" Target="https://login.consultant.ru/link/?rnd=F17FD21B8CFCBEC742473CE7DEDEE1B8&amp;req=doc&amp;base=RZB&amp;n=342037&amp;dst=784&amp;fld=134&amp;REFFIELD=134&amp;REFDST=100238&amp;REFDOC=338859&amp;REFBASE=RZB&amp;stat=refcode=10881;dstident=784;index=278&amp;date=29.02.2020" TargetMode="External"/><Relationship Id="rId17" Type="http://schemas.openxmlformats.org/officeDocument/2006/relationships/hyperlink" Target="https://login.consultant.ru/link/?rnd=F17FD21B8CFCBEC742473CE7DEDEE1B8&amp;req=doc&amp;base=RZB&amp;n=164503&amp;dst=100014&amp;fld=134&amp;REFFIELD=134&amp;REFDST=1000000265&amp;REFDOC=342037&amp;REFBASE=RZB&amp;stat=refcode=19827;dstident=100014;index=435&amp;date=29.02.2020" TargetMode="External"/><Relationship Id="rId2" Type="http://schemas.openxmlformats.org/officeDocument/2006/relationships/slideLayout" Target="../slideLayouts/slideLayout7.xml"/><Relationship Id="rId16" Type="http://schemas.openxmlformats.org/officeDocument/2006/relationships/hyperlink" Target="https://login.consultant.ru/link/?rnd=F17FD21B8CFCBEC742473CE7DEDEE1B8&amp;req=doc&amp;base=RZB&amp;n=342037&amp;dst=407&amp;fld=134&amp;REFFIELD=134&amp;REFDST=100238&amp;REFDOC=338859&amp;REFBASE=RZB&amp;stat=refcode=10881;dstident=407;index=278&amp;date=29.02.2020" TargetMode="External"/><Relationship Id="rId1" Type="http://schemas.openxmlformats.org/officeDocument/2006/relationships/vmlDrawing" Target="../drawings/vmlDrawing26.vml"/><Relationship Id="rId6" Type="http://schemas.openxmlformats.org/officeDocument/2006/relationships/hyperlink" Target="https://login.consultant.ru/link/?rnd=F17FD21B8CFCBEC742473CE7DEDEE1B8&amp;req=doc&amp;base=RZB&amp;n=342037&amp;dst=100118&amp;fld=134&amp;REFFIELD=134&amp;REFDST=100238&amp;REFDOC=338859&amp;REFBASE=RZB&amp;stat=refcode=10881;dstident=100118;index=278&amp;date=29.02.2020" TargetMode="External"/><Relationship Id="rId11" Type="http://schemas.openxmlformats.org/officeDocument/2006/relationships/hyperlink" Target="https://login.consultant.ru/link/?rnd=F17FD21B8CFCBEC742473CE7DEDEE1B8&amp;req=doc&amp;base=RZB&amp;n=342037&amp;dst=100132&amp;fld=134&amp;REFFIELD=134&amp;REFDST=100238&amp;REFDOC=338859&amp;REFBASE=RZB&amp;stat=refcode=10881;dstident=100132;index=278&amp;date=29.02.2020" TargetMode="External"/><Relationship Id="rId5" Type="http://schemas.openxmlformats.org/officeDocument/2006/relationships/hyperlink" Target="https://login.consultant.ru/link/?rnd=F17FD21B8CFCBEC742473CE7DEDEE1B8&amp;req=doc&amp;base=RZB&amp;n=342037&amp;dst=536&amp;fld=134&amp;REFFIELD=134&amp;REFDST=100238&amp;REFDOC=338859&amp;REFBASE=RZB&amp;stat=refcode=10881;dstident=536;index=278&amp;date=29.02.2020" TargetMode="External"/><Relationship Id="rId15" Type="http://schemas.openxmlformats.org/officeDocument/2006/relationships/hyperlink" Target="https://login.consultant.ru/link/?rnd=F17FD21B8CFCBEC742473CE7DEDEE1B8&amp;req=doc&amp;base=RZB&amp;n=342037&amp;dst=101026&amp;fld=134&amp;REFFIELD=134&amp;REFDST=100238&amp;REFDOC=338859&amp;REFBASE=RZB&amp;stat=refcode=10881;dstident=101026;index=278&amp;date=29.02.2020" TargetMode="External"/><Relationship Id="rId10" Type="http://schemas.openxmlformats.org/officeDocument/2006/relationships/hyperlink" Target="https://login.consultant.ru/link/?rnd=F17FD21B8CFCBEC742473CE7DEDEE1B8&amp;req=doc&amp;base=RZB&amp;n=342037&amp;dst=662&amp;fld=134&amp;REFFIELD=134&amp;REFDST=100238&amp;REFDOC=338859&amp;REFBASE=RZB&amp;stat=refcode=10881;dstident=662;index=278&amp;date=29.02.2020" TargetMode="External"/><Relationship Id="rId19" Type="http://schemas.openxmlformats.org/officeDocument/2006/relationships/package" Target="../embeddings/_________Microsoft_Office_Word26.docx"/><Relationship Id="rId4" Type="http://schemas.openxmlformats.org/officeDocument/2006/relationships/hyperlink" Target="https://login.consultant.ru/link/?rnd=F17FD21B8CFCBEC742473CE7DEDEE1B8&amp;req=doc&amp;base=RZB&amp;n=342037&amp;dst=890&amp;fld=134&amp;REFFIELD=134&amp;REFDST=100238&amp;REFDOC=338859&amp;REFBASE=RZB&amp;stat=refcode=10881;dstident=890;index=278&amp;date=29.02.2020" TargetMode="External"/><Relationship Id="rId9" Type="http://schemas.openxmlformats.org/officeDocument/2006/relationships/hyperlink" Target="https://login.consultant.ru/link/?rnd=F17FD21B8CFCBEC742473CE7DEDEE1B8&amp;req=doc&amp;base=RZB&amp;n=342037&amp;dst=100127&amp;fld=134&amp;REFFIELD=134&amp;REFDST=100238&amp;REFDOC=338859&amp;REFBASE=RZB&amp;stat=refcode=10881;dstident=100127;index=278&amp;date=29.02.2020" TargetMode="External"/><Relationship Id="rId14" Type="http://schemas.openxmlformats.org/officeDocument/2006/relationships/hyperlink" Target="https://login.consultant.ru/link/?rnd=F17FD21B8CFCBEC742473CE7DEDEE1B8&amp;req=doc&amp;base=RZB&amp;n=342037&amp;dst=127&amp;fld=134&amp;REFFIELD=134&amp;REFDST=100238&amp;REFDOC=338859&amp;REFBASE=RZB&amp;stat=refcode=10881;dstident=127;index=278&amp;date=29.02.2020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nd=F17FD21B8CFCBEC742473CE7DEDEE1B8&amp;req=doc&amp;base=RZB&amp;n=161216&amp;dst=100013&amp;fld=134&amp;REFFIELD=134&amp;REFDST=1000000310&amp;REFDOC=342037&amp;REFBASE=RZB&amp;stat=refcode=19827;dstident=100013;index=516&amp;date=29.02.2020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package" Target="../embeddings/_________Microsoft_Office_Word27.docx"/><Relationship Id="rId5" Type="http://schemas.openxmlformats.org/officeDocument/2006/relationships/hyperlink" Target="https://login.consultant.ru/link/?rnd=F17FD21B8CFCBEC742473CE7DEDEE1B8&amp;req=doc&amp;base=RZB&amp;n=296535&amp;dst=100215&amp;fld=134&amp;REFFIELD=134&amp;REFDST=1000000313&amp;REFDOC=342037&amp;REFBASE=RZB&amp;stat=refcode=19827;dstident=100215;index=521&amp;date=29.02.2020" TargetMode="External"/><Relationship Id="rId4" Type="http://schemas.openxmlformats.org/officeDocument/2006/relationships/hyperlink" Target="https://login.consultant.ru/link/?rnd=F17FD21B8CFCBEC742473CE7DEDEE1B8&amp;req=doc&amp;base=RZB&amp;n=296535&amp;dst=100213&amp;fld=134&amp;REFFIELD=134&amp;REFDST=1000000312&amp;REFDOC=342037&amp;REFBASE=RZB&amp;stat=refcode=19827;dstident=100213;index=519&amp;date=29.02.2020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nd=F17FD21B8CFCBEC742473CE7DEDEE1B8&amp;req=doc&amp;base=RZB&amp;n=342037&amp;dst=374&amp;fld=134&amp;REFFIELD=134&amp;REFDST=100238&amp;REFDOC=338859&amp;REFBASE=RZB&amp;stat=refcode=10881;dstident=374;index=278&amp;date=29.02.2020" TargetMode="External"/><Relationship Id="rId2" Type="http://schemas.openxmlformats.org/officeDocument/2006/relationships/hyperlink" Target="https://login.consultant.ru/link/?req=doc&amp;base=RZB&amp;n=342037&amp;date=29.02.2020&amp;dst=426&amp;fld=13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ogin.consultant.ru/link/?req=doc&amp;base=RLAW072&amp;n=138056&amp;date=29.02.2020&amp;dst=100008&amp;fld=134" TargetMode="External"/><Relationship Id="rId5" Type="http://schemas.openxmlformats.org/officeDocument/2006/relationships/hyperlink" Target="https://login.consultant.ru/link/?req=doc&amp;base=RLAW072&amp;n=97533&amp;date=29.02.2020&amp;dst=100008&amp;fld=134" TargetMode="External"/><Relationship Id="rId4" Type="http://schemas.openxmlformats.org/officeDocument/2006/relationships/hyperlink" Target="https://login.consultant.ru/link/?req=doc&amp;base=RLAW072&amp;n=84496&amp;date=29.02.2020&amp;dst=100008&amp;fld=134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package" Target="../embeddings/_________Microsoft_Office_Word28.docx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4" Type="http://schemas.openxmlformats.org/officeDocument/2006/relationships/package" Target="../embeddings/_________Microsoft_Office_Word29.docx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4" Type="http://schemas.openxmlformats.org/officeDocument/2006/relationships/package" Target="../embeddings/_________Microsoft_Office_Word30.docx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3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4" Type="http://schemas.openxmlformats.org/officeDocument/2006/relationships/package" Target="../embeddings/_________Microsoft_Office_Word32.docx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Relationship Id="rId9" Type="http://schemas.openxmlformats.org/officeDocument/2006/relationships/package" Target="../embeddings/_________Microsoft_Office_Word33.docx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4" Type="http://schemas.openxmlformats.org/officeDocument/2006/relationships/package" Target="../embeddings/_________Microsoft_Office_Word34.docx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package" Target="../embeddings/_________Microsoft_Office_Word35.docx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4" Type="http://schemas.openxmlformats.org/officeDocument/2006/relationships/package" Target="../embeddings/_________Microsoft_Office_Word36.docx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Office_Word37.docx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Office_Word38.docx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3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4" Type="http://schemas.openxmlformats.org/officeDocument/2006/relationships/package" Target="../embeddings/_________Microsoft_Office_Word40.docx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4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4" Type="http://schemas.openxmlformats.org/officeDocument/2006/relationships/package" Target="../embeddings/_________Microsoft_Office_Word42.docx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4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4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Office_Word45.docx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chart" Target="../charts/char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6.vml"/><Relationship Id="rId4" Type="http://schemas.openxmlformats.org/officeDocument/2006/relationships/package" Target="../embeddings/_________Microsoft_Office_Word46.docx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47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7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4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4" Type="http://schemas.openxmlformats.org/officeDocument/2006/relationships/chart" Target="../charts/char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9.vml"/><Relationship Id="rId4" Type="http://schemas.openxmlformats.org/officeDocument/2006/relationships/package" Target="../embeddings/_________Microsoft_Office_Word49.docx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0.vml"/><Relationship Id="rId4" Type="http://schemas.openxmlformats.org/officeDocument/2006/relationships/package" Target="../embeddings/_________Microsoft_Office_Word50.docx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1.vml"/><Relationship Id="rId4" Type="http://schemas.openxmlformats.org/officeDocument/2006/relationships/package" Target="../embeddings/_________Microsoft_Office_Word51.docx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2.vml"/><Relationship Id="rId4" Type="http://schemas.openxmlformats.org/officeDocument/2006/relationships/package" Target="../embeddings/_________Microsoft_Office_Word52.docx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3.vml"/><Relationship Id="rId4" Type="http://schemas.openxmlformats.org/officeDocument/2006/relationships/package" Target="../embeddings/_________Microsoft_Office_Word53.docx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54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4.v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5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5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6.v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hyperlink" Target="http://gorohovec.ru/tinybrowser/files/kupr/236_6.zip" TargetMode="External"/><Relationship Id="rId3" Type="http://schemas.openxmlformats.org/officeDocument/2006/relationships/hyperlink" Target="http://gorohovec.ru/tinybrowser/files/kupr/236_1.zip" TargetMode="External"/><Relationship Id="rId7" Type="http://schemas.openxmlformats.org/officeDocument/2006/relationships/hyperlink" Target="http://gorohovec.ru/tinybrowser/files/kupr/236_5.zip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7.vml"/><Relationship Id="rId6" Type="http://schemas.openxmlformats.org/officeDocument/2006/relationships/hyperlink" Target="http://gorohovec.ru/tinybrowser/files/kupr/236_4.zip" TargetMode="External"/><Relationship Id="rId11" Type="http://schemas.openxmlformats.org/officeDocument/2006/relationships/package" Target="../embeddings/_________Microsoft_Office_Word57.docx"/><Relationship Id="rId5" Type="http://schemas.openxmlformats.org/officeDocument/2006/relationships/hyperlink" Target="http://gorohovec.ru/tinybrowser/files/kupr/236_3.zip" TargetMode="External"/><Relationship Id="rId10" Type="http://schemas.openxmlformats.org/officeDocument/2006/relationships/image" Target="../media/image16.jpeg"/><Relationship Id="rId4" Type="http://schemas.openxmlformats.org/officeDocument/2006/relationships/hyperlink" Target="http://gorohovec.ru/tinybrowser/files/kupr/236_2.zip" TargetMode="External"/><Relationship Id="rId9" Type="http://schemas.openxmlformats.org/officeDocument/2006/relationships/hyperlink" Target="http://gorohovec.ru/tinybrowser/files/kupr/236_8.zip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5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8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9.vml"/><Relationship Id="rId4" Type="http://schemas.openxmlformats.org/officeDocument/2006/relationships/package" Target="../embeddings/_________Microsoft_Office_Word59.docx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://gorohovec.ru/tinybrowser/files/kupr/236_6.zip" TargetMode="External"/><Relationship Id="rId3" Type="http://schemas.openxmlformats.org/officeDocument/2006/relationships/hyperlink" Target="http://gorohovec.ru/tinybrowser/files/kupr/236_1.zip" TargetMode="External"/><Relationship Id="rId7" Type="http://schemas.openxmlformats.org/officeDocument/2006/relationships/hyperlink" Target="http://gorohovec.ru/tinybrowser/files/kupr/236_5.zip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0.vml"/><Relationship Id="rId6" Type="http://schemas.openxmlformats.org/officeDocument/2006/relationships/hyperlink" Target="http://gorohovec.ru/tinybrowser/files/kupr/236_4.zip" TargetMode="External"/><Relationship Id="rId5" Type="http://schemas.openxmlformats.org/officeDocument/2006/relationships/hyperlink" Target="http://gorohovec.ru/tinybrowser/files/kupr/236_3.zip" TargetMode="External"/><Relationship Id="rId10" Type="http://schemas.openxmlformats.org/officeDocument/2006/relationships/package" Target="../embeddings/_________Microsoft_Office_Word60.docx"/><Relationship Id="rId4" Type="http://schemas.openxmlformats.org/officeDocument/2006/relationships/hyperlink" Target="http://gorohovec.ru/tinybrowser/files/kupr/236_2.zip" TargetMode="External"/><Relationship Id="rId9" Type="http://schemas.openxmlformats.org/officeDocument/2006/relationships/hyperlink" Target="http://gorohovec.ru/tinybrowser/files/kupr/236_8.zip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hyperlink" Target="http://gorohovec.ru/tinybrowser/files/kupr/236_6.zip" TargetMode="External"/><Relationship Id="rId3" Type="http://schemas.openxmlformats.org/officeDocument/2006/relationships/hyperlink" Target="http://gorohovec.ru/tinybrowser/files/kupr/236_1.zip" TargetMode="External"/><Relationship Id="rId7" Type="http://schemas.openxmlformats.org/officeDocument/2006/relationships/hyperlink" Target="http://gorohovec.ru/tinybrowser/files/kupr/236_5.zip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1.vml"/><Relationship Id="rId6" Type="http://schemas.openxmlformats.org/officeDocument/2006/relationships/hyperlink" Target="http://gorohovec.ru/tinybrowser/files/kupr/236_4.zip" TargetMode="External"/><Relationship Id="rId5" Type="http://schemas.openxmlformats.org/officeDocument/2006/relationships/hyperlink" Target="http://gorohovec.ru/tinybrowser/files/kupr/236_3.zip" TargetMode="External"/><Relationship Id="rId10" Type="http://schemas.openxmlformats.org/officeDocument/2006/relationships/package" Target="../embeddings/_________Microsoft_Office_Word61.docx"/><Relationship Id="rId4" Type="http://schemas.openxmlformats.org/officeDocument/2006/relationships/hyperlink" Target="http://gorohovec.ru/tinybrowser/files/kupr/236_2.zip" TargetMode="External"/><Relationship Id="rId9" Type="http://schemas.openxmlformats.org/officeDocument/2006/relationships/hyperlink" Target="http://gorohovec.ru/tinybrowser/files/kupr/236_8.zip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2.v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3.v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4.v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5.v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6.v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7.v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8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6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9.v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0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0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1.v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2.v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3.v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4.v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5.v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6.v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7.v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8.v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7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9.v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0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0.v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1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1.v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2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2.v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3.v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4.v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5.v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6.v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7.v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8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8.vml"/><Relationship Id="rId4" Type="http://schemas.openxmlformats.org/officeDocument/2006/relationships/image" Target="../media/image16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89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9.vml"/><Relationship Id="rId4" Type="http://schemas.openxmlformats.org/officeDocument/2006/relationships/image" Target="../media/image16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0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0.vml"/><Relationship Id="rId4" Type="http://schemas.openxmlformats.org/officeDocument/2006/relationships/image" Target="../media/image16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1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1.vml"/><Relationship Id="rId4" Type="http://schemas.openxmlformats.org/officeDocument/2006/relationships/image" Target="../media/image16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2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2.vml"/><Relationship Id="rId4" Type="http://schemas.openxmlformats.org/officeDocument/2006/relationships/image" Target="../media/image16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3.v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4.v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5.v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6.v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7.v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8.v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9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9.v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0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0.v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1.v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2.v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3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3.vml"/><Relationship Id="rId4" Type="http://schemas.openxmlformats.org/officeDocument/2006/relationships/image" Target="../media/image28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4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4.vml"/><Relationship Id="rId4" Type="http://schemas.openxmlformats.org/officeDocument/2006/relationships/image" Target="../media/image28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5.v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6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6.vml"/><Relationship Id="rId4" Type="http://schemas.openxmlformats.org/officeDocument/2006/relationships/image" Target="../media/image16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7.v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8.v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09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9.v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0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0.v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1.v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2.v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3.v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4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4.v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5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5.v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6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6.v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7.vml"/><Relationship Id="rId4" Type="http://schemas.openxmlformats.org/officeDocument/2006/relationships/package" Target="../embeddings/_________Microsoft_Office_Word117.docx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1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8.v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9.vml"/><Relationship Id="rId4" Type="http://schemas.openxmlformats.org/officeDocument/2006/relationships/package" Target="../embeddings/_________Microsoft_Office_Word119.docx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0.vml"/><Relationship Id="rId4" Type="http://schemas.openxmlformats.org/officeDocument/2006/relationships/package" Target="../embeddings/_________Microsoft_Office_Word120.docx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2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1.vml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Office_Word122.docx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2.v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2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3.v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2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4.v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2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5.v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2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6.v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2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7.v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2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8.vml"/></Relationships>
</file>

<file path=ppt/slides/_rels/slide1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package" Target="../embeddings/_________Microsoft_Office_Word129.docx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9.v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30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0.v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3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1.v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32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2.v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3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3.v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34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4.v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3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5.v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3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6.v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37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7.v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8.vml"/><Relationship Id="rId4" Type="http://schemas.openxmlformats.org/officeDocument/2006/relationships/package" Target="../embeddings/_________Microsoft_Office_Word138.docx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9.vml"/><Relationship Id="rId5" Type="http://schemas.openxmlformats.org/officeDocument/2006/relationships/package" Target="../embeddings/_________Microsoft_Office_Word139.docx"/><Relationship Id="rId4" Type="http://schemas.openxmlformats.org/officeDocument/2006/relationships/hyperlink" Target="mailto:kupr.grh@rambler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dtf.avo.ru/image/journal/article?img_id=8449726&amp;t=1503066811155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glow rad="939800">
              <a:schemeClr val="accent5">
                <a:satMod val="175000"/>
                <a:alpha val="7000"/>
              </a:schemeClr>
            </a:glow>
            <a:outerShdw blurRad="50800" dist="50800" dir="8640000" sx="95000" sy="95000" algn="ctr" rotWithShape="0">
              <a:srgbClr val="FFFF00">
                <a:alpha val="84000"/>
              </a:srgbClr>
            </a:outerShdw>
            <a:reflection stA="98000" endPos="65000" dist="50800" dir="5400000" sy="-100000" algn="bl" rotWithShape="0"/>
            <a:softEdge rad="114300"/>
          </a:effec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41763160"/>
              </p:ext>
            </p:extLst>
          </p:nvPr>
        </p:nvGraphicFramePr>
        <p:xfrm>
          <a:off x="1" y="1"/>
          <a:ext cx="3454399" cy="969578"/>
        </p:xfrm>
        <a:graphic>
          <a:graphicData uri="http://schemas.openxmlformats.org/presentationml/2006/ole">
            <p:oleObj spid="_x0000_s1087" name="Документ" r:id="rId4" imgW="5940803" imgH="1676580" progId="Word.Document.12">
              <p:embed/>
            </p:oleObj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90500" y="358556"/>
            <a:ext cx="11791950" cy="6217087"/>
          </a:xfrm>
          <a:prstGeom prst="rect">
            <a:avLst/>
          </a:prstGeom>
          <a:noFill/>
          <a:ln>
            <a:noFill/>
          </a:ln>
          <a:effectLst>
            <a:glow rad="762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>
            <a:spAutoFit/>
          </a:bodyPr>
          <a:lstStyle/>
          <a:p>
            <a:pPr marL="92075" algn="ctr">
              <a:defRPr/>
            </a:pPr>
            <a:r>
              <a:rPr lang="ru-RU" sz="8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3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 </a:t>
            </a:r>
          </a:p>
          <a:p>
            <a:pPr algn="ctr">
              <a:defRPr/>
            </a:pPr>
            <a:r>
              <a:rPr lang="ru-RU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решению Совета народных </a:t>
            </a:r>
            <a:r>
              <a:rPr lang="ru-RU" sz="4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депутатов муниципального образования </a:t>
            </a:r>
            <a:r>
              <a:rPr lang="ru-RU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Куприяновское от 27.12.2023 № 40 «О бюджете муниципального образования Куприяновское на 2024 год и на плановый период 2025 и 2026 годов»</a:t>
            </a:r>
          </a:p>
          <a:p>
            <a:pPr algn="ctr">
              <a:defRPr/>
            </a:pPr>
            <a:r>
              <a:rPr lang="en-US" sz="32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https://gorohovec.ru/reshenie-snd-mo-kupriyanovskoe-41114.html</a:t>
            </a:r>
            <a:endParaRPr lang="ru-RU" sz="3200" b="1" dirty="0" smtClean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5167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0" y="22034"/>
            <a:ext cx="12192000" cy="6858000"/>
          </a:xfrm>
          <a:prstGeom prst="rect">
            <a:avLst/>
          </a:prstGeom>
          <a:solidFill>
            <a:srgbClr val="00206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Уважаемые жители муниципального образования Куприяновское! </a:t>
            </a: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муниципального образования Куприяновское представляет Вашему вниманию бюджет </a:t>
            </a:r>
            <a:r>
              <a:rPr lang="ru-RU" sz="3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Куприяновское 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</a:t>
            </a:r>
            <a:r>
              <a:rPr lang="ru-RU" sz="3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 плановый период 2025 и 2026 годов в </a:t>
            </a:r>
            <a:r>
              <a:rPr lang="ru-RU" sz="3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проекта «Бюджет для граждан». </a:t>
            </a:r>
            <a:endParaRPr lang="ru-RU" sz="30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Надеемся, что представление бюджета и бюджетного процесса в понятной для жителей  форме повысит уровень </a:t>
            </a:r>
            <a:r>
              <a:rPr lang="ru-RU" sz="3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общественного участия граждан в бюджетном процессе муниципального образования Куприяновское. </a:t>
            </a:r>
            <a:endParaRPr lang="ru-RU" sz="30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en-US" sz="3000" b="1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уважением,  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администрации муниципального образования </a:t>
            </a:r>
            <a:r>
              <a:rPr lang="ru-RU" sz="3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Куприяновское</a:t>
            </a: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С.И. Корявин</a:t>
            </a:r>
            <a:endParaRPr lang="ru-RU" sz="30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07650081"/>
              </p:ext>
            </p:extLst>
          </p:nvPr>
        </p:nvGraphicFramePr>
        <p:xfrm>
          <a:off x="0" y="0"/>
          <a:ext cx="3375377" cy="926232"/>
        </p:xfrm>
        <a:graphic>
          <a:graphicData uri="http://schemas.openxmlformats.org/presentationml/2006/ole">
            <p:oleObj spid="_x0000_s2104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12903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4400" y="157072"/>
            <a:ext cx="10012680" cy="73120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 eaLnBrk="1" hangingPunct="1"/>
            <a:r>
              <a:rPr lang="ru-RU" alt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Что такое «Бюджет для граждан»?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2069" y="1070856"/>
            <a:ext cx="11730445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«Бюджет для граждан» познакомит Вас с положениями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Проекта основного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финансового документа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муниципального образования Куприяновское - бюджета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муниципального образования Куприяновское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 2024 год и на плановый период 2025 и 2026 годов. 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Представленная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информация предназначена для широкого круга пользователей и будет интересна и полезна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жителям муниципального образования Куприяновское,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так как бюджет муниципального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затрагивает интересы каждого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жителя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сельского поселения.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              Граждане – и как  налогоплательщики, и как потребители общественных благ – должны быть уверены в том, что передаваемые ими в распоряжение государства средства используются прозрачно и эффективно, просят конкретные результаты как для общества в целом, так и для каждой семьи, для каждого человека.</a:t>
            </a:r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               Мы постарались в доступной и понятной для граждан форме показать основные параметры бюджета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сельского муниципального образования Куприяновское на 2024 год и на плановый период 2025 и 2026 годов.</a:t>
            </a:r>
            <a:endParaRPr lang="ru-RU" sz="2200" b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056894"/>
              </p:ext>
            </p:extLst>
          </p:nvPr>
        </p:nvGraphicFramePr>
        <p:xfrm>
          <a:off x="2" y="2"/>
          <a:ext cx="3522132" cy="1044736"/>
        </p:xfrm>
        <a:graphic>
          <a:graphicData uri="http://schemas.openxmlformats.org/presentationml/2006/ole">
            <p:oleObj spid="_x0000_s3128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14922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8266" y="318480"/>
            <a:ext cx="10980081" cy="83099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00FF00"/>
                </a:solidFill>
              </a:rPr>
              <a:t>Цели бюджета для граждан </a:t>
            </a:r>
          </a:p>
        </p:txBody>
      </p:sp>
      <p:sp>
        <p:nvSpPr>
          <p:cNvPr id="8" name="Овал 7"/>
          <p:cNvSpPr/>
          <p:nvPr/>
        </p:nvSpPr>
        <p:spPr>
          <a:xfrm>
            <a:off x="451104" y="2937142"/>
            <a:ext cx="3739048" cy="2474976"/>
          </a:xfrm>
          <a:prstGeom prst="ellipse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Повышение финансовой грамотности населения </a:t>
            </a:r>
          </a:p>
        </p:txBody>
      </p:sp>
      <p:sp>
        <p:nvSpPr>
          <p:cNvPr id="9" name="Овал 8"/>
          <p:cNvSpPr/>
          <p:nvPr/>
        </p:nvSpPr>
        <p:spPr>
          <a:xfrm>
            <a:off x="8241792" y="2840736"/>
            <a:ext cx="3706368" cy="2417064"/>
          </a:xfrm>
          <a:prstGeom prst="ellipse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Раскрытие информации </a:t>
            </a:r>
            <a:r>
              <a:rPr lang="ru-RU" sz="2400" b="1" dirty="0" smtClean="0">
                <a:solidFill>
                  <a:srgbClr val="FF0000"/>
                </a:solidFill>
              </a:rPr>
              <a:t>о </a:t>
            </a:r>
            <a:r>
              <a:rPr lang="ru-RU" sz="2400" b="1" dirty="0">
                <a:solidFill>
                  <a:srgbClr val="FF0000"/>
                </a:solidFill>
              </a:rPr>
              <a:t>бюджете муниципального образования</a:t>
            </a:r>
          </a:p>
        </p:txBody>
      </p:sp>
      <p:sp>
        <p:nvSpPr>
          <p:cNvPr id="10" name="Овал 9"/>
          <p:cNvSpPr/>
          <p:nvPr/>
        </p:nvSpPr>
        <p:spPr>
          <a:xfrm>
            <a:off x="4355168" y="3694176"/>
            <a:ext cx="3819992" cy="2572512"/>
          </a:xfrm>
          <a:prstGeom prst="ellipse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Взаимодействие власти и гражданина, общественный контроль </a:t>
            </a:r>
          </a:p>
        </p:txBody>
      </p:sp>
      <p:sp>
        <p:nvSpPr>
          <p:cNvPr id="11" name="Стрелка вниз 10"/>
          <p:cNvSpPr/>
          <p:nvPr/>
        </p:nvSpPr>
        <p:spPr>
          <a:xfrm rot="2431565">
            <a:off x="2950123" y="1154522"/>
            <a:ext cx="736045" cy="1822941"/>
          </a:xfrm>
          <a:prstGeom prst="downArrow">
            <a:avLst/>
          </a:prstGeom>
          <a:blipFill>
            <a:blip r:embed="rId5" cstate="print"/>
            <a:tile tx="0" ty="0" sx="100000" sy="100000" flip="none" algn="tl"/>
          </a:blip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5885688" y="1414272"/>
            <a:ext cx="758952" cy="2139696"/>
          </a:xfrm>
          <a:prstGeom prst="downArrow">
            <a:avLst/>
          </a:prstGeom>
          <a:blipFill>
            <a:blip r:embed="rId5" cstate="print"/>
            <a:tile tx="0" ty="0" sx="100000" sy="100000" flip="none" algn="tl"/>
          </a:blipFill>
          <a:ln w="28575"/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 rot="19216740">
            <a:off x="8589962" y="1080886"/>
            <a:ext cx="709782" cy="1842069"/>
          </a:xfrm>
          <a:prstGeom prst="downArrow">
            <a:avLst/>
          </a:prstGeom>
          <a:blipFill>
            <a:blip r:embed="rId5" cstate="print"/>
            <a:tile tx="0" ty="0" sx="100000" sy="100000" flip="none" algn="tl"/>
          </a:blip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9854109"/>
              </p:ext>
            </p:extLst>
          </p:nvPr>
        </p:nvGraphicFramePr>
        <p:xfrm>
          <a:off x="0" y="24969"/>
          <a:ext cx="3318145" cy="900720"/>
        </p:xfrm>
        <a:graphic>
          <a:graphicData uri="http://schemas.openxmlformats.org/presentationml/2006/ole">
            <p:oleObj spid="_x0000_s4152" name="Документ" r:id="rId6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12149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yslide.ru/documents_3/b11c3cc6595dda4bb4cd8767879c5871/img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0917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24796609"/>
              </p:ext>
            </p:extLst>
          </p:nvPr>
        </p:nvGraphicFramePr>
        <p:xfrm>
          <a:off x="0" y="5943600"/>
          <a:ext cx="3612444" cy="914400"/>
        </p:xfrm>
        <a:graphic>
          <a:graphicData uri="http://schemas.openxmlformats.org/presentationml/2006/ole">
            <p:oleObj spid="_x0000_s6200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49339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storage.inovaco.ru/media/cache/c1/64/c4/26/62/c4/c164c42662c4a33b41c74805f69ffd6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156"/>
            <a:ext cx="12192000" cy="672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1174879"/>
              </p:ext>
            </p:extLst>
          </p:nvPr>
        </p:nvGraphicFramePr>
        <p:xfrm>
          <a:off x="1" y="0"/>
          <a:ext cx="3578577" cy="1064693"/>
        </p:xfrm>
        <a:graphic>
          <a:graphicData uri="http://schemas.openxmlformats.org/presentationml/2006/ole">
            <p:oleObj spid="_x0000_s7224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12150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xn--e1apcabchchk.xn--p1ai/tinybrowser/fulls/files/dokumenty/postanovleniya/2018/234/ilovepdf_com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7379033"/>
              </p:ext>
            </p:extLst>
          </p:nvPr>
        </p:nvGraphicFramePr>
        <p:xfrm>
          <a:off x="0" y="0"/>
          <a:ext cx="3465689" cy="875293"/>
        </p:xfrm>
        <a:graphic>
          <a:graphicData uri="http://schemas.openxmlformats.org/presentationml/2006/ole">
            <p:oleObj spid="_x0000_s8248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14133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45067" y="142257"/>
            <a:ext cx="11129940" cy="4847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36434" y="745065"/>
            <a:ext cx="11808823" cy="801673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    Бюджет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3 основных частей: доходов, расходов и источников финансирования дефицита бюджета. 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圆角矩形 9"/>
          <p:cNvSpPr/>
          <p:nvPr/>
        </p:nvSpPr>
        <p:spPr>
          <a:xfrm>
            <a:off x="136430" y="1685109"/>
            <a:ext cx="11808823" cy="342727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Доходы бюджета - денежные средства поступающие в бюджет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圆角矩形 10"/>
          <p:cNvSpPr/>
          <p:nvPr/>
        </p:nvSpPr>
        <p:spPr>
          <a:xfrm>
            <a:off x="130624" y="2158791"/>
            <a:ext cx="11808823" cy="500066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бюджета -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денежные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средства, выплачиваемые из бюджета</a:t>
            </a:r>
            <a:endParaRPr lang="zh-CN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圆角矩形 11"/>
          <p:cNvSpPr/>
          <p:nvPr/>
        </p:nvSpPr>
        <p:spPr>
          <a:xfrm>
            <a:off x="130624" y="2762079"/>
            <a:ext cx="11808823" cy="571504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Бюджетная система -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圆角矩形 10"/>
          <p:cNvSpPr/>
          <p:nvPr/>
        </p:nvSpPr>
        <p:spPr>
          <a:xfrm>
            <a:off x="130625" y="3430212"/>
            <a:ext cx="11808823" cy="571504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 - средства, предоставляемые одним бюджетом бюджетной системы другому бюджету бюджетной системы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圆角矩形 10"/>
          <p:cNvSpPr/>
          <p:nvPr/>
        </p:nvSpPr>
        <p:spPr>
          <a:xfrm>
            <a:off x="136435" y="4124507"/>
            <a:ext cx="11808822" cy="571504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- свод бюджетов бюджетной системы на соответствующей территории (без учета межбюджетных трансфертов между этими бюджетами)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56757" y="4795511"/>
            <a:ext cx="11808822" cy="445752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Дефицит бюджета - превышение расходов бюджета над его доходами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圆角矩形 10"/>
          <p:cNvSpPr/>
          <p:nvPr/>
        </p:nvSpPr>
        <p:spPr>
          <a:xfrm>
            <a:off x="156757" y="5380601"/>
            <a:ext cx="11808822" cy="428628"/>
          </a:xfrm>
          <a:prstGeom prst="round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Профицит бюджета - превышение доходов бюджета над его расходами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圆角矩形 10"/>
          <p:cNvSpPr/>
          <p:nvPr/>
        </p:nvSpPr>
        <p:spPr>
          <a:xfrm>
            <a:off x="169812" y="5892192"/>
            <a:ext cx="11808823" cy="913978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Бюджетный процесс – регламентируемая законодательством деятельность органов исполнительной власти,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zh-CN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1711115"/>
              </p:ext>
            </p:extLst>
          </p:nvPr>
        </p:nvGraphicFramePr>
        <p:xfrm>
          <a:off x="0" y="-29555"/>
          <a:ext cx="3217333" cy="828383"/>
        </p:xfrm>
        <a:graphic>
          <a:graphicData uri="http://schemas.openxmlformats.org/presentationml/2006/ole">
            <p:oleObj spid="_x0000_s9275" name="Документ" r:id="rId5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55633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5"/>
          <p:cNvSpPr txBox="1">
            <a:spLocks/>
          </p:cNvSpPr>
          <p:nvPr/>
        </p:nvSpPr>
        <p:spPr>
          <a:xfrm>
            <a:off x="729850" y="62649"/>
            <a:ext cx="11314104" cy="551305"/>
          </a:xfrm>
          <a:prstGeom prst="roundRect">
            <a:avLst/>
          </a:prstGeom>
          <a:solidFill>
            <a:srgbClr val="4B0108"/>
          </a:solidFill>
          <a:ln>
            <a:solidFill>
              <a:srgbClr val="4B0108"/>
            </a:solidFill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2400" b="1" cap="all" dirty="0" smtClean="0">
                <a:ln w="0"/>
                <a:solidFill>
                  <a:srgbClr val="00FF00"/>
                </a:solidFill>
                <a:effectLst>
                  <a:reflection blurRad="12700" stA="50000" endPos="50000" dist="5000" dir="5400000" sy="-100000" rotWithShape="0"/>
                </a:effectLst>
              </a:rPr>
              <a:t>Какие бывают бюджеты?</a:t>
            </a:r>
            <a:endParaRPr lang="ru-RU" sz="2400" b="1" cap="all" dirty="0">
              <a:ln w="0"/>
              <a:solidFill>
                <a:srgbClr val="00FF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8765" y="833179"/>
            <a:ext cx="3250276" cy="40011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семей</a:t>
            </a:r>
            <a:endParaRPr lang="ru-RU" sz="2000" b="1" dirty="0">
              <a:solidFill>
                <a:srgbClr val="00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91" t="20912" r="10633" b="14949"/>
          <a:stretch/>
        </p:blipFill>
        <p:spPr>
          <a:xfrm>
            <a:off x="869469" y="1259606"/>
            <a:ext cx="2069874" cy="1700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558937" y="859496"/>
            <a:ext cx="6831874" cy="40011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 </a:t>
            </a:r>
            <a:r>
              <a:rPr lang="ru-RU" sz="2000" b="1" dirty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публично-правовых </a:t>
            </a:r>
            <a:r>
              <a:rPr lang="ru-RU" sz="2000" b="1" dirty="0" smtClean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09856" y="1433961"/>
            <a:ext cx="3907442" cy="2156347"/>
          </a:xfrm>
          <a:prstGeom prst="roundRect">
            <a:avLst>
              <a:gd name="adj" fmla="val 27929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Скругленный прямоугольник 8"/>
          <p:cNvSpPr/>
          <p:nvPr/>
        </p:nvSpPr>
        <p:spPr>
          <a:xfrm>
            <a:off x="4197927" y="4340096"/>
            <a:ext cx="2588029" cy="1974735"/>
          </a:xfrm>
          <a:prstGeom prst="round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(федеральный бюджет, бюджеты государственных внебюджетных фондов РФ)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982688" y="4340098"/>
            <a:ext cx="2729345" cy="1974733"/>
          </a:xfrm>
          <a:prstGeom prst="round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убъектов Российской Федерации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(региональные бюджеты, бюджеты территориальных фондов обязательного медицинского страхования)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874756" y="4376811"/>
            <a:ext cx="2287292" cy="1974734"/>
          </a:xfrm>
          <a:prstGeom prst="round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(местные бюджеты муниципальных районов, городских округов, городских и сельских поселений)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8123023" y="3672999"/>
            <a:ext cx="0" cy="635064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9712034" y="3568454"/>
            <a:ext cx="1143646" cy="677926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5400502" y="3672999"/>
            <a:ext cx="1219200" cy="573381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88366" y="3078427"/>
            <a:ext cx="4134252" cy="830997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 заработная плата, премии и т.п. 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 оплата коммунальных услуг, расходы на питание, транспорт и т.п.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8764" y="3999829"/>
            <a:ext cx="3250276" cy="40011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Бюджеты</a:t>
            </a:r>
            <a:r>
              <a:rPr lang="ru-RU" b="1" dirty="0" smtClean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r>
              <a:rPr lang="ru-RU" b="1" dirty="0" smtClean="0">
                <a:solidFill>
                  <a:srgbClr val="00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6804" y="4463888"/>
            <a:ext cx="2052539" cy="1405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188366" y="5936047"/>
            <a:ext cx="3843308" cy="830997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 выручка от реализации и т.п.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Расходы: выплата заработной платы рабочим, закупка материалов.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0299" name="Документ" r:id="rId8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37079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233" y="1701416"/>
            <a:ext cx="11479237" cy="4154984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indent="450850" algn="just"/>
            <a:r>
              <a:rPr lang="ru-RU" sz="2400" b="1" dirty="0" smtClean="0"/>
              <a:t>Традиционно </a:t>
            </a:r>
            <a:r>
              <a:rPr lang="ru-RU" sz="2400" b="1" dirty="0"/>
              <a:t>под бюджетной системой понимают основанную на экономических отношениях и государственном устройстве, регулируемую нормами права совокупность бюджетов различных территориальных уровней. </a:t>
            </a:r>
          </a:p>
          <a:p>
            <a:pPr indent="450850" algn="just"/>
            <a:r>
              <a:rPr lang="ru-RU" sz="2400" b="1" dirty="0"/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 </a:t>
            </a:r>
          </a:p>
        </p:txBody>
      </p:sp>
      <p:sp>
        <p:nvSpPr>
          <p:cNvPr id="3" name="Блок-схема: данные 2"/>
          <p:cNvSpPr/>
          <p:nvPr/>
        </p:nvSpPr>
        <p:spPr>
          <a:xfrm>
            <a:off x="196948" y="397061"/>
            <a:ext cx="11887200" cy="612648"/>
          </a:xfrm>
          <a:prstGeom prst="flowChartInputOutp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00FF00"/>
                </a:solidFill>
              </a:rPr>
              <a:t>Бюджетная </a:t>
            </a:r>
            <a:r>
              <a:rPr lang="ru-RU" sz="2800" b="1" dirty="0">
                <a:solidFill>
                  <a:srgbClr val="00FF00"/>
                </a:solidFill>
              </a:rPr>
              <a:t>система Российской Федерации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7711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16563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609600" y="320676"/>
            <a:ext cx="11201400" cy="822325"/>
          </a:xfrm>
        </p:spPr>
        <p:txBody>
          <a:bodyPr/>
          <a:lstStyle/>
          <a:p>
            <a:pPr algn="ctr" eaLnBrk="1" hangingPunct="1"/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Бюджетная система Российской Федерации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1400"/>
            <a:ext cx="12192000" cy="68580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1200" dirty="0" smtClean="0"/>
          </a:p>
          <a:p>
            <a:pPr marL="274320" indent="-216000" algn="just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1200" dirty="0" smtClean="0"/>
              <a:t>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без «двойного счета» межбюджетных трансфертов)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5710" y="1285860"/>
            <a:ext cx="3333773" cy="135732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Российской Федерации или «бюджет расширенного правительства» (аналитическая категория)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62491" y="1285860"/>
            <a:ext cx="3048021" cy="1285884"/>
          </a:xfrm>
          <a:prstGeom prst="rect">
            <a:avLst/>
          </a:prstGeom>
          <a:solidFill>
            <a:srgbClr val="7030A0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Консолидированный бюджет Российской Федерации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858269" y="1285860"/>
            <a:ext cx="3143272" cy="1285884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внебюджетных фондов</a:t>
            </a:r>
          </a:p>
        </p:txBody>
      </p:sp>
      <p:sp>
        <p:nvSpPr>
          <p:cNvPr id="7" name="Овал 6"/>
          <p:cNvSpPr/>
          <p:nvPr/>
        </p:nvSpPr>
        <p:spPr>
          <a:xfrm>
            <a:off x="3714751" y="1643064"/>
            <a:ext cx="952500" cy="7143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+</a:t>
            </a:r>
          </a:p>
        </p:txBody>
      </p:sp>
      <p:sp>
        <p:nvSpPr>
          <p:cNvPr id="8" name="Овал 7"/>
          <p:cNvSpPr/>
          <p:nvPr/>
        </p:nvSpPr>
        <p:spPr>
          <a:xfrm>
            <a:off x="7905751" y="1643063"/>
            <a:ext cx="857249" cy="64293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447" name="TextBox 12"/>
          <p:cNvSpPr txBox="1">
            <a:spLocks noChangeArrowheads="1"/>
          </p:cNvSpPr>
          <p:nvPr/>
        </p:nvSpPr>
        <p:spPr bwMode="auto">
          <a:xfrm>
            <a:off x="8001000" y="1500188"/>
            <a:ext cx="666751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4800" dirty="0">
                <a:latin typeface="Cambria" pitchFamily="18" charset="0"/>
              </a:rPr>
              <a:t>+</a:t>
            </a:r>
          </a:p>
        </p:txBody>
      </p:sp>
      <p:sp>
        <p:nvSpPr>
          <p:cNvPr id="18448" name="TextBox 13"/>
          <p:cNvSpPr txBox="1">
            <a:spLocks noChangeArrowheads="1"/>
          </p:cNvSpPr>
          <p:nvPr/>
        </p:nvSpPr>
        <p:spPr bwMode="auto">
          <a:xfrm>
            <a:off x="3905251" y="1571626"/>
            <a:ext cx="57150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4000" dirty="0">
                <a:latin typeface="Cambria" pitchFamily="18" charset="0"/>
              </a:rPr>
              <a:t>=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85710" y="3214686"/>
            <a:ext cx="3333773" cy="8572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Федеральный бюджет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762491" y="3143248"/>
            <a:ext cx="3048021" cy="928694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Консолидированные бюджеты субъектов Российской Федерации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191515" y="3000372"/>
            <a:ext cx="1905013" cy="121444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Государственные внебюджетные фонды Российской Федерации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191779" y="3000372"/>
            <a:ext cx="1809763" cy="1214446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</a:rPr>
              <a:t>Территориальные фонды обязательного медицинского страхования</a:t>
            </a:r>
          </a:p>
        </p:txBody>
      </p:sp>
      <p:sp>
        <p:nvSpPr>
          <p:cNvPr id="49" name="Стрелка вверх 48"/>
          <p:cNvSpPr/>
          <p:nvPr/>
        </p:nvSpPr>
        <p:spPr>
          <a:xfrm>
            <a:off x="6286501" y="2571744"/>
            <a:ext cx="285752" cy="571504"/>
          </a:xfrm>
          <a:prstGeom prst="upArrow">
            <a:avLst/>
          </a:prstGeom>
          <a:solidFill>
            <a:srgbClr val="7030A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0" name="Стрелка вверх 49"/>
          <p:cNvSpPr/>
          <p:nvPr/>
        </p:nvSpPr>
        <p:spPr>
          <a:xfrm>
            <a:off x="9048771" y="2571744"/>
            <a:ext cx="381003" cy="428628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2" name="Стрелка вверх 51"/>
          <p:cNvSpPr/>
          <p:nvPr/>
        </p:nvSpPr>
        <p:spPr>
          <a:xfrm>
            <a:off x="10953784" y="2571744"/>
            <a:ext cx="381003" cy="428628"/>
          </a:xfrm>
          <a:prstGeom prst="up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2" name="Стрелка углом вверх 61"/>
          <p:cNvSpPr/>
          <p:nvPr/>
        </p:nvSpPr>
        <p:spPr>
          <a:xfrm>
            <a:off x="1809720" y="2571744"/>
            <a:ext cx="4191029" cy="500066"/>
          </a:xfrm>
          <a:prstGeom prst="bent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3" name="Блок-схема: процесс 62"/>
          <p:cNvSpPr/>
          <p:nvPr/>
        </p:nvSpPr>
        <p:spPr>
          <a:xfrm>
            <a:off x="1809720" y="3000372"/>
            <a:ext cx="190501" cy="285752"/>
          </a:xfrm>
          <a:prstGeom prst="flowChartProcess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4" name="Блок-схема: процесс 63"/>
          <p:cNvSpPr/>
          <p:nvPr/>
        </p:nvSpPr>
        <p:spPr>
          <a:xfrm>
            <a:off x="285710" y="4500570"/>
            <a:ext cx="3333773" cy="1000132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</a:rPr>
              <a:t>Бюджеты субъектов Российской Федерации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</a:rPr>
              <a:t>(региональные бюджеты)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4762491" y="4500570"/>
            <a:ext cx="3048021" cy="1143008"/>
          </a:xfrm>
          <a:prstGeom prst="rect">
            <a:avLst/>
          </a:prstGeom>
          <a:solidFill>
            <a:srgbClr val="7030A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/>
              <a:t>Консолидированные бюджеты муниципальных районов</a:t>
            </a:r>
          </a:p>
        </p:txBody>
      </p:sp>
      <p:sp>
        <p:nvSpPr>
          <p:cNvPr id="67" name="Блок-схема: процесс 66"/>
          <p:cNvSpPr/>
          <p:nvPr/>
        </p:nvSpPr>
        <p:spPr>
          <a:xfrm>
            <a:off x="8953520" y="4500570"/>
            <a:ext cx="3048021" cy="928694"/>
          </a:xfrm>
          <a:prstGeom prst="flowChartProcess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1"/>
                </a:solidFill>
              </a:rPr>
              <a:t>Бюджеты городских округов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1047715" y="6072206"/>
            <a:ext cx="2952771" cy="571504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Бюджеты районов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8572517" y="6000768"/>
            <a:ext cx="3143272" cy="571504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Бюджеты поселений</a:t>
            </a:r>
          </a:p>
        </p:txBody>
      </p:sp>
      <p:sp>
        <p:nvSpPr>
          <p:cNvPr id="70" name="Стрелка вверх 69"/>
          <p:cNvSpPr/>
          <p:nvPr/>
        </p:nvSpPr>
        <p:spPr>
          <a:xfrm>
            <a:off x="6381752" y="4071942"/>
            <a:ext cx="285752" cy="428628"/>
          </a:xfrm>
          <a:prstGeom prst="upArrow">
            <a:avLst/>
          </a:prstGeom>
          <a:solidFill>
            <a:srgbClr val="7030A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1" name="Стрелка углом вверх 70"/>
          <p:cNvSpPr/>
          <p:nvPr/>
        </p:nvSpPr>
        <p:spPr>
          <a:xfrm>
            <a:off x="1714470" y="4071942"/>
            <a:ext cx="4191029" cy="285752"/>
          </a:xfrm>
          <a:prstGeom prst="bent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8" name="Блок-схема: процесс 77"/>
          <p:cNvSpPr/>
          <p:nvPr/>
        </p:nvSpPr>
        <p:spPr>
          <a:xfrm>
            <a:off x="1714469" y="4357694"/>
            <a:ext cx="95251" cy="142876"/>
          </a:xfrm>
          <a:prstGeom prst="flowChartProcess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9" name="Блок-схема: процесс 78"/>
          <p:cNvSpPr/>
          <p:nvPr/>
        </p:nvSpPr>
        <p:spPr>
          <a:xfrm>
            <a:off x="10001277" y="4286256"/>
            <a:ext cx="95251" cy="214314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0" name="Блок-схема: процесс 79"/>
          <p:cNvSpPr/>
          <p:nvPr/>
        </p:nvSpPr>
        <p:spPr>
          <a:xfrm>
            <a:off x="7048506" y="4286256"/>
            <a:ext cx="2952771" cy="71438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1" name="Стрелка вверх 80"/>
          <p:cNvSpPr/>
          <p:nvPr/>
        </p:nvSpPr>
        <p:spPr>
          <a:xfrm>
            <a:off x="6953256" y="4071942"/>
            <a:ext cx="190501" cy="285752"/>
          </a:xfrm>
          <a:prstGeom prst="upArrow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3" name="Стрелка углом вверх 82"/>
          <p:cNvSpPr/>
          <p:nvPr/>
        </p:nvSpPr>
        <p:spPr>
          <a:xfrm>
            <a:off x="2666976" y="5643578"/>
            <a:ext cx="3143272" cy="285752"/>
          </a:xfrm>
          <a:prstGeom prst="bentUpArrow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4" name="Блок-схема: процесс 83"/>
          <p:cNvSpPr/>
          <p:nvPr/>
        </p:nvSpPr>
        <p:spPr>
          <a:xfrm>
            <a:off x="2571725" y="5857892"/>
            <a:ext cx="95251" cy="214314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5" name="Блок-схема: процесс 84"/>
          <p:cNvSpPr/>
          <p:nvPr/>
        </p:nvSpPr>
        <p:spPr>
          <a:xfrm>
            <a:off x="6858005" y="5857892"/>
            <a:ext cx="3429024" cy="71438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6" name="Блок-схема: процесс 85"/>
          <p:cNvSpPr/>
          <p:nvPr/>
        </p:nvSpPr>
        <p:spPr>
          <a:xfrm>
            <a:off x="10191779" y="5857892"/>
            <a:ext cx="95251" cy="142876"/>
          </a:xfrm>
          <a:prstGeom prst="flowChartProcess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7" name="Стрелка вверх 86"/>
          <p:cNvSpPr/>
          <p:nvPr/>
        </p:nvSpPr>
        <p:spPr>
          <a:xfrm>
            <a:off x="6762755" y="5643578"/>
            <a:ext cx="190501" cy="285752"/>
          </a:xfrm>
          <a:prstGeom prst="upArrow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1321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23824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50166" y="970670"/>
            <a:ext cx="11240086" cy="4600135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49363" algn="l"/>
              </a:tabLst>
            </a:pPr>
            <a:r>
              <a:rPr lang="ru-RU" sz="3200" b="1" dirty="0" smtClean="0"/>
              <a:t>Доходы </a:t>
            </a:r>
            <a:r>
              <a:rPr lang="ru-RU" sz="3200" b="1" dirty="0"/>
              <a:t>бюджета </a:t>
            </a:r>
            <a:endParaRPr lang="ru-RU" sz="3200" b="1" dirty="0" smtClean="0"/>
          </a:p>
          <a:p>
            <a:endParaRPr lang="ru-RU" sz="2400" b="1" dirty="0"/>
          </a:p>
          <a:p>
            <a:pPr algn="ctr"/>
            <a:r>
              <a:rPr lang="ru-RU" sz="2800" b="1" dirty="0" smtClean="0"/>
              <a:t>Формирование </a:t>
            </a:r>
            <a:r>
              <a:rPr lang="ru-RU" sz="2800" b="1" dirty="0"/>
              <a:t>доходов бюджетов основано на бюджетном законодательстве, законодательстве о налогах и сборах, законодательстве об иных обязательных платежах. </a:t>
            </a:r>
          </a:p>
          <a:p>
            <a:pPr algn="ctr"/>
            <a:r>
              <a:rPr lang="ru-RU" sz="2800" b="1" dirty="0"/>
              <a:t>В соответствии с Бюджетным кодексом Российской Федерации доходы бюджетов образуются за счет налоговых и неналоговых доходов, а также за счет безвозмездных поступлений.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0542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17401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econ11\Desktop\картинки\i6A395WP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284" y="120316"/>
            <a:ext cx="4150895" cy="26657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58261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altLang="ru-RU" dirty="0" smtClean="0"/>
          </a:p>
          <a:p>
            <a:pPr eaLnBrk="1" hangingPunct="1">
              <a:buFont typeface="Wingdings 2" pitchFamily="18" charset="2"/>
              <a:buNone/>
            </a:pPr>
            <a:endParaRPr lang="ru-RU" altLang="ru-RU" dirty="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– это безвозмездные и безвозвратные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поступления денежных средств в бюджет.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8480" y="1998132"/>
            <a:ext cx="6096043" cy="573617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Доходы бюджета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0960" y="3000372"/>
            <a:ext cx="3619525" cy="571504"/>
          </a:xfrm>
          <a:prstGeom prst="round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Налоговые доходы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76739" y="3000372"/>
            <a:ext cx="3714776" cy="571504"/>
          </a:xfrm>
          <a:prstGeom prst="roundRect">
            <a:avLst/>
          </a:prstGeom>
          <a:blipFill>
            <a:blip r:embed="rId5" cstate="print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Неналоговые доходы</a:t>
            </a: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8489244" y="3000372"/>
            <a:ext cx="3417047" cy="571504"/>
          </a:xfrm>
          <a:prstGeom prst="flowChartAlternateProcess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Безвозмездные поступления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095501" y="2786064"/>
            <a:ext cx="819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5400000">
            <a:off x="10180903" y="2892161"/>
            <a:ext cx="214312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rot="5400000">
            <a:off x="5977997" y="2785005"/>
            <a:ext cx="428625" cy="2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1988344" y="2893219"/>
            <a:ext cx="214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Блок-схема: альтернативный процесс 34"/>
          <p:cNvSpPr/>
          <p:nvPr/>
        </p:nvSpPr>
        <p:spPr>
          <a:xfrm>
            <a:off x="380960" y="3643314"/>
            <a:ext cx="3619525" cy="3071834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налогов, установленных Налоговым кодексом Российской Федерации,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доходы физических лиц;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единый сельскохозяйственный налог;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земельный налог.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Блок-схема: альтернативный процесс 35"/>
          <p:cNvSpPr/>
          <p:nvPr/>
        </p:nvSpPr>
        <p:spPr>
          <a:xfrm>
            <a:off x="4571990" y="3643314"/>
            <a:ext cx="3619525" cy="3071834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других пошлин и сборов, установленных законодательством, а также штрафов за нарушение законодательства,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использования муниципального имущества и земли;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штрафные санкции;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другие. </a:t>
            </a:r>
          </a:p>
        </p:txBody>
      </p:sp>
      <p:sp>
        <p:nvSpPr>
          <p:cNvPr id="37" name="Блок-схема: альтернативный процесс 36"/>
          <p:cNvSpPr/>
          <p:nvPr/>
        </p:nvSpPr>
        <p:spPr>
          <a:xfrm>
            <a:off x="8667768" y="3643314"/>
            <a:ext cx="3238523" cy="3071834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 от других бюджетов бюджетной системы (межбюджетные трансферты), организаций, граждан (кроме налоговых и неналоговых доходов). </a:t>
            </a: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2344" name="Документ" r:id="rId6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8095177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319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449688" y="1402622"/>
            <a:ext cx="9606845" cy="1114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Доходы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</a:rPr>
              <a:t>от предусмотренных 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региональных налогов, а также пеней и штрафов по ним 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49688" y="2866748"/>
            <a:ext cx="9606846" cy="1114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chemeClr val="tx1"/>
                </a:solidFill>
                <a:latin typeface="Times New Roman"/>
              </a:rPr>
              <a:t>Поступающие в бюджет платежи за оказание государственных услуг, за пользование природными ресурсами, за пользование государственной собственностью, от продажи государственного имущества, а также платежи в виде штрафов и иных санкций за нарушение законодательства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69333" y="2866747"/>
            <a:ext cx="2009423" cy="1114799"/>
          </a:xfrm>
          <a:prstGeom prst="roundRect">
            <a:avLst>
              <a:gd name="adj" fmla="val 16670"/>
            </a:avLst>
          </a:prstGeom>
          <a:blipFill>
            <a:blip r:embed="rId3" cstate="print"/>
            <a:tile tx="0" ty="0" sx="100000" sy="100000" flip="none" algn="tl"/>
          </a:blip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Неналоговые доходы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69333" y="4475414"/>
            <a:ext cx="2009423" cy="1114799"/>
          </a:xfrm>
          <a:prstGeom prst="roundRect">
            <a:avLst>
              <a:gd name="adj" fmla="val 16670"/>
            </a:avLst>
          </a:prstGeom>
          <a:solidFill>
            <a:srgbClr val="00206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lvl="0"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49688" y="4475413"/>
            <a:ext cx="9606846" cy="1114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0000"/>
                </a:solidFill>
                <a:latin typeface="Times New Roman"/>
              </a:rPr>
              <a:t>Дотации, субсидии, субвенции, иные межбюджетные трансферты из </a:t>
            </a:r>
            <a:r>
              <a:rPr lang="ru-RU" b="1" dirty="0" smtClean="0">
                <a:solidFill>
                  <a:srgbClr val="000000"/>
                </a:solidFill>
                <a:latin typeface="Times New Roman"/>
              </a:rPr>
              <a:t>других бюджетов, </a:t>
            </a:r>
            <a:r>
              <a:rPr lang="ru-RU" b="1" dirty="0">
                <a:solidFill>
                  <a:srgbClr val="000000"/>
                </a:solidFill>
                <a:latin typeface="Times New Roman"/>
              </a:rPr>
              <a:t>а также безвозмездные поступления от физических и юридических лиц</a:t>
            </a:r>
            <a:endParaRPr lang="ru-RU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69333" y="1402622"/>
            <a:ext cx="2009423" cy="1114799"/>
          </a:xfrm>
          <a:prstGeom prst="roundRect">
            <a:avLst>
              <a:gd name="adj" fmla="val 16670"/>
            </a:avLst>
          </a:prstGeom>
          <a:solidFill>
            <a:srgbClr val="00B050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Н</a:t>
            </a:r>
            <a:r>
              <a:rPr lang="ru-RU" sz="2000" b="1" dirty="0" smtClean="0">
                <a:solidFill>
                  <a:schemeClr val="bg1"/>
                </a:solidFill>
              </a:rPr>
              <a:t>алоговые доходы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3369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439954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383821" y="135469"/>
            <a:ext cx="11522469" cy="428976"/>
          </a:xfrm>
        </p:spPr>
        <p:txBody>
          <a:bodyPr/>
          <a:lstStyle/>
          <a:p>
            <a:pPr algn="ctr" eaLnBrk="1" hangingPunct="1"/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Федеральные, региональные и местные налоги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0" y="1000125"/>
            <a:ext cx="12192000" cy="5857875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endParaRPr lang="ru-RU" altLang="ru-RU" sz="1600" b="1" dirty="0" smtClean="0"/>
          </a:p>
          <a:p>
            <a:pPr algn="just" eaLnBrk="1" hangingPunct="1">
              <a:buFont typeface="Wingdings 2" pitchFamily="18" charset="2"/>
              <a:buNone/>
            </a:pPr>
            <a:endParaRPr lang="ru-RU" altLang="ru-RU" sz="1600" b="1" dirty="0" smtClean="0"/>
          </a:p>
          <a:p>
            <a:pPr algn="just" eaLnBrk="1" hangingPunct="1">
              <a:buFont typeface="Wingdings 2" pitchFamily="18" charset="2"/>
              <a:buNone/>
            </a:pPr>
            <a:endParaRPr lang="ru-RU" altLang="ru-RU" sz="1600" b="1" dirty="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УСТАНОВЛЕНЫ НАЛОГОВЫМ КОДЕКСОМ РОССИЙСКОЙ ФЕДЕРАЦИИ</a:t>
            </a:r>
          </a:p>
          <a:p>
            <a:pPr algn="just" eaLnBrk="1" hangingPunct="1">
              <a:buFont typeface="Wingdings 2" pitchFamily="18" charset="2"/>
              <a:buNone/>
            </a:pPr>
            <a:endParaRPr lang="ru-RU" altLang="ru-RU" sz="1600" b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4286237" y="2428868"/>
            <a:ext cx="3810027" cy="4286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Виды налогов</a:t>
            </a: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809615" y="3152505"/>
            <a:ext cx="2667019" cy="357190"/>
          </a:xfrm>
          <a:prstGeom prst="flowChart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Федеральные</a:t>
            </a: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4952992" y="3071810"/>
            <a:ext cx="2762269" cy="357190"/>
          </a:xfrm>
          <a:prstGeom prst="flowChart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Региональные</a:t>
            </a: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8620125" y="3019861"/>
            <a:ext cx="2897758" cy="357190"/>
          </a:xfrm>
          <a:prstGeom prst="flowChart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Местные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2190751" y="2661188"/>
            <a:ext cx="2095486" cy="410622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6180402" y="2963599"/>
            <a:ext cx="214313" cy="211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8096264" y="2670203"/>
            <a:ext cx="2143111" cy="324000"/>
          </a:xfrm>
          <a:prstGeom prst="straightConnector1">
            <a:avLst/>
          </a:prstGeom>
          <a:ln w="19050" cap="sq" cmpd="sng">
            <a:solidFill>
              <a:srgbClr val="002060">
                <a:alpha val="81000"/>
              </a:srgb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285751" y="4199467"/>
            <a:ext cx="3810000" cy="2515659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и обязательные к уплате на всей территории Российской Федерации,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например: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b="1" dirty="0">
                <a:solidFill>
                  <a:schemeClr val="tx1"/>
                </a:solidFill>
              </a:rPr>
              <a:t>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b="1" dirty="0">
                <a:solidFill>
                  <a:schemeClr val="tx1"/>
                </a:solidFill>
              </a:rPr>
              <a:t> Акцизы.</a:t>
            </a:r>
          </a:p>
        </p:txBody>
      </p:sp>
      <p:sp>
        <p:nvSpPr>
          <p:cNvPr id="27" name="Блок-схема: альтернативный процесс 26"/>
          <p:cNvSpPr/>
          <p:nvPr/>
        </p:nvSpPr>
        <p:spPr>
          <a:xfrm>
            <a:off x="4381500" y="4199467"/>
            <a:ext cx="3714751" cy="2515659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/>
                </a:solidFill>
              </a:rPr>
              <a:t>и законами субъектов Российской Федерации и обязательны к уплате на соответствующих территориях субъектов РФ , например: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 на имущество организаций;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b="1" dirty="0">
                <a:solidFill>
                  <a:schemeClr val="tx1"/>
                </a:solidFill>
              </a:rPr>
              <a:t>Транспортный налог.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6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6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8" name="Блок-схема: альтернативный процесс 27"/>
          <p:cNvSpPr/>
          <p:nvPr/>
        </p:nvSpPr>
        <p:spPr>
          <a:xfrm>
            <a:off x="8382001" y="4199467"/>
            <a:ext cx="3619500" cy="2515659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</a:rPr>
              <a:t>и нормативными актами представительных органов муниципальных образований и обязательны к уплате на территориях соответствующих муниципальных образований, например: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b="1" dirty="0">
                <a:solidFill>
                  <a:schemeClr val="tx1"/>
                </a:solidFill>
              </a:rPr>
              <a:t>Земельный налог;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1600" b="1" dirty="0">
                <a:solidFill>
                  <a:schemeClr val="tx1"/>
                </a:solidFill>
              </a:rPr>
              <a:t>Налог на имущество физических лиц</a:t>
            </a:r>
            <a:r>
              <a:rPr lang="ru-RU" sz="14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9" name="Стрелка вниз 28"/>
          <p:cNvSpPr/>
          <p:nvPr/>
        </p:nvSpPr>
        <p:spPr>
          <a:xfrm>
            <a:off x="1714500" y="3556267"/>
            <a:ext cx="857251" cy="5416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" name="Стрелка вниз 29"/>
          <p:cNvSpPr/>
          <p:nvPr/>
        </p:nvSpPr>
        <p:spPr>
          <a:xfrm>
            <a:off x="5810251" y="3509695"/>
            <a:ext cx="762000" cy="58817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1" name="Стрелка вниз 30"/>
          <p:cNvSpPr/>
          <p:nvPr/>
        </p:nvSpPr>
        <p:spPr>
          <a:xfrm>
            <a:off x="9715501" y="3429001"/>
            <a:ext cx="571500" cy="66886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51" y="710145"/>
            <a:ext cx="11620540" cy="16040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000" dirty="0"/>
              <a:t> </a:t>
            </a:r>
            <a:r>
              <a:rPr lang="ru-RU" altLang="ru-RU" sz="2000" b="1" dirty="0"/>
              <a:t>Налог -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  <a:endParaRPr lang="ru-RU" sz="20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4393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30286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1015" y="633046"/>
            <a:ext cx="11549576" cy="1871003"/>
          </a:xfrm>
          <a:prstGeom prst="round2Diag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  <a:p>
            <a:pPr indent="450850" algn="just"/>
            <a:r>
              <a:rPr lang="ru-RU" sz="2400" b="1" dirty="0">
                <a:solidFill>
                  <a:srgbClr val="FFFF66"/>
                </a:solidFill>
              </a:rPr>
              <a:t>Федеральными налогами и сборами признаются налоги и сборы, которые установлены Налоговым кодексом Российской Федерации и обязательны к уплате на всей территории Российской Федерации. </a:t>
            </a: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25082" y="2825261"/>
            <a:ext cx="11549576" cy="3364524"/>
          </a:xfrm>
          <a:prstGeom prst="round2Diag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50850" algn="just"/>
            <a:r>
              <a:rPr lang="ru-RU" sz="2400" b="1" dirty="0" smtClean="0">
                <a:solidFill>
                  <a:srgbClr val="FFFF66"/>
                </a:solidFill>
              </a:rPr>
              <a:t>Региональными </a:t>
            </a:r>
            <a:r>
              <a:rPr lang="ru-RU" sz="2400" b="1" dirty="0">
                <a:solidFill>
                  <a:srgbClr val="FFFF66"/>
                </a:solidFill>
              </a:rPr>
              <a:t>налогами являются налоги, которые установлены Налоговым кодексом Российской Федерации и законами субъектов Российской Федерации о налогах и обязательны к уплате на территориях соответствующих субъектов Российской Федерации. При установлении региональных налогов законодательными (представительными) органами государственной власти субъектов Российской Федерации определяются следующие элементы налогообложения: налоговые ставки, порядок и сроки уплаты налогов, а также налоговые льготы, основания и порядок их применения. 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48495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908462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22030" y="1446627"/>
            <a:ext cx="11549576" cy="4081976"/>
          </a:xfrm>
          <a:prstGeom prst="round2Diag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50850" algn="just"/>
            <a:r>
              <a:rPr lang="ru-RU" sz="2400" b="1" dirty="0" smtClean="0">
                <a:solidFill>
                  <a:srgbClr val="FFFF66"/>
                </a:solidFill>
              </a:rPr>
              <a:t>Местные </a:t>
            </a:r>
            <a:r>
              <a:rPr lang="ru-RU" sz="2400" b="1" dirty="0">
                <a:solidFill>
                  <a:srgbClr val="FFFF66"/>
                </a:solidFill>
              </a:rPr>
              <a:t>налоги и сборы – это налоги, и сборы устанавливаемые Налоговым кодексом Российской Федерации и нормативными правовыми актами представительных органов муниципальных образований и обязательные к уплате на территории соответствующих муниципальных образований. При установлении местных налогов представительным органам муниципальных образований предоставлено право устанавливать налоговые ставки, порядок и сроки уплаты налогов, налоговые льготы в порядке и пределах, которые предусмотрены Налоговым кодексом Российской Федерации. 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49521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31179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414867" y="357188"/>
            <a:ext cx="11430000" cy="500062"/>
          </a:xfrm>
        </p:spPr>
        <p:txBody>
          <a:bodyPr/>
          <a:lstStyle/>
          <a:p>
            <a:pPr algn="ctr" eaLnBrk="1" hangingPunct="1"/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Нормативы зачисления налогов в бюджет муниципального образования Куприяновское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alt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84634096"/>
              </p:ext>
            </p:extLst>
          </p:nvPr>
        </p:nvGraphicFramePr>
        <p:xfrm>
          <a:off x="387308" y="1293619"/>
          <a:ext cx="11477314" cy="4971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253"/>
                <a:gridCol w="8139016"/>
                <a:gridCol w="2770045"/>
              </a:tblGrid>
              <a:tr h="927686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Налоги и сборы, установленные законодательством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 anchor="ctr" anchorCt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Бюджеты сельских поселений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 anchor="ctr" anchorCt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877741">
                <a:tc rowSpan="3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Федеральные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Налог на доходы физических</a:t>
                      </a:r>
                      <a:r>
                        <a:rPr lang="ru-RU" sz="2000" baseline="0" dirty="0" smtClean="0"/>
                        <a:t> лиц</a:t>
                      </a:r>
                      <a:endParaRPr lang="ru-RU" sz="2000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5,0%</a:t>
                      </a:r>
                      <a:endParaRPr lang="ru-RU" sz="2000" dirty="0"/>
                    </a:p>
                  </a:txBody>
                  <a:tcPr marL="121920" marR="121920"/>
                </a:tc>
              </a:tr>
              <a:tr h="70955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Государственная пошлина (по видам)</a:t>
                      </a:r>
                      <a:endParaRPr lang="ru-RU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100%</a:t>
                      </a:r>
                    </a:p>
                  </a:txBody>
                  <a:tcPr marL="121920" marR="121920"/>
                </a:tc>
              </a:tr>
              <a:tr h="709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Единый сельскохозяйственный налог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30%</a:t>
                      </a:r>
                      <a:endParaRPr lang="ru-RU" sz="2000" dirty="0"/>
                    </a:p>
                  </a:txBody>
                  <a:tcPr marL="121920" marR="121920"/>
                </a:tc>
              </a:tr>
              <a:tr h="859241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Местные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Налог на имущество физических лиц</a:t>
                      </a:r>
                      <a:endParaRPr lang="ru-RU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100%</a:t>
                      </a:r>
                    </a:p>
                  </a:txBody>
                  <a:tcPr marL="121920" marR="121920"/>
                </a:tc>
              </a:tr>
              <a:tr h="88794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Земельный налог</a:t>
                      </a:r>
                      <a:endParaRPr lang="ru-RU" sz="20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100%</a:t>
                      </a:r>
                    </a:p>
                  </a:txBody>
                  <a:tcPr marL="121920" marR="121920"/>
                </a:tc>
              </a:tr>
            </a:tbl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417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85897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365759" y="463065"/>
            <a:ext cx="886266" cy="616281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3600" b="1" dirty="0">
                <a:solidFill>
                  <a:srgbClr val="00FF00"/>
                </a:solidFill>
              </a:rPr>
              <a:t>Неналоговые доходы </a:t>
            </a:r>
            <a:endParaRPr lang="ru-RU" sz="3600" dirty="0">
              <a:solidFill>
                <a:srgbClr val="00FF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35583" y="463065"/>
            <a:ext cx="8637562" cy="731520"/>
          </a:xfrm>
          <a:prstGeom prst="round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Доходы </a:t>
            </a:r>
            <a:r>
              <a:rPr lang="ru-RU" sz="2400" b="1" dirty="0"/>
              <a:t>от использования имущества, находящегося в государственной и муниципальной собственности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565" y="3032761"/>
            <a:ext cx="8637558" cy="756139"/>
          </a:xfrm>
          <a:prstGeom prst="round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Доходы </a:t>
            </a:r>
            <a:r>
              <a:rPr lang="ru-RU" sz="2400" b="1" dirty="0"/>
              <a:t>от продажи материальных и нематериальных активов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35565" y="1363396"/>
            <a:ext cx="8637560" cy="676419"/>
          </a:xfrm>
          <a:prstGeom prst="round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Платежи </a:t>
            </a:r>
            <a:r>
              <a:rPr lang="ru-RU" sz="2400" b="1" dirty="0"/>
              <a:t>при пользовании природными ресурсами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235583" y="3924300"/>
            <a:ext cx="8637557" cy="573261"/>
          </a:xfrm>
          <a:prstGeom prst="round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Административные </a:t>
            </a:r>
            <a:r>
              <a:rPr lang="ru-RU" sz="2400" b="1" dirty="0"/>
              <a:t>платежи и сборы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35566" y="2187525"/>
            <a:ext cx="8637559" cy="689317"/>
          </a:xfrm>
          <a:prstGeom prst="round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Доходы </a:t>
            </a:r>
            <a:r>
              <a:rPr lang="ru-RU" sz="2400" b="1" dirty="0"/>
              <a:t>от оказания платных услуг (работ) и компенсации затрат государству 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566" y="4685712"/>
            <a:ext cx="8637561" cy="547470"/>
          </a:xfrm>
          <a:prstGeom prst="round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Штрафы</a:t>
            </a:r>
            <a:r>
              <a:rPr lang="ru-RU" sz="2400" b="1" dirty="0"/>
              <a:t>, санкции, возмещение ущерба 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235578" y="5382066"/>
            <a:ext cx="8637557" cy="526366"/>
          </a:xfrm>
          <a:prstGeom prst="round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Средства </a:t>
            </a:r>
            <a:r>
              <a:rPr lang="ru-RU" sz="2400" b="1" dirty="0"/>
              <a:t>самообложения граждан 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35578" y="6099517"/>
            <a:ext cx="8637557" cy="526366"/>
          </a:xfrm>
          <a:prstGeom prst="round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Иные </a:t>
            </a:r>
            <a:r>
              <a:rPr lang="ru-RU" sz="2800" b="1" dirty="0"/>
              <a:t>неналоговые</a:t>
            </a:r>
            <a:r>
              <a:rPr lang="ru-RU" sz="2400" b="1" dirty="0"/>
              <a:t> доходы </a:t>
            </a:r>
          </a:p>
        </p:txBody>
      </p:sp>
      <p:sp>
        <p:nvSpPr>
          <p:cNvPr id="29" name="Стрелка вправо 28"/>
          <p:cNvSpPr/>
          <p:nvPr/>
        </p:nvSpPr>
        <p:spPr>
          <a:xfrm>
            <a:off x="1533377" y="463065"/>
            <a:ext cx="1533379" cy="626129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0" name="Объект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1565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72971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bject 2"/>
          <p:cNvSpPr>
            <a:spLocks/>
          </p:cNvSpPr>
          <p:nvPr/>
        </p:nvSpPr>
        <p:spPr bwMode="auto">
          <a:xfrm>
            <a:off x="666751" y="5945188"/>
            <a:ext cx="6529916" cy="912812"/>
          </a:xfrm>
          <a:custGeom>
            <a:avLst/>
            <a:gdLst>
              <a:gd name="T0" fmla="*/ 85684 w 4897755"/>
              <a:gd name="T1" fmla="*/ 21323 h 913129"/>
              <a:gd name="T2" fmla="*/ 3635522 w 4897755"/>
              <a:gd name="T3" fmla="*/ 911479 h 913129"/>
              <a:gd name="T4" fmla="*/ 4895815 w 4897755"/>
              <a:gd name="T5" fmla="*/ 911479 h 913129"/>
              <a:gd name="T6" fmla="*/ 85684 w 4897755"/>
              <a:gd name="T7" fmla="*/ 21323 h 913129"/>
              <a:gd name="T8" fmla="*/ 660 w 4897755"/>
              <a:gd name="T9" fmla="*/ 0 h 913129"/>
              <a:gd name="T10" fmla="*/ 0 w 4897755"/>
              <a:gd name="T11" fmla="*/ 5463 h 913129"/>
              <a:gd name="T12" fmla="*/ 85684 w 4897755"/>
              <a:gd name="T13" fmla="*/ 21323 h 913129"/>
              <a:gd name="T14" fmla="*/ 660 w 4897755"/>
              <a:gd name="T15" fmla="*/ 0 h 9131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897755"/>
              <a:gd name="T25" fmla="*/ 0 h 913129"/>
              <a:gd name="T26" fmla="*/ 4897755 w 4897755"/>
              <a:gd name="T27" fmla="*/ 913129 h 9131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897755" h="913129">
                <a:moveTo>
                  <a:pt x="85714" y="21358"/>
                </a:moveTo>
                <a:lnTo>
                  <a:pt x="3636702" y="913064"/>
                </a:lnTo>
                <a:lnTo>
                  <a:pt x="4897405" y="913064"/>
                </a:lnTo>
                <a:lnTo>
                  <a:pt x="85714" y="21358"/>
                </a:lnTo>
                <a:close/>
              </a:path>
              <a:path w="4897755" h="913129">
                <a:moveTo>
                  <a:pt x="660" y="0"/>
                </a:moveTo>
                <a:lnTo>
                  <a:pt x="0" y="5473"/>
                </a:lnTo>
                <a:lnTo>
                  <a:pt x="85714" y="21358"/>
                </a:lnTo>
                <a:lnTo>
                  <a:pt x="660" y="0"/>
                </a:lnTo>
                <a:close/>
              </a:path>
            </a:pathLst>
          </a:custGeom>
          <a:solidFill>
            <a:srgbClr val="B3CAB5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19" name="object 3"/>
          <p:cNvSpPr>
            <a:spLocks/>
          </p:cNvSpPr>
          <p:nvPr/>
        </p:nvSpPr>
        <p:spPr bwMode="auto">
          <a:xfrm>
            <a:off x="647700" y="5938838"/>
            <a:ext cx="4868333" cy="919162"/>
          </a:xfrm>
          <a:custGeom>
            <a:avLst/>
            <a:gdLst>
              <a:gd name="T0" fmla="*/ 0 w 3651885"/>
              <a:gd name="T1" fmla="*/ 0 h 919479"/>
              <a:gd name="T2" fmla="*/ 7919 w 3651885"/>
              <a:gd name="T3" fmla="*/ 6339 h 919479"/>
              <a:gd name="T4" fmla="*/ 2866375 w 3651885"/>
              <a:gd name="T5" fmla="*/ 917399 h 919479"/>
              <a:gd name="T6" fmla="*/ 3648710 w 3651885"/>
              <a:gd name="T7" fmla="*/ 917399 h 919479"/>
              <a:gd name="T8" fmla="*/ 0 w 3651885"/>
              <a:gd name="T9" fmla="*/ 0 h 919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51885"/>
              <a:gd name="T16" fmla="*/ 0 h 919479"/>
              <a:gd name="T17" fmla="*/ 3651885 w 3651885"/>
              <a:gd name="T18" fmla="*/ 919479 h 919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51885" h="919479">
                <a:moveTo>
                  <a:pt x="0" y="0"/>
                </a:moveTo>
                <a:lnTo>
                  <a:pt x="7924" y="6349"/>
                </a:lnTo>
                <a:lnTo>
                  <a:pt x="2868870" y="918983"/>
                </a:lnTo>
                <a:lnTo>
                  <a:pt x="3651885" y="91898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20" name="object 4"/>
          <p:cNvSpPr>
            <a:spLocks noChangeArrowheads="1"/>
          </p:cNvSpPr>
          <p:nvPr/>
        </p:nvSpPr>
        <p:spPr bwMode="auto">
          <a:xfrm>
            <a:off x="0" y="5789614"/>
            <a:ext cx="4531784" cy="106838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1" name="object 5"/>
          <p:cNvSpPr>
            <a:spLocks noChangeArrowheads="1"/>
          </p:cNvSpPr>
          <p:nvPr/>
        </p:nvSpPr>
        <p:spPr bwMode="auto">
          <a:xfrm>
            <a:off x="0" y="5783264"/>
            <a:ext cx="4497917" cy="107473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2" name="object 6"/>
          <p:cNvSpPr>
            <a:spLocks noChangeArrowheads="1"/>
          </p:cNvSpPr>
          <p:nvPr/>
        </p:nvSpPr>
        <p:spPr bwMode="auto">
          <a:xfrm>
            <a:off x="7241118" y="2894013"/>
            <a:ext cx="753534" cy="34290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3" name="object 7"/>
          <p:cNvSpPr>
            <a:spLocks noChangeArrowheads="1"/>
          </p:cNvSpPr>
          <p:nvPr/>
        </p:nvSpPr>
        <p:spPr bwMode="auto">
          <a:xfrm>
            <a:off x="7241117" y="4156075"/>
            <a:ext cx="836083" cy="34290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4" name="object 8"/>
          <p:cNvSpPr>
            <a:spLocks noChangeArrowheads="1"/>
          </p:cNvSpPr>
          <p:nvPr/>
        </p:nvSpPr>
        <p:spPr bwMode="auto">
          <a:xfrm>
            <a:off x="7279218" y="5765800"/>
            <a:ext cx="715433" cy="338138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5" name="object 9"/>
          <p:cNvSpPr>
            <a:spLocks noChangeArrowheads="1"/>
          </p:cNvSpPr>
          <p:nvPr/>
        </p:nvSpPr>
        <p:spPr bwMode="auto">
          <a:xfrm>
            <a:off x="3638550" y="5715000"/>
            <a:ext cx="872067" cy="338138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6" name="object 10"/>
          <p:cNvSpPr>
            <a:spLocks noChangeArrowheads="1"/>
          </p:cNvSpPr>
          <p:nvPr/>
        </p:nvSpPr>
        <p:spPr bwMode="auto">
          <a:xfrm>
            <a:off x="3621617" y="4206875"/>
            <a:ext cx="872067" cy="342900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7" name="object 11"/>
          <p:cNvSpPr>
            <a:spLocks noChangeArrowheads="1"/>
          </p:cNvSpPr>
          <p:nvPr/>
        </p:nvSpPr>
        <p:spPr bwMode="auto">
          <a:xfrm>
            <a:off x="3498851" y="2884488"/>
            <a:ext cx="872067" cy="342900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8" name="object 12"/>
          <p:cNvSpPr>
            <a:spLocks noChangeArrowheads="1"/>
          </p:cNvSpPr>
          <p:nvPr/>
        </p:nvSpPr>
        <p:spPr bwMode="auto">
          <a:xfrm>
            <a:off x="330200" y="4763"/>
            <a:ext cx="11527367" cy="649287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29" name="object 13"/>
          <p:cNvSpPr>
            <a:spLocks noChangeArrowheads="1"/>
          </p:cNvSpPr>
          <p:nvPr/>
        </p:nvSpPr>
        <p:spPr bwMode="auto">
          <a:xfrm>
            <a:off x="1140885" y="203200"/>
            <a:ext cx="4406900" cy="244475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30" name="object 14"/>
          <p:cNvSpPr txBox="1">
            <a:spLocks noChangeArrowheads="1"/>
          </p:cNvSpPr>
          <p:nvPr/>
        </p:nvSpPr>
        <p:spPr bwMode="auto">
          <a:xfrm>
            <a:off x="466182" y="754856"/>
            <a:ext cx="652728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065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1600" b="1" dirty="0">
                <a:solidFill>
                  <a:srgbClr val="FF0000"/>
                </a:solidFill>
                <a:latin typeface="Constantia" pitchFamily="18" charset="0"/>
              </a:rPr>
              <a:t>МЕЖБЮДЖЕТНЫЕ </a:t>
            </a:r>
            <a:r>
              <a:rPr lang="ru-RU" altLang="ru-RU" sz="1600" b="1" dirty="0" smtClean="0">
                <a:solidFill>
                  <a:srgbClr val="FF0000"/>
                </a:solidFill>
                <a:latin typeface="Constantia" pitchFamily="18" charset="0"/>
              </a:rPr>
              <a:t>ТРАНСФЕРТЫ </a:t>
            </a:r>
            <a:r>
              <a:rPr lang="ru-RU" altLang="ru-RU" sz="1600" b="1" i="1" dirty="0" smtClean="0">
                <a:solidFill>
                  <a:srgbClr val="FF0000"/>
                </a:solidFill>
                <a:latin typeface="Constantia" pitchFamily="18" charset="0"/>
              </a:rPr>
              <a:t>-</a:t>
            </a:r>
            <a:endParaRPr lang="ru-RU" altLang="ru-RU" sz="1600" b="1" dirty="0">
              <a:solidFill>
                <a:srgbClr val="FF0000"/>
              </a:solidFill>
              <a:latin typeface="Constantia" pitchFamily="18" charset="0"/>
            </a:endParaRPr>
          </a:p>
          <a:p>
            <a:pPr algn="ctr" eaLnBrk="1" hangingPunct="1"/>
            <a:r>
              <a:rPr lang="ru-RU" altLang="ru-RU" sz="1600" b="1" i="1" dirty="0">
                <a:solidFill>
                  <a:srgbClr val="FF0000"/>
                </a:solidFill>
                <a:latin typeface="Constantia" pitchFamily="18" charset="0"/>
              </a:rPr>
              <a:t>денежные средства, перечисляемые</a:t>
            </a:r>
            <a:endParaRPr lang="ru-RU" altLang="ru-RU" sz="1600" b="1" dirty="0">
              <a:solidFill>
                <a:srgbClr val="FF0000"/>
              </a:solidFill>
              <a:latin typeface="Constantia" pitchFamily="18" charset="0"/>
            </a:endParaRPr>
          </a:p>
          <a:p>
            <a:pPr algn="ctr" eaLnBrk="1" hangingPunct="1"/>
            <a:r>
              <a:rPr lang="ru-RU" altLang="ru-RU" sz="1600" b="1" i="1" dirty="0">
                <a:solidFill>
                  <a:srgbClr val="FF0000"/>
                </a:solidFill>
                <a:latin typeface="Constantia" pitchFamily="18" charset="0"/>
              </a:rPr>
              <a:t>из одного бюджета бюджетной системы РФ другому</a:t>
            </a:r>
            <a:endParaRPr lang="ru-RU" altLang="ru-RU" sz="16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9231" name="object 15"/>
          <p:cNvSpPr>
            <a:spLocks noChangeArrowheads="1"/>
          </p:cNvSpPr>
          <p:nvPr/>
        </p:nvSpPr>
        <p:spPr bwMode="auto">
          <a:xfrm>
            <a:off x="7054851" y="754856"/>
            <a:ext cx="1280583" cy="978694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32" name="object 16"/>
          <p:cNvSpPr>
            <a:spLocks noChangeArrowheads="1"/>
          </p:cNvSpPr>
          <p:nvPr/>
        </p:nvSpPr>
        <p:spPr bwMode="auto">
          <a:xfrm>
            <a:off x="9793517" y="754856"/>
            <a:ext cx="1198334" cy="978694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33" name="object 17"/>
          <p:cNvSpPr>
            <a:spLocks noChangeArrowheads="1"/>
          </p:cNvSpPr>
          <p:nvPr/>
        </p:nvSpPr>
        <p:spPr bwMode="auto">
          <a:xfrm>
            <a:off x="7856100" y="402702"/>
            <a:ext cx="2567517" cy="627063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34" name="object 18"/>
          <p:cNvSpPr>
            <a:spLocks noChangeArrowheads="1"/>
          </p:cNvSpPr>
          <p:nvPr/>
        </p:nvSpPr>
        <p:spPr bwMode="auto">
          <a:xfrm>
            <a:off x="378884" y="1631950"/>
            <a:ext cx="3528483" cy="1042988"/>
          </a:xfrm>
          <a:prstGeom prst="rect">
            <a:avLst/>
          </a:prstGeom>
          <a:blipFill>
            <a:blip r:embed="rId16" cstate="print"/>
            <a:tile tx="0" ty="0" sx="100000" sy="100000" flip="none" algn="tl"/>
          </a:blipFill>
          <a:ln>
            <a:noFill/>
          </a:ln>
          <a:ex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35" name="object 19"/>
          <p:cNvSpPr>
            <a:spLocks noChangeArrowheads="1"/>
          </p:cNvSpPr>
          <p:nvPr/>
        </p:nvSpPr>
        <p:spPr bwMode="auto">
          <a:xfrm>
            <a:off x="757768" y="1787525"/>
            <a:ext cx="2772833" cy="482600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36" name="object 20"/>
          <p:cNvSpPr>
            <a:spLocks noChangeArrowheads="1"/>
          </p:cNvSpPr>
          <p:nvPr/>
        </p:nvSpPr>
        <p:spPr bwMode="auto">
          <a:xfrm>
            <a:off x="1009651" y="2336801"/>
            <a:ext cx="2243667" cy="219075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37" name="object 21"/>
          <p:cNvSpPr>
            <a:spLocks noChangeArrowheads="1"/>
          </p:cNvSpPr>
          <p:nvPr/>
        </p:nvSpPr>
        <p:spPr bwMode="auto">
          <a:xfrm>
            <a:off x="299993" y="2706688"/>
            <a:ext cx="3558117" cy="1060450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38" name="object 22"/>
          <p:cNvSpPr>
            <a:spLocks noChangeArrowheads="1"/>
          </p:cNvSpPr>
          <p:nvPr/>
        </p:nvSpPr>
        <p:spPr bwMode="auto">
          <a:xfrm>
            <a:off x="882651" y="2800350"/>
            <a:ext cx="2535767" cy="693738"/>
          </a:xfrm>
          <a:prstGeom prst="rect">
            <a:avLst/>
          </a:prstGeom>
          <a:blipFill dpi="0" rotWithShape="1">
            <a:blip r:embed="rId20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39" name="object 23"/>
          <p:cNvSpPr>
            <a:spLocks noChangeArrowheads="1"/>
          </p:cNvSpPr>
          <p:nvPr/>
        </p:nvSpPr>
        <p:spPr bwMode="auto">
          <a:xfrm>
            <a:off x="395818" y="3635376"/>
            <a:ext cx="3492500" cy="1489075"/>
          </a:xfrm>
          <a:prstGeom prst="rect">
            <a:avLst/>
          </a:prstGeom>
          <a:blipFill dpi="0" rotWithShape="1">
            <a:blip r:embed="rId2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40" name="object 24"/>
          <p:cNvSpPr>
            <a:spLocks noChangeArrowheads="1"/>
          </p:cNvSpPr>
          <p:nvPr/>
        </p:nvSpPr>
        <p:spPr bwMode="auto">
          <a:xfrm>
            <a:off x="1136651" y="3902075"/>
            <a:ext cx="2415116" cy="412750"/>
          </a:xfrm>
          <a:prstGeom prst="rect">
            <a:avLst/>
          </a:prstGeom>
          <a:blipFill dpi="0" rotWithShape="1">
            <a:blip r:embed="rId2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41" name="object 25"/>
          <p:cNvSpPr>
            <a:spLocks/>
          </p:cNvSpPr>
          <p:nvPr/>
        </p:nvSpPr>
        <p:spPr bwMode="auto">
          <a:xfrm>
            <a:off x="778934" y="4198939"/>
            <a:ext cx="601133" cy="111125"/>
          </a:xfrm>
          <a:custGeom>
            <a:avLst/>
            <a:gdLst>
              <a:gd name="T0" fmla="*/ 334644 w 450850"/>
              <a:gd name="T1" fmla="*/ 32675 h 110489"/>
              <a:gd name="T2" fmla="*/ 349300 w 450850"/>
              <a:gd name="T3" fmla="*/ 110570 h 110489"/>
              <a:gd name="T4" fmla="*/ 450418 w 450850"/>
              <a:gd name="T5" fmla="*/ 69008 h 110489"/>
              <a:gd name="T6" fmla="*/ 393649 w 450850"/>
              <a:gd name="T7" fmla="*/ 110570 h 110489"/>
              <a:gd name="T8" fmla="*/ 450418 w 450850"/>
              <a:gd name="T9" fmla="*/ 69008 h 110489"/>
              <a:gd name="T10" fmla="*/ 315442 w 450850"/>
              <a:gd name="T11" fmla="*/ 2351 h 110489"/>
              <a:gd name="T12" fmla="*/ 404228 w 450850"/>
              <a:gd name="T13" fmla="*/ 32675 h 110489"/>
              <a:gd name="T14" fmla="*/ 10121 w 450850"/>
              <a:gd name="T15" fmla="*/ 79855 h 110489"/>
              <a:gd name="T16" fmla="*/ 6436 w 450850"/>
              <a:gd name="T17" fmla="*/ 111942 h 110489"/>
              <a:gd name="T18" fmla="*/ 21009 w 450850"/>
              <a:gd name="T19" fmla="*/ 113511 h 110489"/>
              <a:gd name="T20" fmla="*/ 36268 w 450850"/>
              <a:gd name="T21" fmla="*/ 113166 h 110489"/>
              <a:gd name="T22" fmla="*/ 68529 w 450850"/>
              <a:gd name="T23" fmla="*/ 82207 h 110489"/>
              <a:gd name="T24" fmla="*/ 14376 w 450850"/>
              <a:gd name="T25" fmla="*/ 81423 h 110489"/>
              <a:gd name="T26" fmla="*/ 291047 w 450850"/>
              <a:gd name="T27" fmla="*/ 24570 h 110489"/>
              <a:gd name="T28" fmla="*/ 248869 w 450850"/>
              <a:gd name="T29" fmla="*/ 25617 h 110489"/>
              <a:gd name="T30" fmla="*/ 251520 w 450850"/>
              <a:gd name="T31" fmla="*/ 29536 h 110489"/>
              <a:gd name="T32" fmla="*/ 251459 w 450850"/>
              <a:gd name="T33" fmla="*/ 33327 h 110489"/>
              <a:gd name="T34" fmla="*/ 192899 w 450850"/>
              <a:gd name="T35" fmla="*/ 52058 h 110489"/>
              <a:gd name="T36" fmla="*/ 156705 w 450850"/>
              <a:gd name="T37" fmla="*/ 98023 h 110489"/>
              <a:gd name="T38" fmla="*/ 193780 w 450850"/>
              <a:gd name="T39" fmla="*/ 112761 h 110489"/>
              <a:gd name="T40" fmla="*/ 270155 w 450850"/>
              <a:gd name="T41" fmla="*/ 97369 h 110489"/>
              <a:gd name="T42" fmla="*/ 271246 w 450850"/>
              <a:gd name="T43" fmla="*/ 92663 h 110489"/>
              <a:gd name="T44" fmla="*/ 205282 w 450850"/>
              <a:gd name="T45" fmla="*/ 90050 h 110489"/>
              <a:gd name="T46" fmla="*/ 199313 w 450850"/>
              <a:gd name="T47" fmla="*/ 84822 h 110489"/>
              <a:gd name="T48" fmla="*/ 201117 w 450850"/>
              <a:gd name="T49" fmla="*/ 76064 h 110489"/>
              <a:gd name="T50" fmla="*/ 236664 w 450850"/>
              <a:gd name="T51" fmla="*/ 61297 h 110489"/>
              <a:gd name="T52" fmla="*/ 282281 w 450850"/>
              <a:gd name="T53" fmla="*/ 59206 h 110489"/>
              <a:gd name="T54" fmla="*/ 291103 w 450850"/>
              <a:gd name="T55" fmla="*/ 29668 h 110489"/>
              <a:gd name="T56" fmla="*/ 155953 w 450850"/>
              <a:gd name="T57" fmla="*/ 32675 h 110489"/>
              <a:gd name="T58" fmla="*/ 89966 w 450850"/>
              <a:gd name="T59" fmla="*/ 110570 h 110489"/>
              <a:gd name="T60" fmla="*/ 155953 w 450850"/>
              <a:gd name="T61" fmla="*/ 32675 h 110489"/>
              <a:gd name="T62" fmla="*/ 232587 w 450850"/>
              <a:gd name="T63" fmla="*/ 97369 h 110489"/>
              <a:gd name="T64" fmla="*/ 231747 w 450850"/>
              <a:gd name="T65" fmla="*/ 102466 h 110489"/>
              <a:gd name="T66" fmla="*/ 231999 w 450850"/>
              <a:gd name="T67" fmla="*/ 107979 h 110489"/>
              <a:gd name="T68" fmla="*/ 270370 w 450850"/>
              <a:gd name="T69" fmla="*/ 110570 h 110489"/>
              <a:gd name="T70" fmla="*/ 269582 w 450850"/>
              <a:gd name="T71" fmla="*/ 102466 h 110489"/>
              <a:gd name="T72" fmla="*/ 282281 w 450850"/>
              <a:gd name="T73" fmla="*/ 59206 h 110489"/>
              <a:gd name="T74" fmla="*/ 240703 w 450850"/>
              <a:gd name="T75" fmla="*/ 65871 h 110489"/>
              <a:gd name="T76" fmla="*/ 214058 w 450850"/>
              <a:gd name="T77" fmla="*/ 90050 h 110489"/>
              <a:gd name="T78" fmla="*/ 282281 w 450850"/>
              <a:gd name="T79" fmla="*/ 59206 h 110489"/>
              <a:gd name="T80" fmla="*/ 54724 w 450850"/>
              <a:gd name="T81" fmla="*/ 2351 h 110489"/>
              <a:gd name="T82" fmla="*/ 29756 w 450850"/>
              <a:gd name="T83" fmla="*/ 78025 h 110489"/>
              <a:gd name="T84" fmla="*/ 68529 w 450850"/>
              <a:gd name="T85" fmla="*/ 82207 h 110489"/>
              <a:gd name="T86" fmla="*/ 85115 w 450850"/>
              <a:gd name="T87" fmla="*/ 32675 h 110489"/>
              <a:gd name="T88" fmla="*/ 165963 w 450850"/>
              <a:gd name="T89" fmla="*/ 2351 h 110489"/>
              <a:gd name="T90" fmla="*/ 235839 w 450850"/>
              <a:gd name="T91" fmla="*/ 0 h 110489"/>
              <a:gd name="T92" fmla="*/ 189712 w 450850"/>
              <a:gd name="T93" fmla="*/ 16858 h 110489"/>
              <a:gd name="T94" fmla="*/ 215150 w 450850"/>
              <a:gd name="T95" fmla="*/ 37378 h 110489"/>
              <a:gd name="T96" fmla="*/ 221411 w 450850"/>
              <a:gd name="T97" fmla="*/ 29536 h 110489"/>
              <a:gd name="T98" fmla="*/ 228561 w 450850"/>
              <a:gd name="T99" fmla="*/ 25747 h 110489"/>
              <a:gd name="T100" fmla="*/ 291047 w 450850"/>
              <a:gd name="T101" fmla="*/ 24570 h 110489"/>
              <a:gd name="T102" fmla="*/ 251927 w 450850"/>
              <a:gd name="T103" fmla="*/ 126 h 11048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50850"/>
              <a:gd name="T157" fmla="*/ 0 h 110489"/>
              <a:gd name="T158" fmla="*/ 450850 w 450850"/>
              <a:gd name="T159" fmla="*/ 110489 h 110489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50850" h="110489">
                <a:moveTo>
                  <a:pt x="375031" y="31750"/>
                </a:moveTo>
                <a:lnTo>
                  <a:pt x="334644" y="31750"/>
                </a:lnTo>
                <a:lnTo>
                  <a:pt x="308914" y="107442"/>
                </a:lnTo>
                <a:lnTo>
                  <a:pt x="349300" y="107442"/>
                </a:lnTo>
                <a:lnTo>
                  <a:pt x="375031" y="31750"/>
                </a:lnTo>
                <a:close/>
              </a:path>
              <a:path w="450850" h="110489">
                <a:moveTo>
                  <a:pt x="450418" y="67056"/>
                </a:moveTo>
                <a:lnTo>
                  <a:pt x="407365" y="67056"/>
                </a:lnTo>
                <a:lnTo>
                  <a:pt x="393649" y="107442"/>
                </a:lnTo>
                <a:lnTo>
                  <a:pt x="436702" y="107442"/>
                </a:lnTo>
                <a:lnTo>
                  <a:pt x="450418" y="67056"/>
                </a:lnTo>
                <a:close/>
              </a:path>
              <a:path w="450850" h="110489">
                <a:moveTo>
                  <a:pt x="414210" y="2286"/>
                </a:moveTo>
                <a:lnTo>
                  <a:pt x="315442" y="2286"/>
                </a:lnTo>
                <a:lnTo>
                  <a:pt x="305447" y="31750"/>
                </a:lnTo>
                <a:lnTo>
                  <a:pt x="404228" y="31750"/>
                </a:lnTo>
                <a:lnTo>
                  <a:pt x="414210" y="2286"/>
                </a:lnTo>
                <a:close/>
              </a:path>
              <a:path w="450850" h="110489">
                <a:moveTo>
                  <a:pt x="10121" y="77596"/>
                </a:moveTo>
                <a:lnTo>
                  <a:pt x="0" y="107442"/>
                </a:lnTo>
                <a:lnTo>
                  <a:pt x="6436" y="108775"/>
                </a:lnTo>
                <a:lnTo>
                  <a:pt x="13439" y="109728"/>
                </a:lnTo>
                <a:lnTo>
                  <a:pt x="21009" y="110299"/>
                </a:lnTo>
                <a:lnTo>
                  <a:pt x="29146" y="110489"/>
                </a:lnTo>
                <a:lnTo>
                  <a:pt x="36268" y="109964"/>
                </a:lnTo>
                <a:lnTo>
                  <a:pt x="66874" y="84085"/>
                </a:lnTo>
                <a:lnTo>
                  <a:pt x="68529" y="79882"/>
                </a:lnTo>
                <a:lnTo>
                  <a:pt x="17754" y="79882"/>
                </a:lnTo>
                <a:lnTo>
                  <a:pt x="14376" y="79120"/>
                </a:lnTo>
                <a:lnTo>
                  <a:pt x="10121" y="77596"/>
                </a:lnTo>
                <a:close/>
              </a:path>
              <a:path w="450850" h="110489">
                <a:moveTo>
                  <a:pt x="291047" y="23875"/>
                </a:moveTo>
                <a:lnTo>
                  <a:pt x="245605" y="23875"/>
                </a:lnTo>
                <a:lnTo>
                  <a:pt x="248869" y="24892"/>
                </a:lnTo>
                <a:lnTo>
                  <a:pt x="250332" y="27050"/>
                </a:lnTo>
                <a:lnTo>
                  <a:pt x="251520" y="28701"/>
                </a:lnTo>
                <a:lnTo>
                  <a:pt x="251487" y="31750"/>
                </a:lnTo>
                <a:lnTo>
                  <a:pt x="251459" y="32384"/>
                </a:lnTo>
                <a:lnTo>
                  <a:pt x="202336" y="48513"/>
                </a:lnTo>
                <a:lnTo>
                  <a:pt x="192899" y="50585"/>
                </a:lnTo>
                <a:lnTo>
                  <a:pt x="155892" y="88137"/>
                </a:lnTo>
                <a:lnTo>
                  <a:pt x="156705" y="95250"/>
                </a:lnTo>
                <a:lnTo>
                  <a:pt x="186829" y="109855"/>
                </a:lnTo>
                <a:lnTo>
                  <a:pt x="193780" y="109571"/>
                </a:lnTo>
                <a:lnTo>
                  <a:pt x="232587" y="94614"/>
                </a:lnTo>
                <a:lnTo>
                  <a:pt x="270155" y="94614"/>
                </a:lnTo>
                <a:lnTo>
                  <a:pt x="270243" y="93852"/>
                </a:lnTo>
                <a:lnTo>
                  <a:pt x="271246" y="90043"/>
                </a:lnTo>
                <a:lnTo>
                  <a:pt x="272108" y="87502"/>
                </a:lnTo>
                <a:lnTo>
                  <a:pt x="205282" y="87502"/>
                </a:lnTo>
                <a:lnTo>
                  <a:pt x="202374" y="86487"/>
                </a:lnTo>
                <a:lnTo>
                  <a:pt x="199313" y="82423"/>
                </a:lnTo>
                <a:lnTo>
                  <a:pt x="199097" y="79882"/>
                </a:lnTo>
                <a:lnTo>
                  <a:pt x="201117" y="73913"/>
                </a:lnTo>
                <a:lnTo>
                  <a:pt x="230301" y="61340"/>
                </a:lnTo>
                <a:lnTo>
                  <a:pt x="236664" y="59562"/>
                </a:lnTo>
                <a:lnTo>
                  <a:pt x="242887" y="57531"/>
                </a:lnTo>
                <a:lnTo>
                  <a:pt x="282281" y="57531"/>
                </a:lnTo>
                <a:lnTo>
                  <a:pt x="290385" y="33655"/>
                </a:lnTo>
                <a:lnTo>
                  <a:pt x="291103" y="28828"/>
                </a:lnTo>
                <a:lnTo>
                  <a:pt x="291047" y="23875"/>
                </a:lnTo>
                <a:close/>
              </a:path>
              <a:path w="450850" h="110489">
                <a:moveTo>
                  <a:pt x="155953" y="31750"/>
                </a:moveTo>
                <a:lnTo>
                  <a:pt x="115697" y="31750"/>
                </a:lnTo>
                <a:lnTo>
                  <a:pt x="89966" y="107442"/>
                </a:lnTo>
                <a:lnTo>
                  <a:pt x="130238" y="107442"/>
                </a:lnTo>
                <a:lnTo>
                  <a:pt x="155953" y="31750"/>
                </a:lnTo>
                <a:close/>
              </a:path>
              <a:path w="450850" h="110489">
                <a:moveTo>
                  <a:pt x="270155" y="94614"/>
                </a:moveTo>
                <a:lnTo>
                  <a:pt x="232587" y="94614"/>
                </a:lnTo>
                <a:lnTo>
                  <a:pt x="232016" y="97662"/>
                </a:lnTo>
                <a:lnTo>
                  <a:pt x="231747" y="99568"/>
                </a:lnTo>
                <a:lnTo>
                  <a:pt x="231759" y="103250"/>
                </a:lnTo>
                <a:lnTo>
                  <a:pt x="231999" y="104925"/>
                </a:lnTo>
                <a:lnTo>
                  <a:pt x="232562" y="107442"/>
                </a:lnTo>
                <a:lnTo>
                  <a:pt x="270370" y="107442"/>
                </a:lnTo>
                <a:lnTo>
                  <a:pt x="269753" y="103250"/>
                </a:lnTo>
                <a:lnTo>
                  <a:pt x="269582" y="99568"/>
                </a:lnTo>
                <a:lnTo>
                  <a:pt x="270155" y="94614"/>
                </a:lnTo>
                <a:close/>
              </a:path>
              <a:path w="450850" h="110489">
                <a:moveTo>
                  <a:pt x="282281" y="57531"/>
                </a:moveTo>
                <a:lnTo>
                  <a:pt x="242887" y="57531"/>
                </a:lnTo>
                <a:lnTo>
                  <a:pt x="240703" y="64007"/>
                </a:lnTo>
                <a:lnTo>
                  <a:pt x="238988" y="68961"/>
                </a:lnTo>
                <a:lnTo>
                  <a:pt x="214058" y="87502"/>
                </a:lnTo>
                <a:lnTo>
                  <a:pt x="272108" y="87502"/>
                </a:lnTo>
                <a:lnTo>
                  <a:pt x="282281" y="57531"/>
                </a:lnTo>
                <a:close/>
              </a:path>
              <a:path w="450850" h="110489">
                <a:moveTo>
                  <a:pt x="165963" y="2286"/>
                </a:moveTo>
                <a:lnTo>
                  <a:pt x="54724" y="2286"/>
                </a:lnTo>
                <a:lnTo>
                  <a:pt x="31164" y="71627"/>
                </a:lnTo>
                <a:lnTo>
                  <a:pt x="29756" y="75818"/>
                </a:lnTo>
                <a:lnTo>
                  <a:pt x="25679" y="79882"/>
                </a:lnTo>
                <a:lnTo>
                  <a:pt x="68529" y="79882"/>
                </a:lnTo>
                <a:lnTo>
                  <a:pt x="70129" y="75818"/>
                </a:lnTo>
                <a:lnTo>
                  <a:pt x="85115" y="31750"/>
                </a:lnTo>
                <a:lnTo>
                  <a:pt x="155953" y="31750"/>
                </a:lnTo>
                <a:lnTo>
                  <a:pt x="165963" y="2286"/>
                </a:lnTo>
                <a:close/>
              </a:path>
              <a:path w="450850" h="110489">
                <a:moveTo>
                  <a:pt x="243357" y="0"/>
                </a:moveTo>
                <a:lnTo>
                  <a:pt x="235839" y="0"/>
                </a:lnTo>
                <a:lnTo>
                  <a:pt x="228650" y="507"/>
                </a:lnTo>
                <a:lnTo>
                  <a:pt x="189712" y="16382"/>
                </a:lnTo>
                <a:lnTo>
                  <a:pt x="178028" y="32384"/>
                </a:lnTo>
                <a:lnTo>
                  <a:pt x="215150" y="36321"/>
                </a:lnTo>
                <a:lnTo>
                  <a:pt x="218274" y="31876"/>
                </a:lnTo>
                <a:lnTo>
                  <a:pt x="221411" y="28701"/>
                </a:lnTo>
                <a:lnTo>
                  <a:pt x="224548" y="27050"/>
                </a:lnTo>
                <a:lnTo>
                  <a:pt x="228561" y="25018"/>
                </a:lnTo>
                <a:lnTo>
                  <a:pt x="233870" y="23875"/>
                </a:lnTo>
                <a:lnTo>
                  <a:pt x="291047" y="23875"/>
                </a:lnTo>
                <a:lnTo>
                  <a:pt x="290893" y="17652"/>
                </a:lnTo>
                <a:lnTo>
                  <a:pt x="251927" y="121"/>
                </a:lnTo>
                <a:lnTo>
                  <a:pt x="24335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42" name="object 26"/>
          <p:cNvSpPr>
            <a:spLocks noChangeArrowheads="1"/>
          </p:cNvSpPr>
          <p:nvPr/>
        </p:nvSpPr>
        <p:spPr bwMode="auto">
          <a:xfrm>
            <a:off x="770467" y="4194175"/>
            <a:ext cx="615951" cy="120650"/>
          </a:xfrm>
          <a:prstGeom prst="rect">
            <a:avLst/>
          </a:prstGeom>
          <a:blipFill dpi="0" rotWithShape="1">
            <a:blip r:embed="rId2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43" name="object 27"/>
          <p:cNvSpPr>
            <a:spLocks noChangeArrowheads="1"/>
          </p:cNvSpPr>
          <p:nvPr/>
        </p:nvSpPr>
        <p:spPr bwMode="auto">
          <a:xfrm>
            <a:off x="1128185" y="4437063"/>
            <a:ext cx="2067983" cy="404812"/>
          </a:xfrm>
          <a:prstGeom prst="rect">
            <a:avLst/>
          </a:prstGeom>
          <a:blipFill dpi="0" rotWithShape="1">
            <a:blip r:embed="rId2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44" name="object 28"/>
          <p:cNvSpPr>
            <a:spLocks noChangeArrowheads="1"/>
          </p:cNvSpPr>
          <p:nvPr/>
        </p:nvSpPr>
        <p:spPr bwMode="auto">
          <a:xfrm>
            <a:off x="395818" y="5048250"/>
            <a:ext cx="3492500" cy="1809750"/>
          </a:xfrm>
          <a:prstGeom prst="rect">
            <a:avLst/>
          </a:prstGeom>
          <a:blipFill dpi="0" rotWithShape="1">
            <a:blip r:embed="rId2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45" name="object 29"/>
          <p:cNvSpPr>
            <a:spLocks noChangeArrowheads="1"/>
          </p:cNvSpPr>
          <p:nvPr/>
        </p:nvSpPr>
        <p:spPr bwMode="auto">
          <a:xfrm>
            <a:off x="880534" y="5614988"/>
            <a:ext cx="2673351" cy="412750"/>
          </a:xfrm>
          <a:prstGeom prst="rect">
            <a:avLst/>
          </a:prstGeom>
          <a:blipFill dpi="0" rotWithShape="1">
            <a:blip r:embed="rId2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46" name="object 30"/>
          <p:cNvSpPr>
            <a:spLocks noChangeArrowheads="1"/>
          </p:cNvSpPr>
          <p:nvPr/>
        </p:nvSpPr>
        <p:spPr bwMode="auto">
          <a:xfrm>
            <a:off x="1259418" y="6110288"/>
            <a:ext cx="1807633" cy="201612"/>
          </a:xfrm>
          <a:prstGeom prst="rect">
            <a:avLst/>
          </a:prstGeom>
          <a:blipFill dpi="0" rotWithShape="1">
            <a:blip r:embed="rId2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47" name="object 31"/>
          <p:cNvSpPr>
            <a:spLocks noChangeArrowheads="1"/>
          </p:cNvSpPr>
          <p:nvPr/>
        </p:nvSpPr>
        <p:spPr bwMode="auto">
          <a:xfrm>
            <a:off x="4165601" y="1693863"/>
            <a:ext cx="3511549" cy="973138"/>
          </a:xfrm>
          <a:prstGeom prst="rect">
            <a:avLst/>
          </a:prstGeom>
          <a:blipFill>
            <a:blip r:embed="rId16" cstate="print"/>
            <a:tile tx="0" ty="0" sx="100000" sy="100000" flip="none" algn="tl"/>
          </a:blipFill>
          <a:ln>
            <a:noFill/>
          </a:ln>
          <a:ex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48" name="object 32"/>
          <p:cNvSpPr>
            <a:spLocks noChangeArrowheads="1"/>
          </p:cNvSpPr>
          <p:nvPr/>
        </p:nvSpPr>
        <p:spPr bwMode="auto">
          <a:xfrm>
            <a:off x="4677834" y="2090738"/>
            <a:ext cx="2315633" cy="222250"/>
          </a:xfrm>
          <a:prstGeom prst="rect">
            <a:avLst/>
          </a:prstGeom>
          <a:blipFill dpi="0" rotWithShape="1">
            <a:blip r:embed="rId2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49" name="object 33"/>
          <p:cNvSpPr>
            <a:spLocks noChangeArrowheads="1"/>
          </p:cNvSpPr>
          <p:nvPr/>
        </p:nvSpPr>
        <p:spPr bwMode="auto">
          <a:xfrm>
            <a:off x="3975101" y="2619375"/>
            <a:ext cx="3560233" cy="1060450"/>
          </a:xfrm>
          <a:prstGeom prst="rect">
            <a:avLst/>
          </a:prstGeom>
          <a:blipFill dpi="0" rotWithShape="1">
            <a:blip r:embed="rId2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0" name="object 34"/>
          <p:cNvSpPr>
            <a:spLocks noChangeArrowheads="1"/>
          </p:cNvSpPr>
          <p:nvPr/>
        </p:nvSpPr>
        <p:spPr bwMode="auto">
          <a:xfrm>
            <a:off x="4413251" y="2743201"/>
            <a:ext cx="2743200" cy="612775"/>
          </a:xfrm>
          <a:prstGeom prst="rect">
            <a:avLst/>
          </a:prstGeom>
          <a:blipFill dpi="0" rotWithShape="1">
            <a:blip r:embed="rId30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1" name="object 35"/>
          <p:cNvSpPr>
            <a:spLocks noChangeArrowheads="1"/>
          </p:cNvSpPr>
          <p:nvPr/>
        </p:nvSpPr>
        <p:spPr bwMode="auto">
          <a:xfrm>
            <a:off x="4730751" y="3429000"/>
            <a:ext cx="2099733" cy="107950"/>
          </a:xfrm>
          <a:prstGeom prst="rect">
            <a:avLst/>
          </a:prstGeom>
          <a:blipFill dpi="0" rotWithShape="1">
            <a:blip r:embed="rId3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2" name="object 36"/>
          <p:cNvSpPr>
            <a:spLocks noChangeArrowheads="1"/>
          </p:cNvSpPr>
          <p:nvPr/>
        </p:nvSpPr>
        <p:spPr bwMode="auto">
          <a:xfrm>
            <a:off x="4047066" y="3635376"/>
            <a:ext cx="3488267" cy="1489075"/>
          </a:xfrm>
          <a:prstGeom prst="rect">
            <a:avLst/>
          </a:prstGeom>
          <a:blipFill dpi="0" rotWithShape="1">
            <a:blip r:embed="rId3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3" name="object 37"/>
          <p:cNvSpPr>
            <a:spLocks noChangeArrowheads="1"/>
          </p:cNvSpPr>
          <p:nvPr/>
        </p:nvSpPr>
        <p:spPr bwMode="auto">
          <a:xfrm>
            <a:off x="4559300" y="3803650"/>
            <a:ext cx="2601384" cy="374650"/>
          </a:xfrm>
          <a:prstGeom prst="rect">
            <a:avLst/>
          </a:prstGeom>
          <a:blipFill dpi="0" rotWithShape="1">
            <a:blip r:embed="rId3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4" name="object 38"/>
          <p:cNvSpPr>
            <a:spLocks noChangeArrowheads="1"/>
          </p:cNvSpPr>
          <p:nvPr/>
        </p:nvSpPr>
        <p:spPr bwMode="auto">
          <a:xfrm>
            <a:off x="4428067" y="4244976"/>
            <a:ext cx="2785533" cy="695325"/>
          </a:xfrm>
          <a:prstGeom prst="rect">
            <a:avLst/>
          </a:prstGeom>
          <a:blipFill dpi="0" rotWithShape="1">
            <a:blip r:embed="rId3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5" name="object 39"/>
          <p:cNvSpPr>
            <a:spLocks noChangeArrowheads="1"/>
          </p:cNvSpPr>
          <p:nvPr/>
        </p:nvSpPr>
        <p:spPr bwMode="auto">
          <a:xfrm>
            <a:off x="4047066" y="5048250"/>
            <a:ext cx="3488267" cy="1809750"/>
          </a:xfrm>
          <a:prstGeom prst="rect">
            <a:avLst/>
          </a:prstGeom>
          <a:blipFill dpi="0" rotWithShape="1">
            <a:blip r:embed="rId3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6" name="object 40"/>
          <p:cNvSpPr>
            <a:spLocks noChangeArrowheads="1"/>
          </p:cNvSpPr>
          <p:nvPr/>
        </p:nvSpPr>
        <p:spPr bwMode="auto">
          <a:xfrm>
            <a:off x="4660900" y="5453064"/>
            <a:ext cx="2413000" cy="174625"/>
          </a:xfrm>
          <a:prstGeom prst="rect">
            <a:avLst/>
          </a:prstGeom>
          <a:blipFill dpi="0" rotWithShape="1">
            <a:blip r:embed="rId3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7" name="object 41"/>
          <p:cNvSpPr>
            <a:spLocks noChangeArrowheads="1"/>
          </p:cNvSpPr>
          <p:nvPr/>
        </p:nvSpPr>
        <p:spPr bwMode="auto">
          <a:xfrm>
            <a:off x="4480984" y="5711826"/>
            <a:ext cx="2675467" cy="354013"/>
          </a:xfrm>
          <a:prstGeom prst="rect">
            <a:avLst/>
          </a:prstGeom>
          <a:blipFill dpi="0" rotWithShape="1">
            <a:blip r:embed="rId3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8" name="object 42"/>
          <p:cNvSpPr>
            <a:spLocks noChangeArrowheads="1"/>
          </p:cNvSpPr>
          <p:nvPr/>
        </p:nvSpPr>
        <p:spPr bwMode="auto">
          <a:xfrm>
            <a:off x="4667252" y="6138864"/>
            <a:ext cx="2290233" cy="344487"/>
          </a:xfrm>
          <a:prstGeom prst="rect">
            <a:avLst/>
          </a:prstGeom>
          <a:blipFill dpi="0" rotWithShape="1">
            <a:blip r:embed="rId3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59" name="object 43"/>
          <p:cNvSpPr>
            <a:spLocks noChangeArrowheads="1"/>
          </p:cNvSpPr>
          <p:nvPr/>
        </p:nvSpPr>
        <p:spPr bwMode="auto">
          <a:xfrm>
            <a:off x="7850839" y="1745548"/>
            <a:ext cx="4006728" cy="968376"/>
          </a:xfrm>
          <a:prstGeom prst="rect">
            <a:avLst/>
          </a:prstGeom>
          <a:blipFill>
            <a:blip r:embed="rId16" cstate="print"/>
            <a:tile tx="0" ty="0" sx="100000" sy="100000" flip="none" algn="tl"/>
          </a:blipFill>
          <a:ln>
            <a:noFill/>
          </a:ln>
          <a:ex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60" name="object 44"/>
          <p:cNvSpPr>
            <a:spLocks noChangeArrowheads="1"/>
          </p:cNvSpPr>
          <p:nvPr/>
        </p:nvSpPr>
        <p:spPr bwMode="auto">
          <a:xfrm>
            <a:off x="8684684" y="1819275"/>
            <a:ext cx="1970616" cy="177800"/>
          </a:xfrm>
          <a:prstGeom prst="rect">
            <a:avLst/>
          </a:prstGeom>
          <a:blipFill dpi="0" rotWithShape="1">
            <a:blip r:embed="rId3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61" name="object 45"/>
          <p:cNvSpPr>
            <a:spLocks noChangeArrowheads="1"/>
          </p:cNvSpPr>
          <p:nvPr/>
        </p:nvSpPr>
        <p:spPr bwMode="auto">
          <a:xfrm>
            <a:off x="8750300" y="2090739"/>
            <a:ext cx="1778000" cy="179387"/>
          </a:xfrm>
          <a:prstGeom prst="rect">
            <a:avLst/>
          </a:prstGeom>
          <a:blipFill dpi="0" rotWithShape="1">
            <a:blip r:embed="rId40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62" name="object 46"/>
          <p:cNvSpPr>
            <a:spLocks noChangeArrowheads="1"/>
          </p:cNvSpPr>
          <p:nvPr/>
        </p:nvSpPr>
        <p:spPr bwMode="auto">
          <a:xfrm>
            <a:off x="8860367" y="2363789"/>
            <a:ext cx="1547284" cy="211137"/>
          </a:xfrm>
          <a:prstGeom prst="rect">
            <a:avLst/>
          </a:prstGeom>
          <a:blipFill dpi="0" rotWithShape="1">
            <a:blip r:embed="rId4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9263" name="object 47"/>
          <p:cNvSpPr>
            <a:spLocks noChangeArrowheads="1"/>
          </p:cNvSpPr>
          <p:nvPr/>
        </p:nvSpPr>
        <p:spPr bwMode="auto">
          <a:xfrm>
            <a:off x="7850839" y="2639900"/>
            <a:ext cx="4006728" cy="1082675"/>
          </a:xfrm>
          <a:prstGeom prst="rect">
            <a:avLst/>
          </a:prstGeom>
          <a:blipFill dpi="0" rotWithShape="1">
            <a:blip r:embed="rId4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64" name="object 48"/>
          <p:cNvSpPr>
            <a:spLocks noChangeArrowheads="1"/>
          </p:cNvSpPr>
          <p:nvPr/>
        </p:nvSpPr>
        <p:spPr bwMode="auto">
          <a:xfrm>
            <a:off x="8330142" y="2725738"/>
            <a:ext cx="1242483" cy="165100"/>
          </a:xfrm>
          <a:prstGeom prst="rect">
            <a:avLst/>
          </a:prstGeom>
          <a:blipFill dpi="0" rotWithShape="1">
            <a:blip r:embed="rId4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65" name="object 49"/>
          <p:cNvSpPr>
            <a:spLocks noChangeArrowheads="1"/>
          </p:cNvSpPr>
          <p:nvPr/>
        </p:nvSpPr>
        <p:spPr bwMode="auto">
          <a:xfrm>
            <a:off x="8216900" y="2975294"/>
            <a:ext cx="2178051" cy="179387"/>
          </a:xfrm>
          <a:prstGeom prst="rect">
            <a:avLst/>
          </a:prstGeom>
          <a:blipFill dpi="0" rotWithShape="1">
            <a:blip r:embed="rId4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66" name="object 50"/>
          <p:cNvSpPr>
            <a:spLocks noChangeArrowheads="1"/>
          </p:cNvSpPr>
          <p:nvPr/>
        </p:nvSpPr>
        <p:spPr bwMode="auto">
          <a:xfrm>
            <a:off x="8291074" y="3174026"/>
            <a:ext cx="1697567" cy="141288"/>
          </a:xfrm>
          <a:prstGeom prst="rect">
            <a:avLst/>
          </a:prstGeom>
          <a:blipFill dpi="0" rotWithShape="1">
            <a:blip r:embed="rId4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67" name="object 51"/>
          <p:cNvSpPr>
            <a:spLocks/>
          </p:cNvSpPr>
          <p:nvPr/>
        </p:nvSpPr>
        <p:spPr bwMode="auto">
          <a:xfrm>
            <a:off x="7994650" y="3403600"/>
            <a:ext cx="1100667" cy="122238"/>
          </a:xfrm>
          <a:custGeom>
            <a:avLst/>
            <a:gdLst>
              <a:gd name="T0" fmla="*/ 0 w 824865"/>
              <a:gd name="T1" fmla="*/ 125861 h 121285"/>
              <a:gd name="T2" fmla="*/ 124132 w 824865"/>
              <a:gd name="T3" fmla="*/ 98390 h 121285"/>
              <a:gd name="T4" fmla="*/ 99440 w 824865"/>
              <a:gd name="T5" fmla="*/ 98390 h 121285"/>
              <a:gd name="T6" fmla="*/ 124132 w 824865"/>
              <a:gd name="T7" fmla="*/ 98390 h 121285"/>
              <a:gd name="T8" fmla="*/ 147632 w 824865"/>
              <a:gd name="T9" fmla="*/ 50448 h 121285"/>
              <a:gd name="T10" fmla="*/ 176020 w 824865"/>
              <a:gd name="T11" fmla="*/ 100180 h 121285"/>
              <a:gd name="T12" fmla="*/ 232556 w 824865"/>
              <a:gd name="T13" fmla="*/ 85943 h 121285"/>
              <a:gd name="T14" fmla="*/ 183203 w 824865"/>
              <a:gd name="T15" fmla="*/ 76863 h 121285"/>
              <a:gd name="T16" fmla="*/ 179523 w 824865"/>
              <a:gd name="T17" fmla="*/ 65290 h 121285"/>
              <a:gd name="T18" fmla="*/ 253449 w 824865"/>
              <a:gd name="T19" fmla="*/ 55335 h 121285"/>
              <a:gd name="T20" fmla="*/ 186643 w 824865"/>
              <a:gd name="T21" fmla="*/ 41733 h 121285"/>
              <a:gd name="T22" fmla="*/ 199904 w 824865"/>
              <a:gd name="T23" fmla="*/ 24169 h 121285"/>
              <a:gd name="T24" fmla="*/ 256127 w 824865"/>
              <a:gd name="T25" fmla="*/ 16510 h 121285"/>
              <a:gd name="T26" fmla="*/ 324079 w 824865"/>
              <a:gd name="T27" fmla="*/ 2244 h 121285"/>
              <a:gd name="T28" fmla="*/ 292588 w 824865"/>
              <a:gd name="T29" fmla="*/ 98390 h 121285"/>
              <a:gd name="T30" fmla="*/ 381259 w 824865"/>
              <a:gd name="T31" fmla="*/ 35131 h 121285"/>
              <a:gd name="T32" fmla="*/ 372435 w 824865"/>
              <a:gd name="T33" fmla="*/ 62072 h 121285"/>
              <a:gd name="T34" fmla="*/ 360540 w 824865"/>
              <a:gd name="T35" fmla="*/ 98390 h 121285"/>
              <a:gd name="T36" fmla="*/ 415362 w 824865"/>
              <a:gd name="T37" fmla="*/ 2244 h 121285"/>
              <a:gd name="T38" fmla="*/ 454972 w 824865"/>
              <a:gd name="T39" fmla="*/ 96461 h 121285"/>
              <a:gd name="T40" fmla="*/ 482786 w 824865"/>
              <a:gd name="T41" fmla="*/ 75807 h 121285"/>
              <a:gd name="T42" fmla="*/ 488249 w 824865"/>
              <a:gd name="T43" fmla="*/ 58903 h 121285"/>
              <a:gd name="T44" fmla="*/ 473456 w 824865"/>
              <a:gd name="T45" fmla="*/ 38404 h 121285"/>
              <a:gd name="T46" fmla="*/ 451057 w 824865"/>
              <a:gd name="T47" fmla="*/ 2244 h 121285"/>
              <a:gd name="T48" fmla="*/ 240273 w 824865"/>
              <a:gd name="T49" fmla="*/ 78977 h 121285"/>
              <a:gd name="T50" fmla="*/ 488249 w 824865"/>
              <a:gd name="T51" fmla="*/ 58903 h 121285"/>
              <a:gd name="T52" fmla="*/ 452883 w 824865"/>
              <a:gd name="T53" fmla="*/ 62072 h 121285"/>
              <a:gd name="T54" fmla="*/ 448636 w 824865"/>
              <a:gd name="T55" fmla="*/ 72241 h 121285"/>
              <a:gd name="T56" fmla="*/ 441496 w 824865"/>
              <a:gd name="T57" fmla="*/ 75807 h 121285"/>
              <a:gd name="T58" fmla="*/ 488249 w 824865"/>
              <a:gd name="T59" fmla="*/ 58903 h 121285"/>
              <a:gd name="T60" fmla="*/ 51997 w 824865"/>
              <a:gd name="T61" fmla="*/ 24433 h 121285"/>
              <a:gd name="T62" fmla="*/ 34234 w 824865"/>
              <a:gd name="T63" fmla="*/ 61808 h 121285"/>
              <a:gd name="T64" fmla="*/ 84016 w 824865"/>
              <a:gd name="T65" fmla="*/ 30244 h 121285"/>
              <a:gd name="T66" fmla="*/ 145847 w 824865"/>
              <a:gd name="T67" fmla="*/ 2244 h 121285"/>
              <a:gd name="T68" fmla="*/ 87457 w 824865"/>
              <a:gd name="T69" fmla="*/ 71449 h 121285"/>
              <a:gd name="T70" fmla="*/ 257172 w 824865"/>
              <a:gd name="T71" fmla="*/ 21924 h 121285"/>
              <a:gd name="T72" fmla="*/ 221195 w 824865"/>
              <a:gd name="T73" fmla="*/ 26545 h 121285"/>
              <a:gd name="T74" fmla="*/ 221703 w 824865"/>
              <a:gd name="T75" fmla="*/ 41733 h 121285"/>
              <a:gd name="T76" fmla="*/ 258118 w 824865"/>
              <a:gd name="T77" fmla="*/ 31695 h 121285"/>
              <a:gd name="T78" fmla="*/ 257172 w 824865"/>
              <a:gd name="T79" fmla="*/ 21924 h 121285"/>
              <a:gd name="T80" fmla="*/ 345624 w 824865"/>
              <a:gd name="T81" fmla="*/ 35131 h 121285"/>
              <a:gd name="T82" fmla="*/ 602261 w 824865"/>
              <a:gd name="T83" fmla="*/ 2244 h 121285"/>
              <a:gd name="T84" fmla="*/ 531248 w 824865"/>
              <a:gd name="T85" fmla="*/ 98390 h 121285"/>
              <a:gd name="T86" fmla="*/ 602261 w 824865"/>
              <a:gd name="T87" fmla="*/ 2244 h 121285"/>
              <a:gd name="T88" fmla="*/ 585815 w 824865"/>
              <a:gd name="T89" fmla="*/ 98390 h 121285"/>
              <a:gd name="T90" fmla="*/ 703737 w 824865"/>
              <a:gd name="T91" fmla="*/ 51109 h 121285"/>
              <a:gd name="T92" fmla="*/ 650962 w 824865"/>
              <a:gd name="T93" fmla="*/ 2244 h 121285"/>
              <a:gd name="T94" fmla="*/ 654531 w 824865"/>
              <a:gd name="T95" fmla="*/ 98390 h 121285"/>
              <a:gd name="T96" fmla="*/ 768252 w 824865"/>
              <a:gd name="T97" fmla="*/ 8188 h 121285"/>
              <a:gd name="T98" fmla="*/ 713432 w 824865"/>
              <a:gd name="T99" fmla="*/ 91921 h 121285"/>
              <a:gd name="T100" fmla="*/ 768252 w 824865"/>
              <a:gd name="T101" fmla="*/ 8188 h 121285"/>
              <a:gd name="T102" fmla="*/ 796810 w 824865"/>
              <a:gd name="T103" fmla="*/ 50053 h 121285"/>
              <a:gd name="T104" fmla="*/ 827790 w 824865"/>
              <a:gd name="T105" fmla="*/ 50053 h 121285"/>
              <a:gd name="T106" fmla="*/ 686276 w 824865"/>
              <a:gd name="T107" fmla="*/ 2244 h 121285"/>
              <a:gd name="T108" fmla="*/ 719806 w 824865"/>
              <a:gd name="T109" fmla="*/ 2244 h 12128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24865"/>
              <a:gd name="T166" fmla="*/ 0 h 121285"/>
              <a:gd name="T167" fmla="*/ 824865 w 824865"/>
              <a:gd name="T168" fmla="*/ 121285 h 12128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24865" h="121285">
                <a:moveTo>
                  <a:pt x="132461" y="68707"/>
                </a:moveTo>
                <a:lnTo>
                  <a:pt x="17780" y="68707"/>
                </a:lnTo>
                <a:lnTo>
                  <a:pt x="0" y="121031"/>
                </a:lnTo>
                <a:lnTo>
                  <a:pt x="24637" y="121031"/>
                </a:lnTo>
                <a:lnTo>
                  <a:pt x="33655" y="94615"/>
                </a:lnTo>
                <a:lnTo>
                  <a:pt x="123657" y="94615"/>
                </a:lnTo>
                <a:lnTo>
                  <a:pt x="132461" y="68707"/>
                </a:lnTo>
                <a:close/>
              </a:path>
              <a:path w="824865" h="121285">
                <a:moveTo>
                  <a:pt x="123657" y="94615"/>
                </a:moveTo>
                <a:lnTo>
                  <a:pt x="99060" y="94615"/>
                </a:lnTo>
                <a:lnTo>
                  <a:pt x="90043" y="121031"/>
                </a:lnTo>
                <a:lnTo>
                  <a:pt x="114681" y="121031"/>
                </a:lnTo>
                <a:lnTo>
                  <a:pt x="123657" y="94615"/>
                </a:lnTo>
                <a:close/>
              </a:path>
              <a:path w="824865" h="121285">
                <a:moveTo>
                  <a:pt x="215773" y="0"/>
                </a:moveTo>
                <a:lnTo>
                  <a:pt x="172847" y="13462"/>
                </a:lnTo>
                <a:lnTo>
                  <a:pt x="147066" y="48513"/>
                </a:lnTo>
                <a:lnTo>
                  <a:pt x="143891" y="62785"/>
                </a:lnTo>
                <a:lnTo>
                  <a:pt x="144003" y="69850"/>
                </a:lnTo>
                <a:lnTo>
                  <a:pt x="175345" y="96335"/>
                </a:lnTo>
                <a:lnTo>
                  <a:pt x="183896" y="96647"/>
                </a:lnTo>
                <a:lnTo>
                  <a:pt x="193990" y="96285"/>
                </a:lnTo>
                <a:lnTo>
                  <a:pt x="231663" y="82645"/>
                </a:lnTo>
                <a:lnTo>
                  <a:pt x="239350" y="75946"/>
                </a:lnTo>
                <a:lnTo>
                  <a:pt x="186309" y="75946"/>
                </a:lnTo>
                <a:lnTo>
                  <a:pt x="182499" y="73913"/>
                </a:lnTo>
                <a:lnTo>
                  <a:pt x="180467" y="69850"/>
                </a:lnTo>
                <a:lnTo>
                  <a:pt x="178943" y="67056"/>
                </a:lnTo>
                <a:lnTo>
                  <a:pt x="178833" y="62785"/>
                </a:lnTo>
                <a:lnTo>
                  <a:pt x="180086" y="57150"/>
                </a:lnTo>
                <a:lnTo>
                  <a:pt x="251206" y="57150"/>
                </a:lnTo>
                <a:lnTo>
                  <a:pt x="252475" y="53212"/>
                </a:lnTo>
                <a:lnTo>
                  <a:pt x="255095" y="44497"/>
                </a:lnTo>
                <a:lnTo>
                  <a:pt x="255968" y="40132"/>
                </a:lnTo>
                <a:lnTo>
                  <a:pt x="185927" y="40132"/>
                </a:lnTo>
                <a:lnTo>
                  <a:pt x="188468" y="34671"/>
                </a:lnTo>
                <a:lnTo>
                  <a:pt x="191262" y="30480"/>
                </a:lnTo>
                <a:lnTo>
                  <a:pt x="199136" y="23241"/>
                </a:lnTo>
                <a:lnTo>
                  <a:pt x="204470" y="21082"/>
                </a:lnTo>
                <a:lnTo>
                  <a:pt x="256184" y="21082"/>
                </a:lnTo>
                <a:lnTo>
                  <a:pt x="255143" y="15875"/>
                </a:lnTo>
                <a:lnTo>
                  <a:pt x="225034" y="381"/>
                </a:lnTo>
                <a:lnTo>
                  <a:pt x="215773" y="0"/>
                </a:lnTo>
                <a:close/>
              </a:path>
              <a:path w="824865" h="121285">
                <a:moveTo>
                  <a:pt x="322834" y="2159"/>
                </a:moveTo>
                <a:lnTo>
                  <a:pt x="287274" y="2159"/>
                </a:lnTo>
                <a:lnTo>
                  <a:pt x="255905" y="94615"/>
                </a:lnTo>
                <a:lnTo>
                  <a:pt x="291464" y="94615"/>
                </a:lnTo>
                <a:lnTo>
                  <a:pt x="303275" y="59690"/>
                </a:lnTo>
                <a:lnTo>
                  <a:pt x="371005" y="59690"/>
                </a:lnTo>
                <a:lnTo>
                  <a:pt x="379795" y="33782"/>
                </a:lnTo>
                <a:lnTo>
                  <a:pt x="312038" y="33782"/>
                </a:lnTo>
                <a:lnTo>
                  <a:pt x="322834" y="2159"/>
                </a:lnTo>
                <a:close/>
              </a:path>
              <a:path w="824865" h="121285">
                <a:moveTo>
                  <a:pt x="371005" y="59690"/>
                </a:moveTo>
                <a:lnTo>
                  <a:pt x="335534" y="59690"/>
                </a:lnTo>
                <a:lnTo>
                  <a:pt x="323596" y="94615"/>
                </a:lnTo>
                <a:lnTo>
                  <a:pt x="359156" y="94615"/>
                </a:lnTo>
                <a:lnTo>
                  <a:pt x="371005" y="59690"/>
                </a:lnTo>
                <a:close/>
              </a:path>
              <a:path w="824865" h="121285">
                <a:moveTo>
                  <a:pt x="449325" y="2159"/>
                </a:moveTo>
                <a:lnTo>
                  <a:pt x="413766" y="2159"/>
                </a:lnTo>
                <a:lnTo>
                  <a:pt x="382397" y="94615"/>
                </a:lnTo>
                <a:lnTo>
                  <a:pt x="435101" y="94615"/>
                </a:lnTo>
                <a:lnTo>
                  <a:pt x="453225" y="92759"/>
                </a:lnTo>
                <a:lnTo>
                  <a:pt x="467598" y="87201"/>
                </a:lnTo>
                <a:lnTo>
                  <a:pt x="478232" y="77952"/>
                </a:lnTo>
                <a:lnTo>
                  <a:pt x="480932" y="72898"/>
                </a:lnTo>
                <a:lnTo>
                  <a:pt x="425323" y="72898"/>
                </a:lnTo>
                <a:lnTo>
                  <a:pt x="430784" y="56642"/>
                </a:lnTo>
                <a:lnTo>
                  <a:pt x="486374" y="56642"/>
                </a:lnTo>
                <a:lnTo>
                  <a:pt x="487068" y="51929"/>
                </a:lnTo>
                <a:lnTo>
                  <a:pt x="482568" y="42560"/>
                </a:lnTo>
                <a:lnTo>
                  <a:pt x="471638" y="36931"/>
                </a:lnTo>
                <a:lnTo>
                  <a:pt x="454279" y="35051"/>
                </a:lnTo>
                <a:lnTo>
                  <a:pt x="438150" y="35051"/>
                </a:lnTo>
                <a:lnTo>
                  <a:pt x="449325" y="2159"/>
                </a:lnTo>
                <a:close/>
              </a:path>
              <a:path w="824865" h="121285">
                <a:moveTo>
                  <a:pt x="210693" y="67437"/>
                </a:moveTo>
                <a:lnTo>
                  <a:pt x="195199" y="75946"/>
                </a:lnTo>
                <a:lnTo>
                  <a:pt x="239350" y="75946"/>
                </a:lnTo>
                <a:lnTo>
                  <a:pt x="244601" y="70612"/>
                </a:lnTo>
                <a:lnTo>
                  <a:pt x="210693" y="67437"/>
                </a:lnTo>
                <a:close/>
              </a:path>
              <a:path w="824865" h="121285">
                <a:moveTo>
                  <a:pt x="486374" y="56642"/>
                </a:moveTo>
                <a:lnTo>
                  <a:pt x="448945" y="56642"/>
                </a:lnTo>
                <a:lnTo>
                  <a:pt x="451161" y="59350"/>
                </a:lnTo>
                <a:lnTo>
                  <a:pt x="451144" y="59690"/>
                </a:lnTo>
                <a:lnTo>
                  <a:pt x="449325" y="65024"/>
                </a:lnTo>
                <a:lnTo>
                  <a:pt x="448563" y="67563"/>
                </a:lnTo>
                <a:lnTo>
                  <a:pt x="446913" y="69469"/>
                </a:lnTo>
                <a:lnTo>
                  <a:pt x="444626" y="70866"/>
                </a:lnTo>
                <a:lnTo>
                  <a:pt x="442341" y="72136"/>
                </a:lnTo>
                <a:lnTo>
                  <a:pt x="439800" y="72898"/>
                </a:lnTo>
                <a:lnTo>
                  <a:pt x="480932" y="72898"/>
                </a:lnTo>
                <a:lnTo>
                  <a:pt x="485139" y="65024"/>
                </a:lnTo>
                <a:lnTo>
                  <a:pt x="486374" y="56642"/>
                </a:lnTo>
                <a:close/>
              </a:path>
              <a:path w="824865" h="121285">
                <a:moveTo>
                  <a:pt x="145287" y="2159"/>
                </a:moveTo>
                <a:lnTo>
                  <a:pt x="59055" y="2159"/>
                </a:lnTo>
                <a:lnTo>
                  <a:pt x="51797" y="23495"/>
                </a:lnTo>
                <a:lnTo>
                  <a:pt x="46749" y="36639"/>
                </a:lnTo>
                <a:lnTo>
                  <a:pt x="40878" y="48625"/>
                </a:lnTo>
                <a:lnTo>
                  <a:pt x="34104" y="59436"/>
                </a:lnTo>
                <a:lnTo>
                  <a:pt x="26670" y="68707"/>
                </a:lnTo>
                <a:lnTo>
                  <a:pt x="61849" y="68707"/>
                </a:lnTo>
                <a:lnTo>
                  <a:pt x="83693" y="29083"/>
                </a:lnTo>
                <a:lnTo>
                  <a:pt x="83947" y="28067"/>
                </a:lnTo>
                <a:lnTo>
                  <a:pt x="136487" y="28067"/>
                </a:lnTo>
                <a:lnTo>
                  <a:pt x="145287" y="2159"/>
                </a:lnTo>
                <a:close/>
              </a:path>
              <a:path w="824865" h="121285">
                <a:moveTo>
                  <a:pt x="136487" y="28067"/>
                </a:moveTo>
                <a:lnTo>
                  <a:pt x="100964" y="28067"/>
                </a:lnTo>
                <a:lnTo>
                  <a:pt x="87122" y="68707"/>
                </a:lnTo>
                <a:lnTo>
                  <a:pt x="122682" y="68707"/>
                </a:lnTo>
                <a:lnTo>
                  <a:pt x="136487" y="28067"/>
                </a:lnTo>
                <a:close/>
              </a:path>
              <a:path w="824865" h="121285">
                <a:moveTo>
                  <a:pt x="256184" y="21082"/>
                </a:moveTo>
                <a:lnTo>
                  <a:pt x="214884" y="21082"/>
                </a:lnTo>
                <a:lnTo>
                  <a:pt x="218312" y="22479"/>
                </a:lnTo>
                <a:lnTo>
                  <a:pt x="220345" y="25526"/>
                </a:lnTo>
                <a:lnTo>
                  <a:pt x="222376" y="28448"/>
                </a:lnTo>
                <a:lnTo>
                  <a:pt x="222410" y="33782"/>
                </a:lnTo>
                <a:lnTo>
                  <a:pt x="220852" y="40132"/>
                </a:lnTo>
                <a:lnTo>
                  <a:pt x="255968" y="40132"/>
                </a:lnTo>
                <a:lnTo>
                  <a:pt x="256674" y="36542"/>
                </a:lnTo>
                <a:lnTo>
                  <a:pt x="257127" y="30480"/>
                </a:lnTo>
                <a:lnTo>
                  <a:pt x="257056" y="28067"/>
                </a:lnTo>
                <a:lnTo>
                  <a:pt x="256667" y="23495"/>
                </a:lnTo>
                <a:lnTo>
                  <a:pt x="256184" y="21082"/>
                </a:lnTo>
                <a:close/>
              </a:path>
              <a:path w="824865" h="121285">
                <a:moveTo>
                  <a:pt x="390525" y="2159"/>
                </a:moveTo>
                <a:lnTo>
                  <a:pt x="355092" y="2159"/>
                </a:lnTo>
                <a:lnTo>
                  <a:pt x="344297" y="33782"/>
                </a:lnTo>
                <a:lnTo>
                  <a:pt x="379795" y="33782"/>
                </a:lnTo>
                <a:lnTo>
                  <a:pt x="390525" y="2159"/>
                </a:lnTo>
                <a:close/>
              </a:path>
              <a:path w="824865" h="121285">
                <a:moveTo>
                  <a:pt x="599948" y="2159"/>
                </a:moveTo>
                <a:lnTo>
                  <a:pt x="525018" y="2159"/>
                </a:lnTo>
                <a:lnTo>
                  <a:pt x="493649" y="94615"/>
                </a:lnTo>
                <a:lnTo>
                  <a:pt x="529208" y="94615"/>
                </a:lnTo>
                <a:lnTo>
                  <a:pt x="551815" y="28067"/>
                </a:lnTo>
                <a:lnTo>
                  <a:pt x="591185" y="28067"/>
                </a:lnTo>
                <a:lnTo>
                  <a:pt x="599948" y="2159"/>
                </a:lnTo>
                <a:close/>
              </a:path>
              <a:path w="824865" h="121285">
                <a:moveTo>
                  <a:pt x="648462" y="2159"/>
                </a:moveTo>
                <a:lnTo>
                  <a:pt x="614933" y="2159"/>
                </a:lnTo>
                <a:lnTo>
                  <a:pt x="583565" y="94615"/>
                </a:lnTo>
                <a:lnTo>
                  <a:pt x="617220" y="94615"/>
                </a:lnTo>
                <a:lnTo>
                  <a:pt x="667512" y="49149"/>
                </a:lnTo>
                <a:lnTo>
                  <a:pt x="701034" y="49149"/>
                </a:lnTo>
                <a:lnTo>
                  <a:pt x="701337" y="48260"/>
                </a:lnTo>
                <a:lnTo>
                  <a:pt x="632841" y="48260"/>
                </a:lnTo>
                <a:lnTo>
                  <a:pt x="648462" y="2159"/>
                </a:lnTo>
                <a:close/>
              </a:path>
              <a:path w="824865" h="121285">
                <a:moveTo>
                  <a:pt x="701034" y="49149"/>
                </a:moveTo>
                <a:lnTo>
                  <a:pt x="667512" y="49149"/>
                </a:lnTo>
                <a:lnTo>
                  <a:pt x="652018" y="94615"/>
                </a:lnTo>
                <a:lnTo>
                  <a:pt x="685546" y="94615"/>
                </a:lnTo>
                <a:lnTo>
                  <a:pt x="701034" y="49149"/>
                </a:lnTo>
                <a:close/>
              </a:path>
              <a:path w="824865" h="121285">
                <a:moveTo>
                  <a:pt x="765301" y="7874"/>
                </a:moveTo>
                <a:lnTo>
                  <a:pt x="738124" y="7874"/>
                </a:lnTo>
                <a:lnTo>
                  <a:pt x="748538" y="48133"/>
                </a:lnTo>
                <a:lnTo>
                  <a:pt x="710692" y="88392"/>
                </a:lnTo>
                <a:lnTo>
                  <a:pt x="737997" y="88392"/>
                </a:lnTo>
                <a:lnTo>
                  <a:pt x="779399" y="48133"/>
                </a:lnTo>
                <a:lnTo>
                  <a:pt x="765301" y="7874"/>
                </a:lnTo>
                <a:close/>
              </a:path>
              <a:path w="824865" h="121285">
                <a:moveTo>
                  <a:pt x="810514" y="7874"/>
                </a:moveTo>
                <a:lnTo>
                  <a:pt x="783336" y="7874"/>
                </a:lnTo>
                <a:lnTo>
                  <a:pt x="793750" y="48133"/>
                </a:lnTo>
                <a:lnTo>
                  <a:pt x="755903" y="88392"/>
                </a:lnTo>
                <a:lnTo>
                  <a:pt x="783081" y="88392"/>
                </a:lnTo>
                <a:lnTo>
                  <a:pt x="824611" y="48133"/>
                </a:lnTo>
                <a:lnTo>
                  <a:pt x="810514" y="7874"/>
                </a:lnTo>
                <a:close/>
              </a:path>
              <a:path w="824865" h="121285">
                <a:moveTo>
                  <a:pt x="717042" y="2159"/>
                </a:moveTo>
                <a:lnTo>
                  <a:pt x="683641" y="2159"/>
                </a:lnTo>
                <a:lnTo>
                  <a:pt x="632841" y="48260"/>
                </a:lnTo>
                <a:lnTo>
                  <a:pt x="701337" y="48260"/>
                </a:lnTo>
                <a:lnTo>
                  <a:pt x="717042" y="21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68" name="object 52"/>
          <p:cNvSpPr>
            <a:spLocks/>
          </p:cNvSpPr>
          <p:nvPr/>
        </p:nvSpPr>
        <p:spPr bwMode="auto">
          <a:xfrm>
            <a:off x="8561917" y="3460751"/>
            <a:ext cx="33867" cy="15875"/>
          </a:xfrm>
          <a:custGeom>
            <a:avLst/>
            <a:gdLst>
              <a:gd name="T0" fmla="*/ 4826 w 26035"/>
              <a:gd name="T1" fmla="*/ 0 h 16510"/>
              <a:gd name="T2" fmla="*/ 0 w 26035"/>
              <a:gd name="T3" fmla="*/ 13361 h 16510"/>
              <a:gd name="T4" fmla="*/ 10215 w 26035"/>
              <a:gd name="T5" fmla="*/ 13361 h 16510"/>
              <a:gd name="T6" fmla="*/ 12796 w 26035"/>
              <a:gd name="T7" fmla="*/ 13361 h 16510"/>
              <a:gd name="T8" fmla="*/ 21215 w 26035"/>
              <a:gd name="T9" fmla="*/ 6888 h 16510"/>
              <a:gd name="T10" fmla="*/ 22900 w 26035"/>
              <a:gd name="T11" fmla="*/ 2296 h 16510"/>
              <a:gd name="T12" fmla="*/ 20879 w 26035"/>
              <a:gd name="T13" fmla="*/ 0 h 16510"/>
              <a:gd name="T14" fmla="*/ 15042 w 26035"/>
              <a:gd name="T15" fmla="*/ 0 h 16510"/>
              <a:gd name="T16" fmla="*/ 4826 w 26035"/>
              <a:gd name="T17" fmla="*/ 0 h 1651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035"/>
              <a:gd name="T28" fmla="*/ 0 h 16510"/>
              <a:gd name="T29" fmla="*/ 26035 w 26035"/>
              <a:gd name="T30" fmla="*/ 16510 h 1651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035" h="16510">
                <a:moveTo>
                  <a:pt x="5461" y="0"/>
                </a:moveTo>
                <a:lnTo>
                  <a:pt x="0" y="16255"/>
                </a:lnTo>
                <a:lnTo>
                  <a:pt x="11557" y="16255"/>
                </a:lnTo>
                <a:lnTo>
                  <a:pt x="14477" y="16255"/>
                </a:lnTo>
                <a:lnTo>
                  <a:pt x="24002" y="8381"/>
                </a:lnTo>
                <a:lnTo>
                  <a:pt x="25908" y="2793"/>
                </a:lnTo>
                <a:lnTo>
                  <a:pt x="23622" y="0"/>
                </a:lnTo>
                <a:lnTo>
                  <a:pt x="17018" y="0"/>
                </a:lnTo>
                <a:lnTo>
                  <a:pt x="5461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69" name="object 53"/>
          <p:cNvSpPr>
            <a:spLocks/>
          </p:cNvSpPr>
          <p:nvPr/>
        </p:nvSpPr>
        <p:spPr bwMode="auto">
          <a:xfrm>
            <a:off x="8077200" y="3432175"/>
            <a:ext cx="52917" cy="39688"/>
          </a:xfrm>
          <a:custGeom>
            <a:avLst/>
            <a:gdLst>
              <a:gd name="T0" fmla="*/ 23004 w 39370"/>
              <a:gd name="T1" fmla="*/ 0 h 40639"/>
              <a:gd name="T2" fmla="*/ 0 w 39370"/>
              <a:gd name="T3" fmla="*/ 36101 h 40639"/>
              <a:gd name="T4" fmla="*/ 26310 w 39370"/>
              <a:gd name="T5" fmla="*/ 36101 h 40639"/>
              <a:gd name="T6" fmla="*/ 40720 w 39370"/>
              <a:gd name="T7" fmla="*/ 0 h 40639"/>
              <a:gd name="T8" fmla="*/ 23004 w 39370"/>
              <a:gd name="T9" fmla="*/ 0 h 406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370"/>
              <a:gd name="T16" fmla="*/ 0 h 40639"/>
              <a:gd name="T17" fmla="*/ 39370 w 39370"/>
              <a:gd name="T18" fmla="*/ 40639 h 4063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370" h="40639">
                <a:moveTo>
                  <a:pt x="22098" y="0"/>
                </a:moveTo>
                <a:lnTo>
                  <a:pt x="0" y="40639"/>
                </a:lnTo>
                <a:lnTo>
                  <a:pt x="25273" y="40639"/>
                </a:lnTo>
                <a:lnTo>
                  <a:pt x="39115" y="0"/>
                </a:lnTo>
                <a:lnTo>
                  <a:pt x="22098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0" name="object 54"/>
          <p:cNvSpPr>
            <a:spLocks/>
          </p:cNvSpPr>
          <p:nvPr/>
        </p:nvSpPr>
        <p:spPr bwMode="auto">
          <a:xfrm>
            <a:off x="8242301" y="3424238"/>
            <a:ext cx="48684" cy="19050"/>
          </a:xfrm>
          <a:custGeom>
            <a:avLst/>
            <a:gdLst>
              <a:gd name="T0" fmla="*/ 23112 w 36829"/>
              <a:gd name="T1" fmla="*/ 0 h 19050"/>
              <a:gd name="T2" fmla="*/ 17760 w 36829"/>
              <a:gd name="T3" fmla="*/ 0 h 19050"/>
              <a:gd name="T4" fmla="*/ 12652 w 36829"/>
              <a:gd name="T5" fmla="*/ 2159 h 19050"/>
              <a:gd name="T6" fmla="*/ 8029 w 36829"/>
              <a:gd name="T7" fmla="*/ 6603 h 19050"/>
              <a:gd name="T8" fmla="*/ 5109 w 36829"/>
              <a:gd name="T9" fmla="*/ 9398 h 19050"/>
              <a:gd name="T10" fmla="*/ 2433 w 36829"/>
              <a:gd name="T11" fmla="*/ 13588 h 19050"/>
              <a:gd name="T12" fmla="*/ 0 w 36829"/>
              <a:gd name="T13" fmla="*/ 19050 h 19050"/>
              <a:gd name="T14" fmla="*/ 33451 w 36829"/>
              <a:gd name="T15" fmla="*/ 19050 h 19050"/>
              <a:gd name="T16" fmla="*/ 35034 w 36829"/>
              <a:gd name="T17" fmla="*/ 12318 h 19050"/>
              <a:gd name="T18" fmla="*/ 34912 w 36829"/>
              <a:gd name="T19" fmla="*/ 7365 h 19050"/>
              <a:gd name="T20" fmla="*/ 32966 w 36829"/>
              <a:gd name="T21" fmla="*/ 4444 h 19050"/>
              <a:gd name="T22" fmla="*/ 31020 w 36829"/>
              <a:gd name="T23" fmla="*/ 1397 h 19050"/>
              <a:gd name="T24" fmla="*/ 27736 w 36829"/>
              <a:gd name="T25" fmla="*/ 0 h 19050"/>
              <a:gd name="T26" fmla="*/ 23112 w 36829"/>
              <a:gd name="T27" fmla="*/ 0 h 1905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829"/>
              <a:gd name="T43" fmla="*/ 0 h 19050"/>
              <a:gd name="T44" fmla="*/ 36829 w 36829"/>
              <a:gd name="T45" fmla="*/ 19050 h 1905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829" h="19050">
                <a:moveTo>
                  <a:pt x="24130" y="0"/>
                </a:moveTo>
                <a:lnTo>
                  <a:pt x="18542" y="0"/>
                </a:lnTo>
                <a:lnTo>
                  <a:pt x="13208" y="2159"/>
                </a:lnTo>
                <a:lnTo>
                  <a:pt x="8382" y="6603"/>
                </a:lnTo>
                <a:lnTo>
                  <a:pt x="5334" y="9398"/>
                </a:lnTo>
                <a:lnTo>
                  <a:pt x="2540" y="13588"/>
                </a:lnTo>
                <a:lnTo>
                  <a:pt x="0" y="19050"/>
                </a:lnTo>
                <a:lnTo>
                  <a:pt x="34925" y="19050"/>
                </a:lnTo>
                <a:lnTo>
                  <a:pt x="36576" y="12318"/>
                </a:lnTo>
                <a:lnTo>
                  <a:pt x="36449" y="7365"/>
                </a:lnTo>
                <a:lnTo>
                  <a:pt x="34417" y="4444"/>
                </a:lnTo>
                <a:lnTo>
                  <a:pt x="32385" y="1397"/>
                </a:lnTo>
                <a:lnTo>
                  <a:pt x="28956" y="0"/>
                </a:lnTo>
                <a:lnTo>
                  <a:pt x="24130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1" name="object 55"/>
          <p:cNvSpPr>
            <a:spLocks/>
          </p:cNvSpPr>
          <p:nvPr/>
        </p:nvSpPr>
        <p:spPr bwMode="auto">
          <a:xfrm>
            <a:off x="9002184" y="3411538"/>
            <a:ext cx="93133" cy="80962"/>
          </a:xfrm>
          <a:custGeom>
            <a:avLst/>
            <a:gdLst>
              <a:gd name="T0" fmla="*/ 28714 w 69215"/>
              <a:gd name="T1" fmla="*/ 0 h 80645"/>
              <a:gd name="T2" fmla="*/ 57162 w 69215"/>
              <a:gd name="T3" fmla="*/ 0 h 80645"/>
              <a:gd name="T4" fmla="*/ 71917 w 69215"/>
              <a:gd name="T5" fmla="*/ 41056 h 80645"/>
              <a:gd name="T6" fmla="*/ 28447 w 69215"/>
              <a:gd name="T7" fmla="*/ 82114 h 80645"/>
              <a:gd name="T8" fmla="*/ 0 w 69215"/>
              <a:gd name="T9" fmla="*/ 82114 h 80645"/>
              <a:gd name="T10" fmla="*/ 39614 w 69215"/>
              <a:gd name="T11" fmla="*/ 41056 h 80645"/>
              <a:gd name="T12" fmla="*/ 28714 w 69215"/>
              <a:gd name="T13" fmla="*/ 0 h 806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9215"/>
              <a:gd name="T22" fmla="*/ 0 h 80645"/>
              <a:gd name="T23" fmla="*/ 69215 w 69215"/>
              <a:gd name="T24" fmla="*/ 80645 h 806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9215" h="80645">
                <a:moveTo>
                  <a:pt x="27432" y="0"/>
                </a:moveTo>
                <a:lnTo>
                  <a:pt x="54610" y="0"/>
                </a:lnTo>
                <a:lnTo>
                  <a:pt x="68707" y="40259"/>
                </a:lnTo>
                <a:lnTo>
                  <a:pt x="27177" y="80518"/>
                </a:lnTo>
                <a:lnTo>
                  <a:pt x="0" y="80518"/>
                </a:lnTo>
                <a:lnTo>
                  <a:pt x="37846" y="40259"/>
                </a:lnTo>
                <a:lnTo>
                  <a:pt x="27432" y="0"/>
                </a:lnTo>
                <a:close/>
              </a:path>
            </a:pathLst>
          </a:custGeom>
          <a:noFill/>
          <a:ln w="10667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2" name="object 56"/>
          <p:cNvSpPr>
            <a:spLocks/>
          </p:cNvSpPr>
          <p:nvPr/>
        </p:nvSpPr>
        <p:spPr bwMode="auto">
          <a:xfrm>
            <a:off x="8942917" y="3411538"/>
            <a:ext cx="91016" cy="80962"/>
          </a:xfrm>
          <a:custGeom>
            <a:avLst/>
            <a:gdLst>
              <a:gd name="T0" fmla="*/ 25595 w 69215"/>
              <a:gd name="T1" fmla="*/ 0 h 80645"/>
              <a:gd name="T2" fmla="*/ 50952 w 69215"/>
              <a:gd name="T3" fmla="*/ 0 h 80645"/>
              <a:gd name="T4" fmla="*/ 64105 w 69215"/>
              <a:gd name="T5" fmla="*/ 41056 h 80645"/>
              <a:gd name="T6" fmla="*/ 25474 w 69215"/>
              <a:gd name="T7" fmla="*/ 82114 h 80645"/>
              <a:gd name="T8" fmla="*/ 0 w 69215"/>
              <a:gd name="T9" fmla="*/ 82114 h 80645"/>
              <a:gd name="T10" fmla="*/ 35311 w 69215"/>
              <a:gd name="T11" fmla="*/ 41056 h 80645"/>
              <a:gd name="T12" fmla="*/ 25595 w 69215"/>
              <a:gd name="T13" fmla="*/ 0 h 8064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9215"/>
              <a:gd name="T22" fmla="*/ 0 h 80645"/>
              <a:gd name="T23" fmla="*/ 69215 w 69215"/>
              <a:gd name="T24" fmla="*/ 80645 h 8064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9215" h="80645">
                <a:moveTo>
                  <a:pt x="27431" y="0"/>
                </a:moveTo>
                <a:lnTo>
                  <a:pt x="54609" y="0"/>
                </a:lnTo>
                <a:lnTo>
                  <a:pt x="68706" y="40259"/>
                </a:lnTo>
                <a:lnTo>
                  <a:pt x="27304" y="80518"/>
                </a:lnTo>
                <a:lnTo>
                  <a:pt x="0" y="80518"/>
                </a:lnTo>
                <a:lnTo>
                  <a:pt x="37846" y="40259"/>
                </a:lnTo>
                <a:lnTo>
                  <a:pt x="27431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3" name="object 57"/>
          <p:cNvSpPr>
            <a:spLocks/>
          </p:cNvSpPr>
          <p:nvPr/>
        </p:nvSpPr>
        <p:spPr bwMode="auto">
          <a:xfrm>
            <a:off x="8773584" y="3406776"/>
            <a:ext cx="177800" cy="92075"/>
          </a:xfrm>
          <a:custGeom>
            <a:avLst/>
            <a:gdLst>
              <a:gd name="T0" fmla="*/ 30633 w 133984"/>
              <a:gd name="T1" fmla="*/ 0 h 92710"/>
              <a:gd name="T2" fmla="*/ 63376 w 133984"/>
              <a:gd name="T3" fmla="*/ 0 h 92710"/>
              <a:gd name="T4" fmla="*/ 48120 w 133984"/>
              <a:gd name="T5" fmla="*/ 44543 h 92710"/>
              <a:gd name="T6" fmla="*/ 97729 w 133984"/>
              <a:gd name="T7" fmla="*/ 0 h 92710"/>
              <a:gd name="T8" fmla="*/ 130346 w 133984"/>
              <a:gd name="T9" fmla="*/ 0 h 92710"/>
              <a:gd name="T10" fmla="*/ 99590 w 133984"/>
              <a:gd name="T11" fmla="*/ 89333 h 92710"/>
              <a:gd name="T12" fmla="*/ 66848 w 133984"/>
              <a:gd name="T13" fmla="*/ 89333 h 92710"/>
              <a:gd name="T14" fmla="*/ 81980 w 133984"/>
              <a:gd name="T15" fmla="*/ 45402 h 92710"/>
              <a:gd name="T16" fmla="*/ 32866 w 133984"/>
              <a:gd name="T17" fmla="*/ 89333 h 92710"/>
              <a:gd name="T18" fmla="*/ 0 w 133984"/>
              <a:gd name="T19" fmla="*/ 89333 h 92710"/>
              <a:gd name="T20" fmla="*/ 30633 w 133984"/>
              <a:gd name="T21" fmla="*/ 0 h 9271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3984"/>
              <a:gd name="T34" fmla="*/ 0 h 92710"/>
              <a:gd name="T35" fmla="*/ 133984 w 133984"/>
              <a:gd name="T36" fmla="*/ 92710 h 9271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3984" h="92710">
                <a:moveTo>
                  <a:pt x="31368" y="0"/>
                </a:moveTo>
                <a:lnTo>
                  <a:pt x="64897" y="0"/>
                </a:lnTo>
                <a:lnTo>
                  <a:pt x="49275" y="46100"/>
                </a:lnTo>
                <a:lnTo>
                  <a:pt x="100075" y="0"/>
                </a:lnTo>
                <a:lnTo>
                  <a:pt x="133476" y="0"/>
                </a:lnTo>
                <a:lnTo>
                  <a:pt x="101980" y="92456"/>
                </a:lnTo>
                <a:lnTo>
                  <a:pt x="68452" y="92456"/>
                </a:lnTo>
                <a:lnTo>
                  <a:pt x="83947" y="46989"/>
                </a:lnTo>
                <a:lnTo>
                  <a:pt x="33654" y="92456"/>
                </a:lnTo>
                <a:lnTo>
                  <a:pt x="0" y="92456"/>
                </a:lnTo>
                <a:lnTo>
                  <a:pt x="31368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4" name="object 58"/>
          <p:cNvSpPr>
            <a:spLocks/>
          </p:cNvSpPr>
          <p:nvPr/>
        </p:nvSpPr>
        <p:spPr bwMode="auto">
          <a:xfrm>
            <a:off x="8652934" y="3406776"/>
            <a:ext cx="289983" cy="53975"/>
          </a:xfrm>
          <a:custGeom>
            <a:avLst/>
            <a:gdLst>
              <a:gd name="T0" fmla="*/ 30907 w 106679"/>
              <a:gd name="T1" fmla="*/ 0 h 92710"/>
              <a:gd name="T2" fmla="*/ 104734 w 106679"/>
              <a:gd name="T3" fmla="*/ 0 h 92710"/>
              <a:gd name="T4" fmla="*/ 96100 w 106679"/>
              <a:gd name="T5" fmla="*/ 25033 h 92710"/>
              <a:gd name="T6" fmla="*/ 57310 w 106679"/>
              <a:gd name="T7" fmla="*/ 25033 h 92710"/>
              <a:gd name="T8" fmla="*/ 35036 w 106679"/>
              <a:gd name="T9" fmla="*/ 89333 h 92710"/>
              <a:gd name="T10" fmla="*/ 0 w 106679"/>
              <a:gd name="T11" fmla="*/ 89333 h 92710"/>
              <a:gd name="T12" fmla="*/ 30907 w 106679"/>
              <a:gd name="T13" fmla="*/ 0 h 927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6679"/>
              <a:gd name="T22" fmla="*/ 0 h 92710"/>
              <a:gd name="T23" fmla="*/ 106679 w 106679"/>
              <a:gd name="T24" fmla="*/ 92710 h 9271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6679" h="92710">
                <a:moveTo>
                  <a:pt x="31369" y="0"/>
                </a:moveTo>
                <a:lnTo>
                  <a:pt x="106299" y="0"/>
                </a:lnTo>
                <a:lnTo>
                  <a:pt x="97536" y="25908"/>
                </a:lnTo>
                <a:lnTo>
                  <a:pt x="58166" y="25908"/>
                </a:lnTo>
                <a:lnTo>
                  <a:pt x="35559" y="92456"/>
                </a:lnTo>
                <a:lnTo>
                  <a:pt x="0" y="92456"/>
                </a:lnTo>
                <a:lnTo>
                  <a:pt x="31369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5" name="object 59"/>
          <p:cNvSpPr>
            <a:spLocks/>
          </p:cNvSpPr>
          <p:nvPr/>
        </p:nvSpPr>
        <p:spPr bwMode="auto">
          <a:xfrm>
            <a:off x="8504767" y="3406776"/>
            <a:ext cx="139700" cy="92075"/>
          </a:xfrm>
          <a:custGeom>
            <a:avLst/>
            <a:gdLst>
              <a:gd name="T0" fmla="*/ 31369 w 104775"/>
              <a:gd name="T1" fmla="*/ 0 h 92710"/>
              <a:gd name="T2" fmla="*/ 66928 w 104775"/>
              <a:gd name="T3" fmla="*/ 0 h 92710"/>
              <a:gd name="T4" fmla="*/ 55752 w 104775"/>
              <a:gd name="T5" fmla="*/ 31781 h 92710"/>
              <a:gd name="T6" fmla="*/ 71882 w 104775"/>
              <a:gd name="T7" fmla="*/ 31781 h 92710"/>
              <a:gd name="T8" fmla="*/ 89241 w 104775"/>
              <a:gd name="T9" fmla="*/ 33597 h 92710"/>
              <a:gd name="T10" fmla="*/ 100171 w 104775"/>
              <a:gd name="T11" fmla="*/ 39036 h 92710"/>
              <a:gd name="T12" fmla="*/ 104671 w 104775"/>
              <a:gd name="T13" fmla="*/ 48088 h 92710"/>
              <a:gd name="T14" fmla="*/ 102742 w 104775"/>
              <a:gd name="T15" fmla="*/ 60739 h 92710"/>
              <a:gd name="T16" fmla="*/ 95835 w 104775"/>
              <a:gd name="T17" fmla="*/ 73232 h 92710"/>
              <a:gd name="T18" fmla="*/ 85201 w 104775"/>
              <a:gd name="T19" fmla="*/ 82169 h 92710"/>
              <a:gd name="T20" fmla="*/ 70828 w 104775"/>
              <a:gd name="T21" fmla="*/ 87539 h 92710"/>
              <a:gd name="T22" fmla="*/ 52704 w 104775"/>
              <a:gd name="T23" fmla="*/ 89333 h 92710"/>
              <a:gd name="T24" fmla="*/ 0 w 104775"/>
              <a:gd name="T25" fmla="*/ 89333 h 92710"/>
              <a:gd name="T26" fmla="*/ 31369 w 104775"/>
              <a:gd name="T27" fmla="*/ 0 h 9271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04775"/>
              <a:gd name="T43" fmla="*/ 0 h 92710"/>
              <a:gd name="T44" fmla="*/ 104775 w 104775"/>
              <a:gd name="T45" fmla="*/ 92710 h 9271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04775" h="92710">
                <a:moveTo>
                  <a:pt x="31369" y="0"/>
                </a:moveTo>
                <a:lnTo>
                  <a:pt x="66928" y="0"/>
                </a:lnTo>
                <a:lnTo>
                  <a:pt x="55752" y="32892"/>
                </a:lnTo>
                <a:lnTo>
                  <a:pt x="71882" y="32892"/>
                </a:lnTo>
                <a:lnTo>
                  <a:pt x="89241" y="34772"/>
                </a:lnTo>
                <a:lnTo>
                  <a:pt x="100171" y="40401"/>
                </a:lnTo>
                <a:lnTo>
                  <a:pt x="104671" y="49770"/>
                </a:lnTo>
                <a:lnTo>
                  <a:pt x="102742" y="62864"/>
                </a:lnTo>
                <a:lnTo>
                  <a:pt x="95835" y="75793"/>
                </a:lnTo>
                <a:lnTo>
                  <a:pt x="85201" y="85042"/>
                </a:lnTo>
                <a:lnTo>
                  <a:pt x="70828" y="90600"/>
                </a:lnTo>
                <a:lnTo>
                  <a:pt x="52704" y="92456"/>
                </a:lnTo>
                <a:lnTo>
                  <a:pt x="0" y="92456"/>
                </a:lnTo>
                <a:lnTo>
                  <a:pt x="31369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6" name="object 60"/>
          <p:cNvSpPr>
            <a:spLocks/>
          </p:cNvSpPr>
          <p:nvPr/>
        </p:nvSpPr>
        <p:spPr bwMode="auto">
          <a:xfrm>
            <a:off x="8335434" y="3406776"/>
            <a:ext cx="179917" cy="92075"/>
          </a:xfrm>
          <a:custGeom>
            <a:avLst/>
            <a:gdLst>
              <a:gd name="T0" fmla="*/ 31740 w 134620"/>
              <a:gd name="T1" fmla="*/ 0 h 92710"/>
              <a:gd name="T2" fmla="*/ 67722 w 134620"/>
              <a:gd name="T3" fmla="*/ 0 h 92710"/>
              <a:gd name="T4" fmla="*/ 56800 w 134620"/>
              <a:gd name="T5" fmla="*/ 30554 h 92710"/>
              <a:gd name="T6" fmla="*/ 89440 w 134620"/>
              <a:gd name="T7" fmla="*/ 30554 h 92710"/>
              <a:gd name="T8" fmla="*/ 100364 w 134620"/>
              <a:gd name="T9" fmla="*/ 0 h 92710"/>
              <a:gd name="T10" fmla="*/ 136217 w 134620"/>
              <a:gd name="T11" fmla="*/ 0 h 92710"/>
              <a:gd name="T12" fmla="*/ 104475 w 134620"/>
              <a:gd name="T13" fmla="*/ 89333 h 92710"/>
              <a:gd name="T14" fmla="*/ 68493 w 134620"/>
              <a:gd name="T15" fmla="*/ 89333 h 92710"/>
              <a:gd name="T16" fmla="*/ 80573 w 134620"/>
              <a:gd name="T17" fmla="*/ 55588 h 92710"/>
              <a:gd name="T18" fmla="*/ 47932 w 134620"/>
              <a:gd name="T19" fmla="*/ 55588 h 92710"/>
              <a:gd name="T20" fmla="*/ 35981 w 134620"/>
              <a:gd name="T21" fmla="*/ 89333 h 92710"/>
              <a:gd name="T22" fmla="*/ 0 w 134620"/>
              <a:gd name="T23" fmla="*/ 89333 h 92710"/>
              <a:gd name="T24" fmla="*/ 31740 w 134620"/>
              <a:gd name="T25" fmla="*/ 0 h 927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4620"/>
              <a:gd name="T40" fmla="*/ 0 h 92710"/>
              <a:gd name="T41" fmla="*/ 134620 w 134620"/>
              <a:gd name="T42" fmla="*/ 92710 h 9271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4620" h="92710">
                <a:moveTo>
                  <a:pt x="31368" y="0"/>
                </a:moveTo>
                <a:lnTo>
                  <a:pt x="66928" y="0"/>
                </a:lnTo>
                <a:lnTo>
                  <a:pt x="56133" y="31623"/>
                </a:lnTo>
                <a:lnTo>
                  <a:pt x="88391" y="31623"/>
                </a:lnTo>
                <a:lnTo>
                  <a:pt x="99187" y="0"/>
                </a:lnTo>
                <a:lnTo>
                  <a:pt x="134619" y="0"/>
                </a:lnTo>
                <a:lnTo>
                  <a:pt x="103250" y="92456"/>
                </a:lnTo>
                <a:lnTo>
                  <a:pt x="67690" y="92456"/>
                </a:lnTo>
                <a:lnTo>
                  <a:pt x="79628" y="57531"/>
                </a:lnTo>
                <a:lnTo>
                  <a:pt x="47370" y="57531"/>
                </a:lnTo>
                <a:lnTo>
                  <a:pt x="35559" y="92456"/>
                </a:lnTo>
                <a:lnTo>
                  <a:pt x="0" y="92456"/>
                </a:lnTo>
                <a:lnTo>
                  <a:pt x="31368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7" name="object 61"/>
          <p:cNvSpPr>
            <a:spLocks/>
          </p:cNvSpPr>
          <p:nvPr/>
        </p:nvSpPr>
        <p:spPr bwMode="auto">
          <a:xfrm>
            <a:off x="7994651" y="3406776"/>
            <a:ext cx="194733" cy="119063"/>
          </a:xfrm>
          <a:custGeom>
            <a:avLst/>
            <a:gdLst>
              <a:gd name="T0" fmla="*/ 60358 w 145414"/>
              <a:gd name="T1" fmla="*/ 0 h 119379"/>
              <a:gd name="T2" fmla="*/ 148492 w 145414"/>
              <a:gd name="T3" fmla="*/ 0 h 119379"/>
              <a:gd name="T4" fmla="*/ 125389 w 145414"/>
              <a:gd name="T5" fmla="*/ 65672 h 119379"/>
              <a:gd name="T6" fmla="*/ 135383 w 145414"/>
              <a:gd name="T7" fmla="*/ 65672 h 119379"/>
              <a:gd name="T8" fmla="*/ 117211 w 145414"/>
              <a:gd name="T9" fmla="*/ 117307 h 119379"/>
              <a:gd name="T10" fmla="*/ 92030 w 145414"/>
              <a:gd name="T11" fmla="*/ 117307 h 119379"/>
              <a:gd name="T12" fmla="*/ 101245 w 145414"/>
              <a:gd name="T13" fmla="*/ 91239 h 119379"/>
              <a:gd name="T14" fmla="*/ 34397 w 145414"/>
              <a:gd name="T15" fmla="*/ 91239 h 119379"/>
              <a:gd name="T16" fmla="*/ 25181 w 145414"/>
              <a:gd name="T17" fmla="*/ 117307 h 119379"/>
              <a:gd name="T18" fmla="*/ 0 w 145414"/>
              <a:gd name="T19" fmla="*/ 117307 h 119379"/>
              <a:gd name="T20" fmla="*/ 18172 w 145414"/>
              <a:gd name="T21" fmla="*/ 65672 h 119379"/>
              <a:gd name="T22" fmla="*/ 27259 w 145414"/>
              <a:gd name="T23" fmla="*/ 65672 h 119379"/>
              <a:gd name="T24" fmla="*/ 34925 w 145414"/>
              <a:gd name="T25" fmla="*/ 56438 h 119379"/>
              <a:gd name="T26" fmla="*/ 41780 w 145414"/>
              <a:gd name="T27" fmla="*/ 45854 h 119379"/>
              <a:gd name="T28" fmla="*/ 47829 w 145414"/>
              <a:gd name="T29" fmla="*/ 33930 h 119379"/>
              <a:gd name="T30" fmla="*/ 53088 w 145414"/>
              <a:gd name="T31" fmla="*/ 20679 h 119379"/>
              <a:gd name="T32" fmla="*/ 60358 w 145414"/>
              <a:gd name="T33" fmla="*/ 0 h 11937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5414"/>
              <a:gd name="T52" fmla="*/ 0 h 119379"/>
              <a:gd name="T53" fmla="*/ 145414 w 145414"/>
              <a:gd name="T54" fmla="*/ 119379 h 11937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5414" h="119379">
                <a:moveTo>
                  <a:pt x="59055" y="0"/>
                </a:moveTo>
                <a:lnTo>
                  <a:pt x="145287" y="0"/>
                </a:lnTo>
                <a:lnTo>
                  <a:pt x="122682" y="66548"/>
                </a:lnTo>
                <a:lnTo>
                  <a:pt x="132461" y="66548"/>
                </a:lnTo>
                <a:lnTo>
                  <a:pt x="114681" y="118872"/>
                </a:lnTo>
                <a:lnTo>
                  <a:pt x="90043" y="118872"/>
                </a:lnTo>
                <a:lnTo>
                  <a:pt x="99060" y="92456"/>
                </a:lnTo>
                <a:lnTo>
                  <a:pt x="33655" y="92456"/>
                </a:lnTo>
                <a:lnTo>
                  <a:pt x="24637" y="118872"/>
                </a:lnTo>
                <a:lnTo>
                  <a:pt x="0" y="118872"/>
                </a:lnTo>
                <a:lnTo>
                  <a:pt x="17780" y="66548"/>
                </a:lnTo>
                <a:lnTo>
                  <a:pt x="26670" y="66548"/>
                </a:lnTo>
                <a:lnTo>
                  <a:pt x="34172" y="57191"/>
                </a:lnTo>
                <a:lnTo>
                  <a:pt x="40878" y="46466"/>
                </a:lnTo>
                <a:lnTo>
                  <a:pt x="46797" y="34383"/>
                </a:lnTo>
                <a:lnTo>
                  <a:pt x="51943" y="20954"/>
                </a:lnTo>
                <a:lnTo>
                  <a:pt x="59055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8" name="object 62"/>
          <p:cNvSpPr>
            <a:spLocks/>
          </p:cNvSpPr>
          <p:nvPr/>
        </p:nvSpPr>
        <p:spPr bwMode="auto">
          <a:xfrm>
            <a:off x="8187267" y="3403600"/>
            <a:ext cx="150284" cy="96838"/>
          </a:xfrm>
          <a:custGeom>
            <a:avLst/>
            <a:gdLst>
              <a:gd name="T0" fmla="*/ 68929 w 113664"/>
              <a:gd name="T1" fmla="*/ 0 h 97154"/>
              <a:gd name="T2" fmla="*/ 106678 w 113664"/>
              <a:gd name="T3" fmla="*/ 15619 h 97154"/>
              <a:gd name="T4" fmla="*/ 108642 w 113664"/>
              <a:gd name="T5" fmla="*/ 29160 h 97154"/>
              <a:gd name="T6" fmla="*/ 108139 w 113664"/>
              <a:gd name="T7" fmla="*/ 36047 h 97154"/>
              <a:gd name="T8" fmla="*/ 106633 w 113664"/>
              <a:gd name="T9" fmla="*/ 43778 h 97154"/>
              <a:gd name="T10" fmla="*/ 104120 w 113664"/>
              <a:gd name="T11" fmla="*/ 52352 h 97154"/>
              <a:gd name="T12" fmla="*/ 102903 w 113664"/>
              <a:gd name="T13" fmla="*/ 56227 h 97154"/>
              <a:gd name="T14" fmla="*/ 34709 w 113664"/>
              <a:gd name="T15" fmla="*/ 56227 h 97154"/>
              <a:gd name="T16" fmla="*/ 33491 w 113664"/>
              <a:gd name="T17" fmla="*/ 61850 h 97154"/>
              <a:gd name="T18" fmla="*/ 33613 w 113664"/>
              <a:gd name="T19" fmla="*/ 65973 h 97154"/>
              <a:gd name="T20" fmla="*/ 35075 w 113664"/>
              <a:gd name="T21" fmla="*/ 68722 h 97154"/>
              <a:gd name="T22" fmla="*/ 37023 w 113664"/>
              <a:gd name="T23" fmla="*/ 72719 h 97154"/>
              <a:gd name="T24" fmla="*/ 40676 w 113664"/>
              <a:gd name="T25" fmla="*/ 74719 h 97154"/>
              <a:gd name="T26" fmla="*/ 45912 w 113664"/>
              <a:gd name="T27" fmla="*/ 74719 h 97154"/>
              <a:gd name="T28" fmla="*/ 49200 w 113664"/>
              <a:gd name="T29" fmla="*/ 74719 h 97154"/>
              <a:gd name="T30" fmla="*/ 64057 w 113664"/>
              <a:gd name="T31" fmla="*/ 66347 h 97154"/>
              <a:gd name="T32" fmla="*/ 96569 w 113664"/>
              <a:gd name="T33" fmla="*/ 69471 h 97154"/>
              <a:gd name="T34" fmla="*/ 64615 w 113664"/>
              <a:gd name="T35" fmla="*/ 91815 h 97154"/>
              <a:gd name="T36" fmla="*/ 38362 w 113664"/>
              <a:gd name="T37" fmla="*/ 95087 h 97154"/>
              <a:gd name="T38" fmla="*/ 30163 w 113664"/>
              <a:gd name="T39" fmla="*/ 94780 h 97154"/>
              <a:gd name="T40" fmla="*/ 0 w 113664"/>
              <a:gd name="T41" fmla="*/ 68059 h 97154"/>
              <a:gd name="T42" fmla="*/ 3 w 113664"/>
              <a:gd name="T43" fmla="*/ 61770 h 97154"/>
              <a:gd name="T44" fmla="*/ 19573 w 113664"/>
              <a:gd name="T45" fmla="*/ 20337 h 97154"/>
              <a:gd name="T46" fmla="*/ 57531 w 113664"/>
              <a:gd name="T47" fmla="*/ 838 h 97154"/>
              <a:gd name="T48" fmla="*/ 68929 w 113664"/>
              <a:gd name="T49" fmla="*/ 0 h 9715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13664"/>
              <a:gd name="T76" fmla="*/ 0 h 97154"/>
              <a:gd name="T77" fmla="*/ 113664 w 113664"/>
              <a:gd name="T78" fmla="*/ 97154 h 9715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13664" h="97154">
                <a:moveTo>
                  <a:pt x="71885" y="0"/>
                </a:moveTo>
                <a:lnTo>
                  <a:pt x="111255" y="15875"/>
                </a:lnTo>
                <a:lnTo>
                  <a:pt x="113303" y="29638"/>
                </a:lnTo>
                <a:lnTo>
                  <a:pt x="112779" y="36639"/>
                </a:lnTo>
                <a:lnTo>
                  <a:pt x="111208" y="44497"/>
                </a:lnTo>
                <a:lnTo>
                  <a:pt x="108588" y="53212"/>
                </a:lnTo>
                <a:lnTo>
                  <a:pt x="107318" y="57150"/>
                </a:lnTo>
                <a:lnTo>
                  <a:pt x="36198" y="57150"/>
                </a:lnTo>
                <a:lnTo>
                  <a:pt x="34928" y="62865"/>
                </a:lnTo>
                <a:lnTo>
                  <a:pt x="35055" y="67056"/>
                </a:lnTo>
                <a:lnTo>
                  <a:pt x="36579" y="69850"/>
                </a:lnTo>
                <a:lnTo>
                  <a:pt x="38611" y="73913"/>
                </a:lnTo>
                <a:lnTo>
                  <a:pt x="42421" y="75946"/>
                </a:lnTo>
                <a:lnTo>
                  <a:pt x="47882" y="75946"/>
                </a:lnTo>
                <a:lnTo>
                  <a:pt x="51311" y="75946"/>
                </a:lnTo>
                <a:lnTo>
                  <a:pt x="66805" y="67437"/>
                </a:lnTo>
                <a:lnTo>
                  <a:pt x="100714" y="70612"/>
                </a:lnTo>
                <a:lnTo>
                  <a:pt x="67387" y="93325"/>
                </a:lnTo>
                <a:lnTo>
                  <a:pt x="40008" y="96647"/>
                </a:lnTo>
                <a:lnTo>
                  <a:pt x="31458" y="96335"/>
                </a:lnTo>
                <a:lnTo>
                  <a:pt x="0" y="69177"/>
                </a:lnTo>
                <a:lnTo>
                  <a:pt x="3" y="62785"/>
                </a:lnTo>
                <a:lnTo>
                  <a:pt x="20413" y="20671"/>
                </a:lnTo>
                <a:lnTo>
                  <a:pt x="59999" y="853"/>
                </a:lnTo>
                <a:lnTo>
                  <a:pt x="71885" y="0"/>
                </a:lnTo>
                <a:close/>
              </a:path>
            </a:pathLst>
          </a:custGeom>
          <a:noFill/>
          <a:ln w="10667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79" name="object 63"/>
          <p:cNvSpPr>
            <a:spLocks noChangeArrowheads="1"/>
          </p:cNvSpPr>
          <p:nvPr/>
        </p:nvSpPr>
        <p:spPr bwMode="auto">
          <a:xfrm>
            <a:off x="7856100" y="3536950"/>
            <a:ext cx="4016738" cy="1489075"/>
          </a:xfrm>
          <a:prstGeom prst="rect">
            <a:avLst/>
          </a:prstGeom>
          <a:blipFill dpi="0" rotWithShape="1">
            <a:blip r:embed="rId4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80" name="object 64"/>
          <p:cNvSpPr>
            <a:spLocks noChangeArrowheads="1"/>
          </p:cNvSpPr>
          <p:nvPr/>
        </p:nvSpPr>
        <p:spPr bwMode="auto">
          <a:xfrm>
            <a:off x="8398933" y="3758044"/>
            <a:ext cx="1240367" cy="163513"/>
          </a:xfrm>
          <a:prstGeom prst="rect">
            <a:avLst/>
          </a:prstGeom>
          <a:blipFill dpi="0" rotWithShape="1">
            <a:blip r:embed="rId4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81" name="object 65"/>
          <p:cNvSpPr>
            <a:spLocks noChangeArrowheads="1"/>
          </p:cNvSpPr>
          <p:nvPr/>
        </p:nvSpPr>
        <p:spPr bwMode="auto">
          <a:xfrm>
            <a:off x="8281067" y="3921557"/>
            <a:ext cx="2178051" cy="179388"/>
          </a:xfrm>
          <a:prstGeom prst="rect">
            <a:avLst/>
          </a:prstGeom>
          <a:blipFill dpi="0" rotWithShape="1">
            <a:blip r:embed="rId4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82" name="object 66"/>
          <p:cNvSpPr>
            <a:spLocks noChangeArrowheads="1"/>
          </p:cNvSpPr>
          <p:nvPr/>
        </p:nvSpPr>
        <p:spPr bwMode="auto">
          <a:xfrm>
            <a:off x="8166465" y="4239918"/>
            <a:ext cx="2738967" cy="131762"/>
          </a:xfrm>
          <a:prstGeom prst="rect">
            <a:avLst/>
          </a:prstGeom>
          <a:blipFill dpi="0" rotWithShape="1">
            <a:blip r:embed="rId4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83" name="object 67"/>
          <p:cNvSpPr>
            <a:spLocks noChangeArrowheads="1"/>
          </p:cNvSpPr>
          <p:nvPr/>
        </p:nvSpPr>
        <p:spPr bwMode="auto">
          <a:xfrm>
            <a:off x="8250767" y="4518025"/>
            <a:ext cx="2882900" cy="355600"/>
          </a:xfrm>
          <a:prstGeom prst="rect">
            <a:avLst/>
          </a:prstGeom>
          <a:blipFill dpi="0" rotWithShape="1">
            <a:blip r:embed="rId50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84" name="object 68"/>
          <p:cNvSpPr>
            <a:spLocks noChangeArrowheads="1"/>
          </p:cNvSpPr>
          <p:nvPr/>
        </p:nvSpPr>
        <p:spPr bwMode="auto">
          <a:xfrm>
            <a:off x="7856100" y="4987926"/>
            <a:ext cx="3964759" cy="1870075"/>
          </a:xfrm>
          <a:prstGeom prst="rect">
            <a:avLst/>
          </a:prstGeom>
          <a:blipFill dpi="0" rotWithShape="1">
            <a:blip r:embed="rId5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85" name="object 69"/>
          <p:cNvSpPr>
            <a:spLocks noChangeArrowheads="1"/>
          </p:cNvSpPr>
          <p:nvPr/>
        </p:nvSpPr>
        <p:spPr bwMode="auto">
          <a:xfrm>
            <a:off x="8136467" y="5111751"/>
            <a:ext cx="2332567" cy="168275"/>
          </a:xfrm>
          <a:prstGeom prst="rect">
            <a:avLst/>
          </a:prstGeom>
          <a:blipFill dpi="0" rotWithShape="1">
            <a:blip r:embed="rId5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86" name="object 70"/>
          <p:cNvSpPr>
            <a:spLocks/>
          </p:cNvSpPr>
          <p:nvPr/>
        </p:nvSpPr>
        <p:spPr bwMode="auto">
          <a:xfrm>
            <a:off x="8115301" y="5367338"/>
            <a:ext cx="810684" cy="120650"/>
          </a:xfrm>
          <a:custGeom>
            <a:avLst/>
            <a:gdLst>
              <a:gd name="T0" fmla="*/ 0 w 607695"/>
              <a:gd name="T1" fmla="*/ 117895 h 121285"/>
              <a:gd name="T2" fmla="*/ 123982 w 607695"/>
              <a:gd name="T3" fmla="*/ 92163 h 121285"/>
              <a:gd name="T4" fmla="*/ 99320 w 607695"/>
              <a:gd name="T5" fmla="*/ 92163 h 121285"/>
              <a:gd name="T6" fmla="*/ 123982 w 607695"/>
              <a:gd name="T7" fmla="*/ 92163 h 121285"/>
              <a:gd name="T8" fmla="*/ 147451 w 607695"/>
              <a:gd name="T9" fmla="*/ 47256 h 121285"/>
              <a:gd name="T10" fmla="*/ 175860 w 607695"/>
              <a:gd name="T11" fmla="*/ 93840 h 121285"/>
              <a:gd name="T12" fmla="*/ 232317 w 607695"/>
              <a:gd name="T13" fmla="*/ 80504 h 121285"/>
              <a:gd name="T14" fmla="*/ 182978 w 607695"/>
              <a:gd name="T15" fmla="*/ 71998 h 121285"/>
              <a:gd name="T16" fmla="*/ 179305 w 607695"/>
              <a:gd name="T17" fmla="*/ 61158 h 121285"/>
              <a:gd name="T18" fmla="*/ 253263 w 607695"/>
              <a:gd name="T19" fmla="*/ 51833 h 121285"/>
              <a:gd name="T20" fmla="*/ 186542 w 607695"/>
              <a:gd name="T21" fmla="*/ 39091 h 121285"/>
              <a:gd name="T22" fmla="*/ 194820 w 607695"/>
              <a:gd name="T23" fmla="*/ 26968 h 121285"/>
              <a:gd name="T24" fmla="*/ 256894 w 607695"/>
              <a:gd name="T25" fmla="*/ 20535 h 121285"/>
              <a:gd name="T26" fmla="*/ 216338 w 607695"/>
              <a:gd name="T27" fmla="*/ 0 h 121285"/>
              <a:gd name="T28" fmla="*/ 393458 w 607695"/>
              <a:gd name="T29" fmla="*/ 47256 h 121285"/>
              <a:gd name="T30" fmla="*/ 421866 w 607695"/>
              <a:gd name="T31" fmla="*/ 93840 h 121285"/>
              <a:gd name="T32" fmla="*/ 478325 w 607695"/>
              <a:gd name="T33" fmla="*/ 80504 h 121285"/>
              <a:gd name="T34" fmla="*/ 428983 w 607695"/>
              <a:gd name="T35" fmla="*/ 71998 h 121285"/>
              <a:gd name="T36" fmla="*/ 425309 w 607695"/>
              <a:gd name="T37" fmla="*/ 61158 h 121285"/>
              <a:gd name="T38" fmla="*/ 499272 w 607695"/>
              <a:gd name="T39" fmla="*/ 51833 h 121285"/>
              <a:gd name="T40" fmla="*/ 432549 w 607695"/>
              <a:gd name="T41" fmla="*/ 39091 h 121285"/>
              <a:gd name="T42" fmla="*/ 440825 w 607695"/>
              <a:gd name="T43" fmla="*/ 26968 h 121285"/>
              <a:gd name="T44" fmla="*/ 502902 w 607695"/>
              <a:gd name="T45" fmla="*/ 20535 h 121285"/>
              <a:gd name="T46" fmla="*/ 462345 w 607695"/>
              <a:gd name="T47" fmla="*/ 0 h 121285"/>
              <a:gd name="T48" fmla="*/ 256575 w 607695"/>
              <a:gd name="T49" fmla="*/ 92163 h 121285"/>
              <a:gd name="T50" fmla="*/ 372024 w 607695"/>
              <a:gd name="T51" fmla="*/ 58142 h 121285"/>
              <a:gd name="T52" fmla="*/ 323679 w 607695"/>
              <a:gd name="T53" fmla="*/ 2103 h 121285"/>
              <a:gd name="T54" fmla="*/ 324571 w 607695"/>
              <a:gd name="T55" fmla="*/ 92163 h 121285"/>
              <a:gd name="T56" fmla="*/ 609159 w 607695"/>
              <a:gd name="T57" fmla="*/ 2103 h 121285"/>
              <a:gd name="T58" fmla="*/ 538234 w 607695"/>
              <a:gd name="T59" fmla="*/ 92163 h 121285"/>
              <a:gd name="T60" fmla="*/ 609159 w 607695"/>
              <a:gd name="T61" fmla="*/ 2103 h 121285"/>
              <a:gd name="T62" fmla="*/ 239991 w 607695"/>
              <a:gd name="T63" fmla="*/ 73978 h 121285"/>
              <a:gd name="T64" fmla="*/ 457379 w 607695"/>
              <a:gd name="T65" fmla="*/ 65689 h 121285"/>
              <a:gd name="T66" fmla="*/ 491250 w 607695"/>
              <a:gd name="T67" fmla="*/ 68781 h 121285"/>
              <a:gd name="T68" fmla="*/ 59337 w 607695"/>
              <a:gd name="T69" fmla="*/ 2103 h 121285"/>
              <a:gd name="T70" fmla="*/ 41014 w 607695"/>
              <a:gd name="T71" fmla="*/ 47365 h 121285"/>
              <a:gd name="T72" fmla="*/ 62009 w 607695"/>
              <a:gd name="T73" fmla="*/ 66926 h 121285"/>
              <a:gd name="T74" fmla="*/ 136888 w 607695"/>
              <a:gd name="T75" fmla="*/ 27215 h 121285"/>
              <a:gd name="T76" fmla="*/ 101230 w 607695"/>
              <a:gd name="T77" fmla="*/ 27215 h 121285"/>
              <a:gd name="T78" fmla="*/ 136888 w 607695"/>
              <a:gd name="T79" fmla="*/ 27215 h 121285"/>
              <a:gd name="T80" fmla="*/ 219011 w 607695"/>
              <a:gd name="T81" fmla="*/ 21896 h 121285"/>
              <a:gd name="T82" fmla="*/ 223000 w 607695"/>
              <a:gd name="T83" fmla="*/ 32906 h 121285"/>
              <a:gd name="T84" fmla="*/ 257361 w 607695"/>
              <a:gd name="T85" fmla="*/ 35597 h 121285"/>
              <a:gd name="T86" fmla="*/ 257339 w 607695"/>
              <a:gd name="T87" fmla="*/ 22886 h 121285"/>
              <a:gd name="T88" fmla="*/ 461580 w 607695"/>
              <a:gd name="T89" fmla="*/ 20535 h 121285"/>
              <a:gd name="T90" fmla="*/ 468966 w 607695"/>
              <a:gd name="T91" fmla="*/ 27710 h 121285"/>
              <a:gd name="T92" fmla="*/ 502678 w 607695"/>
              <a:gd name="T93" fmla="*/ 39091 h 121285"/>
              <a:gd name="T94" fmla="*/ 503704 w 607695"/>
              <a:gd name="T95" fmla="*/ 26968 h 121285"/>
              <a:gd name="T96" fmla="*/ 391675 w 607695"/>
              <a:gd name="T97" fmla="*/ 2103 h 121285"/>
              <a:gd name="T98" fmla="*/ 380874 w 607695"/>
              <a:gd name="T99" fmla="*/ 32906 h 12128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07695"/>
              <a:gd name="T151" fmla="*/ 0 h 121285"/>
              <a:gd name="T152" fmla="*/ 607695 w 607695"/>
              <a:gd name="T153" fmla="*/ 121285 h 12128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07695" h="121285">
                <a:moveTo>
                  <a:pt x="132461" y="68706"/>
                </a:moveTo>
                <a:lnTo>
                  <a:pt x="17780" y="68706"/>
                </a:lnTo>
                <a:lnTo>
                  <a:pt x="0" y="121030"/>
                </a:lnTo>
                <a:lnTo>
                  <a:pt x="24637" y="121030"/>
                </a:lnTo>
                <a:lnTo>
                  <a:pt x="33655" y="94614"/>
                </a:lnTo>
                <a:lnTo>
                  <a:pt x="123657" y="94614"/>
                </a:lnTo>
                <a:lnTo>
                  <a:pt x="132461" y="68706"/>
                </a:lnTo>
                <a:close/>
              </a:path>
              <a:path w="607695" h="121285">
                <a:moveTo>
                  <a:pt x="123657" y="94614"/>
                </a:moveTo>
                <a:lnTo>
                  <a:pt x="99060" y="94614"/>
                </a:lnTo>
                <a:lnTo>
                  <a:pt x="90170" y="121030"/>
                </a:lnTo>
                <a:lnTo>
                  <a:pt x="114681" y="121030"/>
                </a:lnTo>
                <a:lnTo>
                  <a:pt x="123657" y="94614"/>
                </a:lnTo>
                <a:close/>
              </a:path>
              <a:path w="607695" h="121285">
                <a:moveTo>
                  <a:pt x="215773" y="0"/>
                </a:moveTo>
                <a:lnTo>
                  <a:pt x="172847" y="13461"/>
                </a:lnTo>
                <a:lnTo>
                  <a:pt x="147066" y="48513"/>
                </a:lnTo>
                <a:lnTo>
                  <a:pt x="143938" y="62785"/>
                </a:lnTo>
                <a:lnTo>
                  <a:pt x="144019" y="69849"/>
                </a:lnTo>
                <a:lnTo>
                  <a:pt x="175400" y="96335"/>
                </a:lnTo>
                <a:lnTo>
                  <a:pt x="184023" y="96646"/>
                </a:lnTo>
                <a:lnTo>
                  <a:pt x="194097" y="96267"/>
                </a:lnTo>
                <a:lnTo>
                  <a:pt x="231711" y="82645"/>
                </a:lnTo>
                <a:lnTo>
                  <a:pt x="239365" y="75945"/>
                </a:lnTo>
                <a:lnTo>
                  <a:pt x="186309" y="75945"/>
                </a:lnTo>
                <a:lnTo>
                  <a:pt x="182499" y="73913"/>
                </a:lnTo>
                <a:lnTo>
                  <a:pt x="180467" y="69849"/>
                </a:lnTo>
                <a:lnTo>
                  <a:pt x="178943" y="67055"/>
                </a:lnTo>
                <a:lnTo>
                  <a:pt x="178835" y="62785"/>
                </a:lnTo>
                <a:lnTo>
                  <a:pt x="180212" y="57149"/>
                </a:lnTo>
                <a:lnTo>
                  <a:pt x="251206" y="57149"/>
                </a:lnTo>
                <a:lnTo>
                  <a:pt x="252603" y="53212"/>
                </a:lnTo>
                <a:lnTo>
                  <a:pt x="255148" y="44497"/>
                </a:lnTo>
                <a:lnTo>
                  <a:pt x="256001" y="40131"/>
                </a:lnTo>
                <a:lnTo>
                  <a:pt x="186055" y="40131"/>
                </a:lnTo>
                <a:lnTo>
                  <a:pt x="188468" y="34670"/>
                </a:lnTo>
                <a:lnTo>
                  <a:pt x="191262" y="30479"/>
                </a:lnTo>
                <a:lnTo>
                  <a:pt x="194310" y="27685"/>
                </a:lnTo>
                <a:lnTo>
                  <a:pt x="199262" y="23240"/>
                </a:lnTo>
                <a:lnTo>
                  <a:pt x="204470" y="21081"/>
                </a:lnTo>
                <a:lnTo>
                  <a:pt x="256224" y="21081"/>
                </a:lnTo>
                <a:lnTo>
                  <a:pt x="255270" y="15874"/>
                </a:lnTo>
                <a:lnTo>
                  <a:pt x="225036" y="380"/>
                </a:lnTo>
                <a:lnTo>
                  <a:pt x="215773" y="0"/>
                </a:lnTo>
                <a:close/>
              </a:path>
              <a:path w="607695" h="121285">
                <a:moveTo>
                  <a:pt x="461137" y="0"/>
                </a:moveTo>
                <a:lnTo>
                  <a:pt x="418211" y="13461"/>
                </a:lnTo>
                <a:lnTo>
                  <a:pt x="392430" y="48513"/>
                </a:lnTo>
                <a:lnTo>
                  <a:pt x="389302" y="62785"/>
                </a:lnTo>
                <a:lnTo>
                  <a:pt x="389383" y="69849"/>
                </a:lnTo>
                <a:lnTo>
                  <a:pt x="420764" y="96335"/>
                </a:lnTo>
                <a:lnTo>
                  <a:pt x="429387" y="96646"/>
                </a:lnTo>
                <a:lnTo>
                  <a:pt x="439461" y="96267"/>
                </a:lnTo>
                <a:lnTo>
                  <a:pt x="477075" y="82645"/>
                </a:lnTo>
                <a:lnTo>
                  <a:pt x="484729" y="75945"/>
                </a:lnTo>
                <a:lnTo>
                  <a:pt x="431673" y="75945"/>
                </a:lnTo>
                <a:lnTo>
                  <a:pt x="427863" y="73913"/>
                </a:lnTo>
                <a:lnTo>
                  <a:pt x="425830" y="69849"/>
                </a:lnTo>
                <a:lnTo>
                  <a:pt x="424306" y="67055"/>
                </a:lnTo>
                <a:lnTo>
                  <a:pt x="424199" y="62785"/>
                </a:lnTo>
                <a:lnTo>
                  <a:pt x="425576" y="57149"/>
                </a:lnTo>
                <a:lnTo>
                  <a:pt x="496570" y="57149"/>
                </a:lnTo>
                <a:lnTo>
                  <a:pt x="497967" y="53212"/>
                </a:lnTo>
                <a:lnTo>
                  <a:pt x="500512" y="44497"/>
                </a:lnTo>
                <a:lnTo>
                  <a:pt x="501365" y="40131"/>
                </a:lnTo>
                <a:lnTo>
                  <a:pt x="431419" y="40131"/>
                </a:lnTo>
                <a:lnTo>
                  <a:pt x="433831" y="34670"/>
                </a:lnTo>
                <a:lnTo>
                  <a:pt x="436625" y="30479"/>
                </a:lnTo>
                <a:lnTo>
                  <a:pt x="439674" y="27685"/>
                </a:lnTo>
                <a:lnTo>
                  <a:pt x="444626" y="23240"/>
                </a:lnTo>
                <a:lnTo>
                  <a:pt x="449834" y="21081"/>
                </a:lnTo>
                <a:lnTo>
                  <a:pt x="501588" y="21081"/>
                </a:lnTo>
                <a:lnTo>
                  <a:pt x="500634" y="15874"/>
                </a:lnTo>
                <a:lnTo>
                  <a:pt x="470400" y="380"/>
                </a:lnTo>
                <a:lnTo>
                  <a:pt x="461137" y="0"/>
                </a:lnTo>
                <a:close/>
              </a:path>
              <a:path w="607695" h="121285">
                <a:moveTo>
                  <a:pt x="322834" y="2158"/>
                </a:moveTo>
                <a:lnTo>
                  <a:pt x="287400" y="2158"/>
                </a:lnTo>
                <a:lnTo>
                  <a:pt x="255905" y="94614"/>
                </a:lnTo>
                <a:lnTo>
                  <a:pt x="291465" y="94614"/>
                </a:lnTo>
                <a:lnTo>
                  <a:pt x="303275" y="59689"/>
                </a:lnTo>
                <a:lnTo>
                  <a:pt x="371053" y="59689"/>
                </a:lnTo>
                <a:lnTo>
                  <a:pt x="379879" y="33781"/>
                </a:lnTo>
                <a:lnTo>
                  <a:pt x="312038" y="33781"/>
                </a:lnTo>
                <a:lnTo>
                  <a:pt x="322834" y="2158"/>
                </a:lnTo>
                <a:close/>
              </a:path>
              <a:path w="607695" h="121285">
                <a:moveTo>
                  <a:pt x="371053" y="59689"/>
                </a:moveTo>
                <a:lnTo>
                  <a:pt x="335534" y="59689"/>
                </a:lnTo>
                <a:lnTo>
                  <a:pt x="323723" y="94614"/>
                </a:lnTo>
                <a:lnTo>
                  <a:pt x="359156" y="94614"/>
                </a:lnTo>
                <a:lnTo>
                  <a:pt x="371053" y="59689"/>
                </a:lnTo>
                <a:close/>
              </a:path>
              <a:path w="607695" h="121285">
                <a:moveTo>
                  <a:pt x="607568" y="2158"/>
                </a:moveTo>
                <a:lnTo>
                  <a:pt x="532765" y="2158"/>
                </a:lnTo>
                <a:lnTo>
                  <a:pt x="501269" y="94614"/>
                </a:lnTo>
                <a:lnTo>
                  <a:pt x="536828" y="94614"/>
                </a:lnTo>
                <a:lnTo>
                  <a:pt x="559435" y="27939"/>
                </a:lnTo>
                <a:lnTo>
                  <a:pt x="598804" y="27939"/>
                </a:lnTo>
                <a:lnTo>
                  <a:pt x="607568" y="2158"/>
                </a:lnTo>
                <a:close/>
              </a:path>
              <a:path w="607695" h="121285">
                <a:moveTo>
                  <a:pt x="210820" y="67436"/>
                </a:moveTo>
                <a:lnTo>
                  <a:pt x="195325" y="75945"/>
                </a:lnTo>
                <a:lnTo>
                  <a:pt x="239365" y="75945"/>
                </a:lnTo>
                <a:lnTo>
                  <a:pt x="244601" y="70611"/>
                </a:lnTo>
                <a:lnTo>
                  <a:pt x="210820" y="67436"/>
                </a:lnTo>
                <a:close/>
              </a:path>
              <a:path w="607695" h="121285">
                <a:moveTo>
                  <a:pt x="456184" y="67436"/>
                </a:moveTo>
                <a:lnTo>
                  <a:pt x="440690" y="75945"/>
                </a:lnTo>
                <a:lnTo>
                  <a:pt x="484729" y="75945"/>
                </a:lnTo>
                <a:lnTo>
                  <a:pt x="489966" y="70611"/>
                </a:lnTo>
                <a:lnTo>
                  <a:pt x="456184" y="67436"/>
                </a:lnTo>
                <a:close/>
              </a:path>
              <a:path w="607695" h="121285">
                <a:moveTo>
                  <a:pt x="145287" y="2158"/>
                </a:moveTo>
                <a:lnTo>
                  <a:pt x="59182" y="2158"/>
                </a:lnTo>
                <a:lnTo>
                  <a:pt x="51921" y="23494"/>
                </a:lnTo>
                <a:lnTo>
                  <a:pt x="46805" y="36639"/>
                </a:lnTo>
                <a:lnTo>
                  <a:pt x="40909" y="48625"/>
                </a:lnTo>
                <a:lnTo>
                  <a:pt x="34228" y="59350"/>
                </a:lnTo>
                <a:lnTo>
                  <a:pt x="26797" y="68706"/>
                </a:lnTo>
                <a:lnTo>
                  <a:pt x="61849" y="68706"/>
                </a:lnTo>
                <a:lnTo>
                  <a:pt x="83756" y="28892"/>
                </a:lnTo>
                <a:lnTo>
                  <a:pt x="84074" y="27939"/>
                </a:lnTo>
                <a:lnTo>
                  <a:pt x="136530" y="27939"/>
                </a:lnTo>
                <a:lnTo>
                  <a:pt x="145287" y="2158"/>
                </a:lnTo>
                <a:close/>
              </a:path>
              <a:path w="607695" h="121285">
                <a:moveTo>
                  <a:pt x="136530" y="27939"/>
                </a:moveTo>
                <a:lnTo>
                  <a:pt x="100965" y="27939"/>
                </a:lnTo>
                <a:lnTo>
                  <a:pt x="87122" y="68706"/>
                </a:lnTo>
                <a:lnTo>
                  <a:pt x="122682" y="68706"/>
                </a:lnTo>
                <a:lnTo>
                  <a:pt x="136530" y="27939"/>
                </a:lnTo>
                <a:close/>
              </a:path>
              <a:path w="607695" h="121285">
                <a:moveTo>
                  <a:pt x="256224" y="21081"/>
                </a:moveTo>
                <a:lnTo>
                  <a:pt x="215011" y="21081"/>
                </a:lnTo>
                <a:lnTo>
                  <a:pt x="218440" y="22478"/>
                </a:lnTo>
                <a:lnTo>
                  <a:pt x="220345" y="25526"/>
                </a:lnTo>
                <a:lnTo>
                  <a:pt x="222376" y="28447"/>
                </a:lnTo>
                <a:lnTo>
                  <a:pt x="222417" y="33781"/>
                </a:lnTo>
                <a:lnTo>
                  <a:pt x="220980" y="40131"/>
                </a:lnTo>
                <a:lnTo>
                  <a:pt x="256001" y="40131"/>
                </a:lnTo>
                <a:lnTo>
                  <a:pt x="256689" y="36542"/>
                </a:lnTo>
                <a:lnTo>
                  <a:pt x="257131" y="30479"/>
                </a:lnTo>
                <a:lnTo>
                  <a:pt x="257025" y="27685"/>
                </a:lnTo>
                <a:lnTo>
                  <a:pt x="256667" y="23494"/>
                </a:lnTo>
                <a:lnTo>
                  <a:pt x="256224" y="21081"/>
                </a:lnTo>
                <a:close/>
              </a:path>
              <a:path w="607695" h="121285">
                <a:moveTo>
                  <a:pt x="501588" y="21081"/>
                </a:moveTo>
                <a:lnTo>
                  <a:pt x="460375" y="21081"/>
                </a:lnTo>
                <a:lnTo>
                  <a:pt x="463803" y="22478"/>
                </a:lnTo>
                <a:lnTo>
                  <a:pt x="465709" y="25526"/>
                </a:lnTo>
                <a:lnTo>
                  <a:pt x="467741" y="28447"/>
                </a:lnTo>
                <a:lnTo>
                  <a:pt x="467781" y="33781"/>
                </a:lnTo>
                <a:lnTo>
                  <a:pt x="466344" y="40131"/>
                </a:lnTo>
                <a:lnTo>
                  <a:pt x="501365" y="40131"/>
                </a:lnTo>
                <a:lnTo>
                  <a:pt x="502053" y="36542"/>
                </a:lnTo>
                <a:lnTo>
                  <a:pt x="502495" y="30479"/>
                </a:lnTo>
                <a:lnTo>
                  <a:pt x="502389" y="27685"/>
                </a:lnTo>
                <a:lnTo>
                  <a:pt x="502030" y="23494"/>
                </a:lnTo>
                <a:lnTo>
                  <a:pt x="501588" y="21081"/>
                </a:lnTo>
                <a:close/>
              </a:path>
              <a:path w="607695" h="121285">
                <a:moveTo>
                  <a:pt x="390651" y="2158"/>
                </a:moveTo>
                <a:lnTo>
                  <a:pt x="355092" y="2158"/>
                </a:lnTo>
                <a:lnTo>
                  <a:pt x="344297" y="33781"/>
                </a:lnTo>
                <a:lnTo>
                  <a:pt x="379879" y="33781"/>
                </a:lnTo>
                <a:lnTo>
                  <a:pt x="390651" y="21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87" name="object 71"/>
          <p:cNvSpPr>
            <a:spLocks/>
          </p:cNvSpPr>
          <p:nvPr/>
        </p:nvSpPr>
        <p:spPr bwMode="auto">
          <a:xfrm>
            <a:off x="8197851" y="5394326"/>
            <a:ext cx="52916" cy="41275"/>
          </a:xfrm>
          <a:custGeom>
            <a:avLst/>
            <a:gdLst>
              <a:gd name="T0" fmla="*/ 23134 w 39370"/>
              <a:gd name="T1" fmla="*/ 0 h 41275"/>
              <a:gd name="T2" fmla="*/ 0 w 39370"/>
              <a:gd name="T3" fmla="*/ 40766 h 41275"/>
              <a:gd name="T4" fmla="*/ 26306 w 39370"/>
              <a:gd name="T5" fmla="*/ 40766 h 41275"/>
              <a:gd name="T6" fmla="*/ 40716 w 39370"/>
              <a:gd name="T7" fmla="*/ 0 h 41275"/>
              <a:gd name="T8" fmla="*/ 23134 w 39370"/>
              <a:gd name="T9" fmla="*/ 0 h 412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370"/>
              <a:gd name="T16" fmla="*/ 0 h 41275"/>
              <a:gd name="T17" fmla="*/ 39370 w 39370"/>
              <a:gd name="T18" fmla="*/ 41275 h 412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370" h="41275">
                <a:moveTo>
                  <a:pt x="22225" y="0"/>
                </a:moveTo>
                <a:lnTo>
                  <a:pt x="0" y="40766"/>
                </a:lnTo>
                <a:lnTo>
                  <a:pt x="25273" y="40766"/>
                </a:lnTo>
                <a:lnTo>
                  <a:pt x="39116" y="0"/>
                </a:lnTo>
                <a:lnTo>
                  <a:pt x="22225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88" name="object 72"/>
          <p:cNvSpPr>
            <a:spLocks/>
          </p:cNvSpPr>
          <p:nvPr/>
        </p:nvSpPr>
        <p:spPr bwMode="auto">
          <a:xfrm>
            <a:off x="8691034" y="5387975"/>
            <a:ext cx="48684" cy="19050"/>
          </a:xfrm>
          <a:custGeom>
            <a:avLst/>
            <a:gdLst>
              <a:gd name="T0" fmla="*/ 22990 w 36829"/>
              <a:gd name="T1" fmla="*/ 0 h 19050"/>
              <a:gd name="T2" fmla="*/ 17638 w 36829"/>
              <a:gd name="T3" fmla="*/ 0 h 19050"/>
              <a:gd name="T4" fmla="*/ 12652 w 36829"/>
              <a:gd name="T5" fmla="*/ 2159 h 19050"/>
              <a:gd name="T6" fmla="*/ 7906 w 36829"/>
              <a:gd name="T7" fmla="*/ 6604 h 19050"/>
              <a:gd name="T8" fmla="*/ 4986 w 36829"/>
              <a:gd name="T9" fmla="*/ 9398 h 19050"/>
              <a:gd name="T10" fmla="*/ 2310 w 36829"/>
              <a:gd name="T11" fmla="*/ 13589 h 19050"/>
              <a:gd name="T12" fmla="*/ 0 w 36829"/>
              <a:gd name="T13" fmla="*/ 19050 h 19050"/>
              <a:gd name="T14" fmla="*/ 33451 w 36829"/>
              <a:gd name="T15" fmla="*/ 19050 h 19050"/>
              <a:gd name="T16" fmla="*/ 34912 w 36829"/>
              <a:gd name="T17" fmla="*/ 12319 h 19050"/>
              <a:gd name="T18" fmla="*/ 34790 w 36829"/>
              <a:gd name="T19" fmla="*/ 7366 h 19050"/>
              <a:gd name="T20" fmla="*/ 32844 w 36829"/>
              <a:gd name="T21" fmla="*/ 4445 h 19050"/>
              <a:gd name="T22" fmla="*/ 31019 w 36829"/>
              <a:gd name="T23" fmla="*/ 1397 h 19050"/>
              <a:gd name="T24" fmla="*/ 27735 w 36829"/>
              <a:gd name="T25" fmla="*/ 0 h 19050"/>
              <a:gd name="T26" fmla="*/ 22990 w 36829"/>
              <a:gd name="T27" fmla="*/ 0 h 1905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829"/>
              <a:gd name="T43" fmla="*/ 0 h 19050"/>
              <a:gd name="T44" fmla="*/ 36829 w 36829"/>
              <a:gd name="T45" fmla="*/ 19050 h 1905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829" h="19050">
                <a:moveTo>
                  <a:pt x="24002" y="0"/>
                </a:moveTo>
                <a:lnTo>
                  <a:pt x="18415" y="0"/>
                </a:lnTo>
                <a:lnTo>
                  <a:pt x="13207" y="2159"/>
                </a:lnTo>
                <a:lnTo>
                  <a:pt x="8254" y="6604"/>
                </a:lnTo>
                <a:lnTo>
                  <a:pt x="5206" y="9398"/>
                </a:lnTo>
                <a:lnTo>
                  <a:pt x="2412" y="13589"/>
                </a:lnTo>
                <a:lnTo>
                  <a:pt x="0" y="19050"/>
                </a:lnTo>
                <a:lnTo>
                  <a:pt x="34925" y="19050"/>
                </a:lnTo>
                <a:lnTo>
                  <a:pt x="36449" y="12319"/>
                </a:lnTo>
                <a:lnTo>
                  <a:pt x="36322" y="7366"/>
                </a:lnTo>
                <a:lnTo>
                  <a:pt x="34290" y="4445"/>
                </a:lnTo>
                <a:lnTo>
                  <a:pt x="32384" y="1397"/>
                </a:lnTo>
                <a:lnTo>
                  <a:pt x="28955" y="0"/>
                </a:lnTo>
                <a:lnTo>
                  <a:pt x="24002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89" name="object 73"/>
          <p:cNvSpPr>
            <a:spLocks/>
          </p:cNvSpPr>
          <p:nvPr/>
        </p:nvSpPr>
        <p:spPr bwMode="auto">
          <a:xfrm>
            <a:off x="8362951" y="5387975"/>
            <a:ext cx="50800" cy="19050"/>
          </a:xfrm>
          <a:custGeom>
            <a:avLst/>
            <a:gdLst>
              <a:gd name="T0" fmla="*/ 28439 w 36829"/>
              <a:gd name="T1" fmla="*/ 0 h 19050"/>
              <a:gd name="T2" fmla="*/ 21818 w 36829"/>
              <a:gd name="T3" fmla="*/ 0 h 19050"/>
              <a:gd name="T4" fmla="*/ 15650 w 36829"/>
              <a:gd name="T5" fmla="*/ 2159 h 19050"/>
              <a:gd name="T6" fmla="*/ 9780 w 36829"/>
              <a:gd name="T7" fmla="*/ 6604 h 19050"/>
              <a:gd name="T8" fmla="*/ 6169 w 36829"/>
              <a:gd name="T9" fmla="*/ 9398 h 19050"/>
              <a:gd name="T10" fmla="*/ 2857 w 36829"/>
              <a:gd name="T11" fmla="*/ 13589 h 19050"/>
              <a:gd name="T12" fmla="*/ 0 w 36829"/>
              <a:gd name="T13" fmla="*/ 19050 h 19050"/>
              <a:gd name="T14" fmla="*/ 41381 w 36829"/>
              <a:gd name="T15" fmla="*/ 19050 h 19050"/>
              <a:gd name="T16" fmla="*/ 43188 w 36829"/>
              <a:gd name="T17" fmla="*/ 12319 h 19050"/>
              <a:gd name="T18" fmla="*/ 43036 w 36829"/>
              <a:gd name="T19" fmla="*/ 7366 h 19050"/>
              <a:gd name="T20" fmla="*/ 40627 w 36829"/>
              <a:gd name="T21" fmla="*/ 4445 h 19050"/>
              <a:gd name="T22" fmla="*/ 38372 w 36829"/>
              <a:gd name="T23" fmla="*/ 1397 h 19050"/>
              <a:gd name="T24" fmla="*/ 34307 w 36829"/>
              <a:gd name="T25" fmla="*/ 0 h 19050"/>
              <a:gd name="T26" fmla="*/ 28439 w 36829"/>
              <a:gd name="T27" fmla="*/ 0 h 1905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829"/>
              <a:gd name="T43" fmla="*/ 0 h 19050"/>
              <a:gd name="T44" fmla="*/ 36829 w 36829"/>
              <a:gd name="T45" fmla="*/ 19050 h 1905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829" h="19050">
                <a:moveTo>
                  <a:pt x="24002" y="0"/>
                </a:moveTo>
                <a:lnTo>
                  <a:pt x="18414" y="0"/>
                </a:lnTo>
                <a:lnTo>
                  <a:pt x="13207" y="2159"/>
                </a:lnTo>
                <a:lnTo>
                  <a:pt x="8254" y="6604"/>
                </a:lnTo>
                <a:lnTo>
                  <a:pt x="5206" y="9398"/>
                </a:lnTo>
                <a:lnTo>
                  <a:pt x="2412" y="13589"/>
                </a:lnTo>
                <a:lnTo>
                  <a:pt x="0" y="19050"/>
                </a:lnTo>
                <a:lnTo>
                  <a:pt x="34925" y="19050"/>
                </a:lnTo>
                <a:lnTo>
                  <a:pt x="36449" y="12319"/>
                </a:lnTo>
                <a:lnTo>
                  <a:pt x="36321" y="7366"/>
                </a:lnTo>
                <a:lnTo>
                  <a:pt x="34289" y="4445"/>
                </a:lnTo>
                <a:lnTo>
                  <a:pt x="32385" y="1397"/>
                </a:lnTo>
                <a:lnTo>
                  <a:pt x="28955" y="0"/>
                </a:lnTo>
                <a:lnTo>
                  <a:pt x="24002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90" name="object 74"/>
          <p:cNvSpPr>
            <a:spLocks/>
          </p:cNvSpPr>
          <p:nvPr/>
        </p:nvSpPr>
        <p:spPr bwMode="auto">
          <a:xfrm>
            <a:off x="8784168" y="5368926"/>
            <a:ext cx="141817" cy="93663"/>
          </a:xfrm>
          <a:custGeom>
            <a:avLst/>
            <a:gdLst>
              <a:gd name="T0" fmla="*/ 31033 w 106679"/>
              <a:gd name="T1" fmla="*/ 0 h 92710"/>
              <a:gd name="T2" fmla="*/ 104734 w 106679"/>
              <a:gd name="T3" fmla="*/ 0 h 92710"/>
              <a:gd name="T4" fmla="*/ 96099 w 106679"/>
              <a:gd name="T5" fmla="*/ 27133 h 92710"/>
              <a:gd name="T6" fmla="*/ 57310 w 106679"/>
              <a:gd name="T7" fmla="*/ 27133 h 92710"/>
              <a:gd name="T8" fmla="*/ 35036 w 106679"/>
              <a:gd name="T9" fmla="*/ 97306 h 92710"/>
              <a:gd name="T10" fmla="*/ 0 w 106679"/>
              <a:gd name="T11" fmla="*/ 97306 h 92710"/>
              <a:gd name="T12" fmla="*/ 31033 w 106679"/>
              <a:gd name="T13" fmla="*/ 0 h 9271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6679"/>
              <a:gd name="T22" fmla="*/ 0 h 92710"/>
              <a:gd name="T23" fmla="*/ 106679 w 106679"/>
              <a:gd name="T24" fmla="*/ 92710 h 9271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6679" h="92710">
                <a:moveTo>
                  <a:pt x="31496" y="0"/>
                </a:moveTo>
                <a:lnTo>
                  <a:pt x="106299" y="0"/>
                </a:lnTo>
                <a:lnTo>
                  <a:pt x="97535" y="25781"/>
                </a:lnTo>
                <a:lnTo>
                  <a:pt x="58166" y="25781"/>
                </a:lnTo>
                <a:lnTo>
                  <a:pt x="35559" y="92456"/>
                </a:lnTo>
                <a:lnTo>
                  <a:pt x="0" y="92456"/>
                </a:lnTo>
                <a:lnTo>
                  <a:pt x="31496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91" name="object 75"/>
          <p:cNvSpPr>
            <a:spLocks/>
          </p:cNvSpPr>
          <p:nvPr/>
        </p:nvSpPr>
        <p:spPr bwMode="auto">
          <a:xfrm>
            <a:off x="8456085" y="5368926"/>
            <a:ext cx="182033" cy="93663"/>
          </a:xfrm>
          <a:custGeom>
            <a:avLst/>
            <a:gdLst>
              <a:gd name="T0" fmla="*/ 33003 w 135254"/>
              <a:gd name="T1" fmla="*/ 0 h 92710"/>
              <a:gd name="T2" fmla="*/ 70133 w 135254"/>
              <a:gd name="T3" fmla="*/ 0 h 92710"/>
              <a:gd name="T4" fmla="*/ 58819 w 135254"/>
              <a:gd name="T5" fmla="*/ 33282 h 92710"/>
              <a:gd name="T6" fmla="*/ 92622 w 135254"/>
              <a:gd name="T7" fmla="*/ 33282 h 92710"/>
              <a:gd name="T8" fmla="*/ 103937 w 135254"/>
              <a:gd name="T9" fmla="*/ 0 h 92710"/>
              <a:gd name="T10" fmla="*/ 141196 w 135254"/>
              <a:gd name="T11" fmla="*/ 0 h 92710"/>
              <a:gd name="T12" fmla="*/ 108193 w 135254"/>
              <a:gd name="T13" fmla="*/ 97306 h 92710"/>
              <a:gd name="T14" fmla="*/ 71063 w 135254"/>
              <a:gd name="T15" fmla="*/ 97306 h 92710"/>
              <a:gd name="T16" fmla="*/ 83440 w 135254"/>
              <a:gd name="T17" fmla="*/ 60549 h 92710"/>
              <a:gd name="T18" fmla="*/ 49638 w 135254"/>
              <a:gd name="T19" fmla="*/ 60549 h 92710"/>
              <a:gd name="T20" fmla="*/ 37262 w 135254"/>
              <a:gd name="T21" fmla="*/ 97306 h 92710"/>
              <a:gd name="T22" fmla="*/ 0 w 135254"/>
              <a:gd name="T23" fmla="*/ 97306 h 92710"/>
              <a:gd name="T24" fmla="*/ 33003 w 135254"/>
              <a:gd name="T25" fmla="*/ 0 h 9271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5254"/>
              <a:gd name="T40" fmla="*/ 0 h 92710"/>
              <a:gd name="T41" fmla="*/ 135254 w 135254"/>
              <a:gd name="T42" fmla="*/ 92710 h 9271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5254" h="92710">
                <a:moveTo>
                  <a:pt x="31495" y="0"/>
                </a:moveTo>
                <a:lnTo>
                  <a:pt x="66928" y="0"/>
                </a:lnTo>
                <a:lnTo>
                  <a:pt x="56133" y="31623"/>
                </a:lnTo>
                <a:lnTo>
                  <a:pt x="88391" y="31623"/>
                </a:lnTo>
                <a:lnTo>
                  <a:pt x="99187" y="0"/>
                </a:lnTo>
                <a:lnTo>
                  <a:pt x="134746" y="0"/>
                </a:lnTo>
                <a:lnTo>
                  <a:pt x="103250" y="92456"/>
                </a:lnTo>
                <a:lnTo>
                  <a:pt x="67817" y="92456"/>
                </a:lnTo>
                <a:lnTo>
                  <a:pt x="79628" y="57531"/>
                </a:lnTo>
                <a:lnTo>
                  <a:pt x="47370" y="57531"/>
                </a:lnTo>
                <a:lnTo>
                  <a:pt x="35560" y="92456"/>
                </a:lnTo>
                <a:lnTo>
                  <a:pt x="0" y="92456"/>
                </a:lnTo>
                <a:lnTo>
                  <a:pt x="31495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92" name="object 76"/>
          <p:cNvSpPr>
            <a:spLocks/>
          </p:cNvSpPr>
          <p:nvPr/>
        </p:nvSpPr>
        <p:spPr bwMode="auto">
          <a:xfrm>
            <a:off x="8115300" y="5368926"/>
            <a:ext cx="194733" cy="119063"/>
          </a:xfrm>
          <a:custGeom>
            <a:avLst/>
            <a:gdLst>
              <a:gd name="T0" fmla="*/ 60487 w 145414"/>
              <a:gd name="T1" fmla="*/ 0 h 119379"/>
              <a:gd name="T2" fmla="*/ 148492 w 145414"/>
              <a:gd name="T3" fmla="*/ 0 h 119379"/>
              <a:gd name="T4" fmla="*/ 125389 w 145414"/>
              <a:gd name="T5" fmla="*/ 65672 h 119379"/>
              <a:gd name="T6" fmla="*/ 135383 w 145414"/>
              <a:gd name="T7" fmla="*/ 65672 h 119379"/>
              <a:gd name="T8" fmla="*/ 117211 w 145414"/>
              <a:gd name="T9" fmla="*/ 117307 h 119379"/>
              <a:gd name="T10" fmla="*/ 92159 w 145414"/>
              <a:gd name="T11" fmla="*/ 117307 h 119379"/>
              <a:gd name="T12" fmla="*/ 101245 w 145414"/>
              <a:gd name="T13" fmla="*/ 91239 h 119379"/>
              <a:gd name="T14" fmla="*/ 34397 w 145414"/>
              <a:gd name="T15" fmla="*/ 91239 h 119379"/>
              <a:gd name="T16" fmla="*/ 25181 w 145414"/>
              <a:gd name="T17" fmla="*/ 117307 h 119379"/>
              <a:gd name="T18" fmla="*/ 0 w 145414"/>
              <a:gd name="T19" fmla="*/ 117307 h 119379"/>
              <a:gd name="T20" fmla="*/ 18172 w 145414"/>
              <a:gd name="T21" fmla="*/ 65672 h 119379"/>
              <a:gd name="T22" fmla="*/ 27388 w 145414"/>
              <a:gd name="T23" fmla="*/ 65672 h 119379"/>
              <a:gd name="T24" fmla="*/ 34983 w 145414"/>
              <a:gd name="T25" fmla="*/ 56438 h 119379"/>
              <a:gd name="T26" fmla="*/ 41811 w 145414"/>
              <a:gd name="T27" fmla="*/ 45854 h 119379"/>
              <a:gd name="T28" fmla="*/ 47888 w 145414"/>
              <a:gd name="T29" fmla="*/ 33930 h 119379"/>
              <a:gd name="T30" fmla="*/ 53220 w 145414"/>
              <a:gd name="T31" fmla="*/ 20680 h 119379"/>
              <a:gd name="T32" fmla="*/ 60487 w 145414"/>
              <a:gd name="T33" fmla="*/ 0 h 11937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45414"/>
              <a:gd name="T52" fmla="*/ 0 h 119379"/>
              <a:gd name="T53" fmla="*/ 145414 w 145414"/>
              <a:gd name="T54" fmla="*/ 119379 h 11937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45414" h="119379">
                <a:moveTo>
                  <a:pt x="59182" y="0"/>
                </a:moveTo>
                <a:lnTo>
                  <a:pt x="145287" y="0"/>
                </a:lnTo>
                <a:lnTo>
                  <a:pt x="122682" y="66548"/>
                </a:lnTo>
                <a:lnTo>
                  <a:pt x="132461" y="66548"/>
                </a:lnTo>
                <a:lnTo>
                  <a:pt x="114681" y="118872"/>
                </a:lnTo>
                <a:lnTo>
                  <a:pt x="90170" y="118872"/>
                </a:lnTo>
                <a:lnTo>
                  <a:pt x="99060" y="92456"/>
                </a:lnTo>
                <a:lnTo>
                  <a:pt x="33655" y="92456"/>
                </a:lnTo>
                <a:lnTo>
                  <a:pt x="24637" y="118872"/>
                </a:lnTo>
                <a:lnTo>
                  <a:pt x="0" y="118872"/>
                </a:lnTo>
                <a:lnTo>
                  <a:pt x="17780" y="66548"/>
                </a:lnTo>
                <a:lnTo>
                  <a:pt x="26797" y="66548"/>
                </a:lnTo>
                <a:lnTo>
                  <a:pt x="34228" y="57191"/>
                </a:lnTo>
                <a:lnTo>
                  <a:pt x="40909" y="46466"/>
                </a:lnTo>
                <a:lnTo>
                  <a:pt x="46853" y="34383"/>
                </a:lnTo>
                <a:lnTo>
                  <a:pt x="52070" y="20955"/>
                </a:lnTo>
                <a:lnTo>
                  <a:pt x="59182" y="0"/>
                </a:lnTo>
                <a:close/>
              </a:path>
            </a:pathLst>
          </a:custGeom>
          <a:noFill/>
          <a:ln w="10667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93" name="object 77"/>
          <p:cNvSpPr>
            <a:spLocks/>
          </p:cNvSpPr>
          <p:nvPr/>
        </p:nvSpPr>
        <p:spPr bwMode="auto">
          <a:xfrm>
            <a:off x="8633884" y="5367339"/>
            <a:ext cx="152400" cy="96837"/>
          </a:xfrm>
          <a:custGeom>
            <a:avLst/>
            <a:gdLst>
              <a:gd name="T0" fmla="*/ 73898 w 113665"/>
              <a:gd name="T1" fmla="*/ 0 h 97154"/>
              <a:gd name="T2" fmla="*/ 114511 w 113665"/>
              <a:gd name="T3" fmla="*/ 15617 h 97154"/>
              <a:gd name="T4" fmla="*/ 116487 w 113665"/>
              <a:gd name="T5" fmla="*/ 29158 h 97154"/>
              <a:gd name="T6" fmla="*/ 115963 w 113665"/>
              <a:gd name="T7" fmla="*/ 36045 h 97154"/>
              <a:gd name="T8" fmla="*/ 114385 w 113665"/>
              <a:gd name="T9" fmla="*/ 43776 h 97154"/>
              <a:gd name="T10" fmla="*/ 111768 w 113665"/>
              <a:gd name="T11" fmla="*/ 52350 h 97154"/>
              <a:gd name="T12" fmla="*/ 110332 w 113665"/>
              <a:gd name="T13" fmla="*/ 56223 h 97154"/>
              <a:gd name="T14" fmla="*/ 37333 w 113665"/>
              <a:gd name="T15" fmla="*/ 56223 h 97154"/>
              <a:gd name="T16" fmla="*/ 35896 w 113665"/>
              <a:gd name="T17" fmla="*/ 61846 h 97154"/>
              <a:gd name="T18" fmla="*/ 36028 w 113665"/>
              <a:gd name="T19" fmla="*/ 65968 h 97154"/>
              <a:gd name="T20" fmla="*/ 37595 w 113665"/>
              <a:gd name="T21" fmla="*/ 68717 h 97154"/>
              <a:gd name="T22" fmla="*/ 39684 w 113665"/>
              <a:gd name="T23" fmla="*/ 72715 h 97154"/>
              <a:gd name="T24" fmla="*/ 43602 w 113665"/>
              <a:gd name="T25" fmla="*/ 74714 h 97154"/>
              <a:gd name="T26" fmla="*/ 49216 w 113665"/>
              <a:gd name="T27" fmla="*/ 74714 h 97154"/>
              <a:gd name="T28" fmla="*/ 52873 w 113665"/>
              <a:gd name="T29" fmla="*/ 74714 h 97154"/>
              <a:gd name="T30" fmla="*/ 68805 w 113665"/>
              <a:gd name="T31" fmla="*/ 66343 h 97154"/>
              <a:gd name="T32" fmla="*/ 103542 w 113665"/>
              <a:gd name="T33" fmla="*/ 69467 h 97154"/>
              <a:gd name="T34" fmla="*/ 69293 w 113665"/>
              <a:gd name="T35" fmla="*/ 91761 h 97154"/>
              <a:gd name="T36" fmla="*/ 41251 w 113665"/>
              <a:gd name="T37" fmla="*/ 95081 h 97154"/>
              <a:gd name="T38" fmla="*/ 32385 w 113665"/>
              <a:gd name="T39" fmla="*/ 94775 h 97154"/>
              <a:gd name="T40" fmla="*/ 0 w 113665"/>
              <a:gd name="T41" fmla="*/ 68055 h 97154"/>
              <a:gd name="T42" fmla="*/ 33 w 113665"/>
              <a:gd name="T43" fmla="*/ 61767 h 97154"/>
              <a:gd name="T44" fmla="*/ 20990 w 113665"/>
              <a:gd name="T45" fmla="*/ 20318 h 97154"/>
              <a:gd name="T46" fmla="*/ 61730 w 113665"/>
              <a:gd name="T47" fmla="*/ 838 h 97154"/>
              <a:gd name="T48" fmla="*/ 73898 w 113665"/>
              <a:gd name="T49" fmla="*/ 0 h 9715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13665"/>
              <a:gd name="T76" fmla="*/ 0 h 97154"/>
              <a:gd name="T77" fmla="*/ 113665 w 113665"/>
              <a:gd name="T78" fmla="*/ 97154 h 9715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13665" h="97154">
                <a:moveTo>
                  <a:pt x="71868" y="0"/>
                </a:moveTo>
                <a:lnTo>
                  <a:pt x="111365" y="15874"/>
                </a:lnTo>
                <a:lnTo>
                  <a:pt x="113287" y="29638"/>
                </a:lnTo>
                <a:lnTo>
                  <a:pt x="112777" y="36639"/>
                </a:lnTo>
                <a:lnTo>
                  <a:pt x="111244" y="44497"/>
                </a:lnTo>
                <a:lnTo>
                  <a:pt x="108698" y="53212"/>
                </a:lnTo>
                <a:lnTo>
                  <a:pt x="107301" y="57149"/>
                </a:lnTo>
                <a:lnTo>
                  <a:pt x="36308" y="57149"/>
                </a:lnTo>
                <a:lnTo>
                  <a:pt x="34911" y="62864"/>
                </a:lnTo>
                <a:lnTo>
                  <a:pt x="35038" y="67055"/>
                </a:lnTo>
                <a:lnTo>
                  <a:pt x="36562" y="69849"/>
                </a:lnTo>
                <a:lnTo>
                  <a:pt x="38594" y="73913"/>
                </a:lnTo>
                <a:lnTo>
                  <a:pt x="42404" y="75945"/>
                </a:lnTo>
                <a:lnTo>
                  <a:pt x="47865" y="75945"/>
                </a:lnTo>
                <a:lnTo>
                  <a:pt x="51421" y="75945"/>
                </a:lnTo>
                <a:lnTo>
                  <a:pt x="66915" y="67436"/>
                </a:lnTo>
                <a:lnTo>
                  <a:pt x="100697" y="70611"/>
                </a:lnTo>
                <a:lnTo>
                  <a:pt x="67389" y="93271"/>
                </a:lnTo>
                <a:lnTo>
                  <a:pt x="40118" y="96646"/>
                </a:lnTo>
                <a:lnTo>
                  <a:pt x="31495" y="96335"/>
                </a:lnTo>
                <a:lnTo>
                  <a:pt x="0" y="69177"/>
                </a:lnTo>
                <a:lnTo>
                  <a:pt x="33" y="62785"/>
                </a:lnTo>
                <a:lnTo>
                  <a:pt x="20413" y="20653"/>
                </a:lnTo>
                <a:lnTo>
                  <a:pt x="60035" y="853"/>
                </a:lnTo>
                <a:lnTo>
                  <a:pt x="71868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94" name="object 78"/>
          <p:cNvSpPr>
            <a:spLocks/>
          </p:cNvSpPr>
          <p:nvPr/>
        </p:nvSpPr>
        <p:spPr bwMode="auto">
          <a:xfrm>
            <a:off x="8307917" y="5367339"/>
            <a:ext cx="150283" cy="96837"/>
          </a:xfrm>
          <a:custGeom>
            <a:avLst/>
            <a:gdLst>
              <a:gd name="T0" fmla="*/ 68908 w 113664"/>
              <a:gd name="T1" fmla="*/ 0 h 97154"/>
              <a:gd name="T2" fmla="*/ 106778 w 113664"/>
              <a:gd name="T3" fmla="*/ 15617 h 97154"/>
              <a:gd name="T4" fmla="*/ 108622 w 113664"/>
              <a:gd name="T5" fmla="*/ 29158 h 97154"/>
              <a:gd name="T6" fmla="*/ 108132 w 113664"/>
              <a:gd name="T7" fmla="*/ 36045 h 97154"/>
              <a:gd name="T8" fmla="*/ 106662 w 113664"/>
              <a:gd name="T9" fmla="*/ 43776 h 97154"/>
              <a:gd name="T10" fmla="*/ 104222 w 113664"/>
              <a:gd name="T11" fmla="*/ 52350 h 97154"/>
              <a:gd name="T12" fmla="*/ 102882 w 113664"/>
              <a:gd name="T13" fmla="*/ 56223 h 97154"/>
              <a:gd name="T14" fmla="*/ 34812 w 113664"/>
              <a:gd name="T15" fmla="*/ 56223 h 97154"/>
              <a:gd name="T16" fmla="*/ 33473 w 113664"/>
              <a:gd name="T17" fmla="*/ 61846 h 97154"/>
              <a:gd name="T18" fmla="*/ 33595 w 113664"/>
              <a:gd name="T19" fmla="*/ 65968 h 97154"/>
              <a:gd name="T20" fmla="*/ 35056 w 113664"/>
              <a:gd name="T21" fmla="*/ 68717 h 97154"/>
              <a:gd name="T22" fmla="*/ 37004 w 113664"/>
              <a:gd name="T23" fmla="*/ 72715 h 97154"/>
              <a:gd name="T24" fmla="*/ 40659 w 113664"/>
              <a:gd name="T25" fmla="*/ 74714 h 97154"/>
              <a:gd name="T26" fmla="*/ 45893 w 113664"/>
              <a:gd name="T27" fmla="*/ 74714 h 97154"/>
              <a:gd name="T28" fmla="*/ 49304 w 113664"/>
              <a:gd name="T29" fmla="*/ 74714 h 97154"/>
              <a:gd name="T30" fmla="*/ 64160 w 113664"/>
              <a:gd name="T31" fmla="*/ 66343 h 97154"/>
              <a:gd name="T32" fmla="*/ 96551 w 113664"/>
              <a:gd name="T33" fmla="*/ 69467 h 97154"/>
              <a:gd name="T34" fmla="*/ 64614 w 113664"/>
              <a:gd name="T35" fmla="*/ 91761 h 97154"/>
              <a:gd name="T36" fmla="*/ 38466 w 113664"/>
              <a:gd name="T37" fmla="*/ 95081 h 97154"/>
              <a:gd name="T38" fmla="*/ 30198 w 113664"/>
              <a:gd name="T39" fmla="*/ 94775 h 97154"/>
              <a:gd name="T40" fmla="*/ 0 w 113664"/>
              <a:gd name="T41" fmla="*/ 68055 h 97154"/>
              <a:gd name="T42" fmla="*/ 33 w 113664"/>
              <a:gd name="T43" fmla="*/ 61767 h 97154"/>
              <a:gd name="T44" fmla="*/ 19572 w 113664"/>
              <a:gd name="T45" fmla="*/ 20318 h 97154"/>
              <a:gd name="T46" fmla="*/ 57563 w 113664"/>
              <a:gd name="T47" fmla="*/ 838 h 97154"/>
              <a:gd name="T48" fmla="*/ 68908 w 113664"/>
              <a:gd name="T49" fmla="*/ 0 h 9715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13664"/>
              <a:gd name="T76" fmla="*/ 0 h 97154"/>
              <a:gd name="T77" fmla="*/ 113664 w 113664"/>
              <a:gd name="T78" fmla="*/ 97154 h 9715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13664" h="97154">
                <a:moveTo>
                  <a:pt x="71868" y="0"/>
                </a:moveTo>
                <a:lnTo>
                  <a:pt x="111365" y="15874"/>
                </a:lnTo>
                <a:lnTo>
                  <a:pt x="113287" y="29638"/>
                </a:lnTo>
                <a:lnTo>
                  <a:pt x="112777" y="36639"/>
                </a:lnTo>
                <a:lnTo>
                  <a:pt x="111244" y="44497"/>
                </a:lnTo>
                <a:lnTo>
                  <a:pt x="108698" y="53212"/>
                </a:lnTo>
                <a:lnTo>
                  <a:pt x="107301" y="57149"/>
                </a:lnTo>
                <a:lnTo>
                  <a:pt x="36308" y="57149"/>
                </a:lnTo>
                <a:lnTo>
                  <a:pt x="34911" y="62864"/>
                </a:lnTo>
                <a:lnTo>
                  <a:pt x="35038" y="67055"/>
                </a:lnTo>
                <a:lnTo>
                  <a:pt x="36562" y="69849"/>
                </a:lnTo>
                <a:lnTo>
                  <a:pt x="38594" y="73913"/>
                </a:lnTo>
                <a:lnTo>
                  <a:pt x="42404" y="75945"/>
                </a:lnTo>
                <a:lnTo>
                  <a:pt x="47865" y="75945"/>
                </a:lnTo>
                <a:lnTo>
                  <a:pt x="51421" y="75945"/>
                </a:lnTo>
                <a:lnTo>
                  <a:pt x="66915" y="67436"/>
                </a:lnTo>
                <a:lnTo>
                  <a:pt x="100697" y="70611"/>
                </a:lnTo>
                <a:lnTo>
                  <a:pt x="67389" y="93271"/>
                </a:lnTo>
                <a:lnTo>
                  <a:pt x="40118" y="96646"/>
                </a:lnTo>
                <a:lnTo>
                  <a:pt x="31495" y="96335"/>
                </a:lnTo>
                <a:lnTo>
                  <a:pt x="0" y="69177"/>
                </a:lnTo>
                <a:lnTo>
                  <a:pt x="33" y="62785"/>
                </a:lnTo>
                <a:lnTo>
                  <a:pt x="20413" y="20653"/>
                </a:lnTo>
                <a:lnTo>
                  <a:pt x="60035" y="853"/>
                </a:lnTo>
                <a:lnTo>
                  <a:pt x="71868" y="0"/>
                </a:lnTo>
                <a:close/>
              </a:path>
            </a:pathLst>
          </a:custGeom>
          <a:noFill/>
          <a:ln w="10668">
            <a:solidFill>
              <a:srgbClr val="7C7C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95" name="object 79"/>
          <p:cNvSpPr>
            <a:spLocks noChangeArrowheads="1"/>
          </p:cNvSpPr>
          <p:nvPr/>
        </p:nvSpPr>
        <p:spPr bwMode="auto">
          <a:xfrm>
            <a:off x="8108951" y="5575301"/>
            <a:ext cx="1464733" cy="320675"/>
          </a:xfrm>
          <a:prstGeom prst="rect">
            <a:avLst/>
          </a:prstGeom>
          <a:blipFill dpi="0" rotWithShape="1">
            <a:blip r:embed="rId5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96" name="object 80"/>
          <p:cNvSpPr>
            <a:spLocks noChangeArrowheads="1"/>
          </p:cNvSpPr>
          <p:nvPr/>
        </p:nvSpPr>
        <p:spPr bwMode="auto">
          <a:xfrm>
            <a:off x="8117417" y="5965825"/>
            <a:ext cx="3071283" cy="819150"/>
          </a:xfrm>
          <a:prstGeom prst="rect">
            <a:avLst/>
          </a:prstGeom>
          <a:blipFill dpi="0" rotWithShape="1">
            <a:blip r:embed="rId5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97" name="object 81"/>
          <p:cNvSpPr>
            <a:spLocks noChangeArrowheads="1"/>
          </p:cNvSpPr>
          <p:nvPr/>
        </p:nvSpPr>
        <p:spPr bwMode="auto">
          <a:xfrm>
            <a:off x="10394951" y="3562350"/>
            <a:ext cx="935567" cy="920750"/>
          </a:xfrm>
          <a:prstGeom prst="rect">
            <a:avLst/>
          </a:prstGeom>
          <a:blipFill dpi="0" rotWithShape="1">
            <a:blip r:embed="rId5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298" name="object 82"/>
          <p:cNvSpPr>
            <a:spLocks/>
          </p:cNvSpPr>
          <p:nvPr/>
        </p:nvSpPr>
        <p:spPr bwMode="auto">
          <a:xfrm>
            <a:off x="10416118" y="2682875"/>
            <a:ext cx="895349" cy="890588"/>
          </a:xfrm>
          <a:custGeom>
            <a:avLst/>
            <a:gdLst>
              <a:gd name="T0" fmla="*/ 614478 w 671195"/>
              <a:gd name="T1" fmla="*/ 0 h 890904"/>
              <a:gd name="T2" fmla="*/ 57793 w 671195"/>
              <a:gd name="T3" fmla="*/ 0 h 890904"/>
              <a:gd name="T4" fmla="*/ 35285 w 671195"/>
              <a:gd name="T5" fmla="*/ 4516 h 890904"/>
              <a:gd name="T6" fmla="*/ 16915 w 671195"/>
              <a:gd name="T7" fmla="*/ 16845 h 890904"/>
              <a:gd name="T8" fmla="*/ 4536 w 671195"/>
              <a:gd name="T9" fmla="*/ 35140 h 890904"/>
              <a:gd name="T10" fmla="*/ 0 w 671195"/>
              <a:gd name="T11" fmla="*/ 57558 h 890904"/>
              <a:gd name="T12" fmla="*/ 0 w 671195"/>
              <a:gd name="T13" fmla="*/ 831771 h 890904"/>
              <a:gd name="T14" fmla="*/ 4536 w 671195"/>
              <a:gd name="T15" fmla="*/ 854188 h 890904"/>
              <a:gd name="T16" fmla="*/ 16915 w 671195"/>
              <a:gd name="T17" fmla="*/ 872479 h 890904"/>
              <a:gd name="T18" fmla="*/ 35285 w 671195"/>
              <a:gd name="T19" fmla="*/ 884808 h 890904"/>
              <a:gd name="T20" fmla="*/ 57793 w 671195"/>
              <a:gd name="T21" fmla="*/ 889324 h 890904"/>
              <a:gd name="T22" fmla="*/ 614478 w 671195"/>
              <a:gd name="T23" fmla="*/ 889324 h 890904"/>
              <a:gd name="T24" fmla="*/ 636988 w 671195"/>
              <a:gd name="T25" fmla="*/ 884808 h 890904"/>
              <a:gd name="T26" fmla="*/ 655356 w 671195"/>
              <a:gd name="T27" fmla="*/ 872479 h 890904"/>
              <a:gd name="T28" fmla="*/ 667735 w 671195"/>
              <a:gd name="T29" fmla="*/ 854188 h 890904"/>
              <a:gd name="T30" fmla="*/ 672272 w 671195"/>
              <a:gd name="T31" fmla="*/ 831771 h 890904"/>
              <a:gd name="T32" fmla="*/ 672272 w 671195"/>
              <a:gd name="T33" fmla="*/ 57558 h 890904"/>
              <a:gd name="T34" fmla="*/ 667735 w 671195"/>
              <a:gd name="T35" fmla="*/ 35140 h 890904"/>
              <a:gd name="T36" fmla="*/ 655356 w 671195"/>
              <a:gd name="T37" fmla="*/ 16845 h 890904"/>
              <a:gd name="T38" fmla="*/ 636988 w 671195"/>
              <a:gd name="T39" fmla="*/ 4516 h 890904"/>
              <a:gd name="T40" fmla="*/ 614478 w 671195"/>
              <a:gd name="T41" fmla="*/ 0 h 89090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671195"/>
              <a:gd name="T64" fmla="*/ 0 h 890904"/>
              <a:gd name="T65" fmla="*/ 671195 w 671195"/>
              <a:gd name="T66" fmla="*/ 890904 h 89090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671195" h="890904">
                <a:moveTo>
                  <a:pt x="613028" y="0"/>
                </a:moveTo>
                <a:lnTo>
                  <a:pt x="57658" y="0"/>
                </a:lnTo>
                <a:lnTo>
                  <a:pt x="35200" y="4526"/>
                </a:lnTo>
                <a:lnTo>
                  <a:pt x="16875" y="16875"/>
                </a:lnTo>
                <a:lnTo>
                  <a:pt x="4526" y="35200"/>
                </a:lnTo>
                <a:lnTo>
                  <a:pt x="0" y="57658"/>
                </a:lnTo>
                <a:lnTo>
                  <a:pt x="0" y="833247"/>
                </a:lnTo>
                <a:lnTo>
                  <a:pt x="4526" y="855704"/>
                </a:lnTo>
                <a:lnTo>
                  <a:pt x="16875" y="874029"/>
                </a:lnTo>
                <a:lnTo>
                  <a:pt x="35200" y="886378"/>
                </a:lnTo>
                <a:lnTo>
                  <a:pt x="57658" y="890904"/>
                </a:lnTo>
                <a:lnTo>
                  <a:pt x="613028" y="890904"/>
                </a:lnTo>
                <a:lnTo>
                  <a:pt x="635486" y="886378"/>
                </a:lnTo>
                <a:lnTo>
                  <a:pt x="653811" y="874029"/>
                </a:lnTo>
                <a:lnTo>
                  <a:pt x="666160" y="855704"/>
                </a:lnTo>
                <a:lnTo>
                  <a:pt x="670687" y="833247"/>
                </a:lnTo>
                <a:lnTo>
                  <a:pt x="670687" y="57658"/>
                </a:lnTo>
                <a:lnTo>
                  <a:pt x="666160" y="35200"/>
                </a:lnTo>
                <a:lnTo>
                  <a:pt x="653811" y="16875"/>
                </a:lnTo>
                <a:lnTo>
                  <a:pt x="635486" y="4526"/>
                </a:lnTo>
                <a:lnTo>
                  <a:pt x="613028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299" name="object 83"/>
          <p:cNvSpPr>
            <a:spLocks noChangeArrowheads="1"/>
          </p:cNvSpPr>
          <p:nvPr/>
        </p:nvSpPr>
        <p:spPr bwMode="auto">
          <a:xfrm>
            <a:off x="10416118" y="2682875"/>
            <a:ext cx="895349" cy="890588"/>
          </a:xfrm>
          <a:prstGeom prst="rect">
            <a:avLst/>
          </a:prstGeom>
          <a:blipFill dpi="0" rotWithShape="1">
            <a:blip r:embed="rId5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300" name="object 84"/>
          <p:cNvSpPr>
            <a:spLocks noChangeArrowheads="1"/>
          </p:cNvSpPr>
          <p:nvPr/>
        </p:nvSpPr>
        <p:spPr bwMode="auto">
          <a:xfrm>
            <a:off x="10660321" y="3756253"/>
            <a:ext cx="1117600" cy="695325"/>
          </a:xfrm>
          <a:prstGeom prst="rect">
            <a:avLst/>
          </a:prstGeom>
          <a:blipFill dpi="0" rotWithShape="1">
            <a:blip r:embed="rId5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301" name="object 85"/>
          <p:cNvSpPr>
            <a:spLocks noChangeArrowheads="1"/>
          </p:cNvSpPr>
          <p:nvPr/>
        </p:nvSpPr>
        <p:spPr bwMode="auto">
          <a:xfrm>
            <a:off x="9986434" y="6040438"/>
            <a:ext cx="1411817" cy="781050"/>
          </a:xfrm>
          <a:prstGeom prst="rect">
            <a:avLst/>
          </a:prstGeom>
          <a:blipFill dpi="0" rotWithShape="1">
            <a:blip r:embed="rId5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9302" name="object 86"/>
          <p:cNvSpPr>
            <a:spLocks/>
          </p:cNvSpPr>
          <p:nvPr/>
        </p:nvSpPr>
        <p:spPr bwMode="auto">
          <a:xfrm>
            <a:off x="10007601" y="5300664"/>
            <a:ext cx="1369484" cy="750887"/>
          </a:xfrm>
          <a:custGeom>
            <a:avLst/>
            <a:gdLst>
              <a:gd name="T0" fmla="*/ 965995 w 1026159"/>
              <a:gd name="T1" fmla="*/ 0 h 749935"/>
              <a:gd name="T2" fmla="*/ 64689 w 1026159"/>
              <a:gd name="T3" fmla="*/ 0 h 749935"/>
              <a:gd name="T4" fmla="*/ 39511 w 1026159"/>
              <a:gd name="T5" fmla="*/ 5090 h 749935"/>
              <a:gd name="T6" fmla="*/ 18949 w 1026159"/>
              <a:gd name="T7" fmla="*/ 18979 h 749935"/>
              <a:gd name="T8" fmla="*/ 5085 w 1026159"/>
              <a:gd name="T9" fmla="*/ 39576 h 749935"/>
              <a:gd name="T10" fmla="*/ 0 w 1026159"/>
              <a:gd name="T11" fmla="*/ 64798 h 749935"/>
              <a:gd name="T12" fmla="*/ 0 w 1026159"/>
              <a:gd name="T13" fmla="*/ 689664 h 749935"/>
              <a:gd name="T14" fmla="*/ 5085 w 1026159"/>
              <a:gd name="T15" fmla="*/ 714904 h 749935"/>
              <a:gd name="T16" fmla="*/ 18949 w 1026159"/>
              <a:gd name="T17" fmla="*/ 735513 h 749935"/>
              <a:gd name="T18" fmla="*/ 39511 w 1026159"/>
              <a:gd name="T19" fmla="*/ 749408 h 749935"/>
              <a:gd name="T20" fmla="*/ 64689 w 1026159"/>
              <a:gd name="T21" fmla="*/ 754502 h 749935"/>
              <a:gd name="T22" fmla="*/ 965995 w 1026159"/>
              <a:gd name="T23" fmla="*/ 754502 h 749935"/>
              <a:gd name="T24" fmla="*/ 991194 w 1026159"/>
              <a:gd name="T25" fmla="*/ 749408 h 749935"/>
              <a:gd name="T26" fmla="*/ 1011800 w 1026159"/>
              <a:gd name="T27" fmla="*/ 735513 h 749935"/>
              <a:gd name="T28" fmla="*/ 1025708 w 1026159"/>
              <a:gd name="T29" fmla="*/ 714904 h 749935"/>
              <a:gd name="T30" fmla="*/ 1030812 w 1026159"/>
              <a:gd name="T31" fmla="*/ 689664 h 749935"/>
              <a:gd name="T32" fmla="*/ 1030812 w 1026159"/>
              <a:gd name="T33" fmla="*/ 64798 h 749935"/>
              <a:gd name="T34" fmla="*/ 1025708 w 1026159"/>
              <a:gd name="T35" fmla="*/ 39576 h 749935"/>
              <a:gd name="T36" fmla="*/ 1011800 w 1026159"/>
              <a:gd name="T37" fmla="*/ 18979 h 749935"/>
              <a:gd name="T38" fmla="*/ 991194 w 1026159"/>
              <a:gd name="T39" fmla="*/ 5090 h 749935"/>
              <a:gd name="T40" fmla="*/ 965995 w 1026159"/>
              <a:gd name="T41" fmla="*/ 0 h 74993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026159"/>
              <a:gd name="T64" fmla="*/ 0 h 749935"/>
              <a:gd name="T65" fmla="*/ 1026159 w 1026159"/>
              <a:gd name="T66" fmla="*/ 749935 h 74993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026159" h="749935">
                <a:moveTo>
                  <a:pt x="961517" y="0"/>
                </a:moveTo>
                <a:lnTo>
                  <a:pt x="64389" y="0"/>
                </a:lnTo>
                <a:lnTo>
                  <a:pt x="39326" y="5060"/>
                </a:lnTo>
                <a:lnTo>
                  <a:pt x="18859" y="18859"/>
                </a:lnTo>
                <a:lnTo>
                  <a:pt x="5060" y="39326"/>
                </a:lnTo>
                <a:lnTo>
                  <a:pt x="0" y="64388"/>
                </a:lnTo>
                <a:lnTo>
                  <a:pt x="0" y="685304"/>
                </a:lnTo>
                <a:lnTo>
                  <a:pt x="5060" y="710384"/>
                </a:lnTo>
                <a:lnTo>
                  <a:pt x="18859" y="730862"/>
                </a:lnTo>
                <a:lnTo>
                  <a:pt x="39326" y="744669"/>
                </a:lnTo>
                <a:lnTo>
                  <a:pt x="64389" y="749731"/>
                </a:lnTo>
                <a:lnTo>
                  <a:pt x="961517" y="749731"/>
                </a:lnTo>
                <a:lnTo>
                  <a:pt x="986599" y="744669"/>
                </a:lnTo>
                <a:lnTo>
                  <a:pt x="1007110" y="730862"/>
                </a:lnTo>
                <a:lnTo>
                  <a:pt x="1020953" y="710384"/>
                </a:lnTo>
                <a:lnTo>
                  <a:pt x="1026033" y="685304"/>
                </a:lnTo>
                <a:lnTo>
                  <a:pt x="1026033" y="64388"/>
                </a:lnTo>
                <a:lnTo>
                  <a:pt x="1020953" y="39326"/>
                </a:lnTo>
                <a:lnTo>
                  <a:pt x="1007110" y="18859"/>
                </a:lnTo>
                <a:lnTo>
                  <a:pt x="986599" y="5060"/>
                </a:lnTo>
                <a:lnTo>
                  <a:pt x="961517" y="0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9303" name="object 87"/>
          <p:cNvSpPr>
            <a:spLocks noChangeArrowheads="1"/>
          </p:cNvSpPr>
          <p:nvPr/>
        </p:nvSpPr>
        <p:spPr bwMode="auto">
          <a:xfrm>
            <a:off x="10028767" y="5339556"/>
            <a:ext cx="1369484" cy="750887"/>
          </a:xfrm>
          <a:prstGeom prst="rect">
            <a:avLst/>
          </a:prstGeom>
          <a:blipFill dpi="0" rotWithShape="1">
            <a:blip r:embed="rId5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6442" name="Документ" r:id="rId60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83341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xn----8sbmb4ajbz3i.xn--p1ai/tinybrowser/images/foto/2019/12-dekabr/01/_full/_page_00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6767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7464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02985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2"/>
          <p:cNvSpPr>
            <a:spLocks/>
          </p:cNvSpPr>
          <p:nvPr/>
        </p:nvSpPr>
        <p:spPr bwMode="auto">
          <a:xfrm>
            <a:off x="666751" y="5945188"/>
            <a:ext cx="6529916" cy="912812"/>
          </a:xfrm>
          <a:custGeom>
            <a:avLst/>
            <a:gdLst>
              <a:gd name="T0" fmla="*/ 85684 w 4897755"/>
              <a:gd name="T1" fmla="*/ 21323 h 913129"/>
              <a:gd name="T2" fmla="*/ 3635522 w 4897755"/>
              <a:gd name="T3" fmla="*/ 911479 h 913129"/>
              <a:gd name="T4" fmla="*/ 4895815 w 4897755"/>
              <a:gd name="T5" fmla="*/ 911479 h 913129"/>
              <a:gd name="T6" fmla="*/ 85684 w 4897755"/>
              <a:gd name="T7" fmla="*/ 21323 h 913129"/>
              <a:gd name="T8" fmla="*/ 660 w 4897755"/>
              <a:gd name="T9" fmla="*/ 0 h 913129"/>
              <a:gd name="T10" fmla="*/ 0 w 4897755"/>
              <a:gd name="T11" fmla="*/ 5463 h 913129"/>
              <a:gd name="T12" fmla="*/ 85684 w 4897755"/>
              <a:gd name="T13" fmla="*/ 21323 h 913129"/>
              <a:gd name="T14" fmla="*/ 660 w 4897755"/>
              <a:gd name="T15" fmla="*/ 0 h 9131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897755"/>
              <a:gd name="T25" fmla="*/ 0 h 913129"/>
              <a:gd name="T26" fmla="*/ 4897755 w 4897755"/>
              <a:gd name="T27" fmla="*/ 913129 h 91312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897755" h="913129">
                <a:moveTo>
                  <a:pt x="85714" y="21358"/>
                </a:moveTo>
                <a:lnTo>
                  <a:pt x="3636702" y="913064"/>
                </a:lnTo>
                <a:lnTo>
                  <a:pt x="4897405" y="913064"/>
                </a:lnTo>
                <a:lnTo>
                  <a:pt x="85714" y="21358"/>
                </a:lnTo>
                <a:close/>
              </a:path>
              <a:path w="4897755" h="913129">
                <a:moveTo>
                  <a:pt x="660" y="0"/>
                </a:moveTo>
                <a:lnTo>
                  <a:pt x="0" y="5473"/>
                </a:lnTo>
                <a:lnTo>
                  <a:pt x="85714" y="21358"/>
                </a:lnTo>
                <a:lnTo>
                  <a:pt x="660" y="0"/>
                </a:lnTo>
                <a:close/>
              </a:path>
            </a:pathLst>
          </a:custGeom>
          <a:solidFill>
            <a:srgbClr val="B3CAB5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8195" name="object 3"/>
          <p:cNvSpPr>
            <a:spLocks/>
          </p:cNvSpPr>
          <p:nvPr/>
        </p:nvSpPr>
        <p:spPr bwMode="auto">
          <a:xfrm>
            <a:off x="647700" y="5938838"/>
            <a:ext cx="4868333" cy="919162"/>
          </a:xfrm>
          <a:custGeom>
            <a:avLst/>
            <a:gdLst>
              <a:gd name="T0" fmla="*/ 0 w 3651885"/>
              <a:gd name="T1" fmla="*/ 0 h 919479"/>
              <a:gd name="T2" fmla="*/ 7919 w 3651885"/>
              <a:gd name="T3" fmla="*/ 6339 h 919479"/>
              <a:gd name="T4" fmla="*/ 2866375 w 3651885"/>
              <a:gd name="T5" fmla="*/ 917399 h 919479"/>
              <a:gd name="T6" fmla="*/ 3648710 w 3651885"/>
              <a:gd name="T7" fmla="*/ 917399 h 919479"/>
              <a:gd name="T8" fmla="*/ 0 w 3651885"/>
              <a:gd name="T9" fmla="*/ 0 h 919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51885"/>
              <a:gd name="T16" fmla="*/ 0 h 919479"/>
              <a:gd name="T17" fmla="*/ 3651885 w 3651885"/>
              <a:gd name="T18" fmla="*/ 919479 h 9194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51885" h="919479">
                <a:moveTo>
                  <a:pt x="0" y="0"/>
                </a:moveTo>
                <a:lnTo>
                  <a:pt x="7924" y="6349"/>
                </a:lnTo>
                <a:lnTo>
                  <a:pt x="2868870" y="918983"/>
                </a:lnTo>
                <a:lnTo>
                  <a:pt x="3651885" y="91898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8196" name="object 4"/>
          <p:cNvSpPr>
            <a:spLocks noChangeArrowheads="1"/>
          </p:cNvSpPr>
          <p:nvPr/>
        </p:nvSpPr>
        <p:spPr bwMode="auto">
          <a:xfrm>
            <a:off x="0" y="5789614"/>
            <a:ext cx="4531784" cy="106838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197" name="object 5"/>
          <p:cNvSpPr>
            <a:spLocks noChangeArrowheads="1"/>
          </p:cNvSpPr>
          <p:nvPr/>
        </p:nvSpPr>
        <p:spPr bwMode="auto">
          <a:xfrm>
            <a:off x="0" y="5783264"/>
            <a:ext cx="4497917" cy="107473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198" name="object 6"/>
          <p:cNvSpPr>
            <a:spLocks noChangeArrowheads="1"/>
          </p:cNvSpPr>
          <p:nvPr/>
        </p:nvSpPr>
        <p:spPr bwMode="auto">
          <a:xfrm>
            <a:off x="9734551" y="4251326"/>
            <a:ext cx="677333" cy="72707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199" name="object 7"/>
          <p:cNvSpPr>
            <a:spLocks noChangeArrowheads="1"/>
          </p:cNvSpPr>
          <p:nvPr/>
        </p:nvSpPr>
        <p:spPr bwMode="auto">
          <a:xfrm>
            <a:off x="5511801" y="4398963"/>
            <a:ext cx="639233" cy="652462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00" name="object 8"/>
          <p:cNvSpPr>
            <a:spLocks noChangeArrowheads="1"/>
          </p:cNvSpPr>
          <p:nvPr/>
        </p:nvSpPr>
        <p:spPr bwMode="auto">
          <a:xfrm>
            <a:off x="1706034" y="4398963"/>
            <a:ext cx="641351" cy="652462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01" name="object 9"/>
          <p:cNvSpPr>
            <a:spLocks/>
          </p:cNvSpPr>
          <p:nvPr/>
        </p:nvSpPr>
        <p:spPr bwMode="auto">
          <a:xfrm>
            <a:off x="5827184" y="2842657"/>
            <a:ext cx="4334933" cy="691120"/>
          </a:xfrm>
          <a:custGeom>
            <a:avLst/>
            <a:gdLst>
              <a:gd name="T0" fmla="*/ 10922 w 3251200"/>
              <a:gd name="T1" fmla="*/ 0 h 548639"/>
              <a:gd name="T2" fmla="*/ 0 w 3251200"/>
              <a:gd name="T3" fmla="*/ 0 h 548639"/>
              <a:gd name="T4" fmla="*/ 0 w 3251200"/>
              <a:gd name="T5" fmla="*/ 287308 h 548639"/>
              <a:gd name="T6" fmla="*/ 2160 w 3251200"/>
              <a:gd name="T7" fmla="*/ 297949 h 548639"/>
              <a:gd name="T8" fmla="*/ 8048 w 3251200"/>
              <a:gd name="T9" fmla="*/ 306633 h 548639"/>
              <a:gd name="T10" fmla="*/ 16769 w 3251200"/>
              <a:gd name="T11" fmla="*/ 312485 h 548639"/>
              <a:gd name="T12" fmla="*/ 27432 w 3251200"/>
              <a:gd name="T13" fmla="*/ 314628 h 548639"/>
              <a:gd name="T14" fmla="*/ 3196208 w 3251200"/>
              <a:gd name="T15" fmla="*/ 314628 h 548639"/>
              <a:gd name="T16" fmla="*/ 3196208 w 3251200"/>
              <a:gd name="T17" fmla="*/ 543519 h 548639"/>
              <a:gd name="T18" fmla="*/ 3207130 w 3251200"/>
              <a:gd name="T19" fmla="*/ 543519 h 548639"/>
              <a:gd name="T20" fmla="*/ 3207130 w 3251200"/>
              <a:gd name="T21" fmla="*/ 303674 h 548639"/>
              <a:gd name="T22" fmla="*/ 18414 w 3251200"/>
              <a:gd name="T23" fmla="*/ 303674 h 548639"/>
              <a:gd name="T24" fmla="*/ 10922 w 3251200"/>
              <a:gd name="T25" fmla="*/ 296373 h 548639"/>
              <a:gd name="T26" fmla="*/ 10922 w 3251200"/>
              <a:gd name="T27" fmla="*/ 0 h 548639"/>
              <a:gd name="T28" fmla="*/ 54990 w 3251200"/>
              <a:gd name="T29" fmla="*/ 0 h 548639"/>
              <a:gd name="T30" fmla="*/ 21971 w 3251200"/>
              <a:gd name="T31" fmla="*/ 0 h 548639"/>
              <a:gd name="T32" fmla="*/ 21971 w 3251200"/>
              <a:gd name="T33" fmla="*/ 290330 h 548639"/>
              <a:gd name="T34" fmla="*/ 24384 w 3251200"/>
              <a:gd name="T35" fmla="*/ 292846 h 548639"/>
              <a:gd name="T36" fmla="*/ 3218179 w 3251200"/>
              <a:gd name="T37" fmla="*/ 292846 h 548639"/>
              <a:gd name="T38" fmla="*/ 3218179 w 3251200"/>
              <a:gd name="T39" fmla="*/ 543519 h 548639"/>
              <a:gd name="T40" fmla="*/ 3251200 w 3251200"/>
              <a:gd name="T41" fmla="*/ 543519 h 548639"/>
              <a:gd name="T42" fmla="*/ 3251200 w 3251200"/>
              <a:gd name="T43" fmla="*/ 287308 h 548639"/>
              <a:gd name="T44" fmla="*/ 3249037 w 3251200"/>
              <a:gd name="T45" fmla="*/ 276737 h 548639"/>
              <a:gd name="T46" fmla="*/ 3243135 w 3251200"/>
              <a:gd name="T47" fmla="*/ 268092 h 548639"/>
              <a:gd name="T48" fmla="*/ 3234376 w 3251200"/>
              <a:gd name="T49" fmla="*/ 262255 h 548639"/>
              <a:gd name="T50" fmla="*/ 3223641 w 3251200"/>
              <a:gd name="T51" fmla="*/ 260114 h 548639"/>
              <a:gd name="T52" fmla="*/ 54990 w 3251200"/>
              <a:gd name="T53" fmla="*/ 260114 h 548639"/>
              <a:gd name="T54" fmla="*/ 54990 w 3251200"/>
              <a:gd name="T55" fmla="*/ 0 h 54863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3251200"/>
              <a:gd name="T85" fmla="*/ 0 h 548639"/>
              <a:gd name="T86" fmla="*/ 3251200 w 3251200"/>
              <a:gd name="T87" fmla="*/ 548639 h 54863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3251200" h="548639">
                <a:moveTo>
                  <a:pt x="10922" y="0"/>
                </a:moveTo>
                <a:lnTo>
                  <a:pt x="0" y="0"/>
                </a:lnTo>
                <a:lnTo>
                  <a:pt x="0" y="289813"/>
                </a:lnTo>
                <a:lnTo>
                  <a:pt x="2160" y="300549"/>
                </a:lnTo>
                <a:lnTo>
                  <a:pt x="8048" y="309308"/>
                </a:lnTo>
                <a:lnTo>
                  <a:pt x="16769" y="315210"/>
                </a:lnTo>
                <a:lnTo>
                  <a:pt x="27432" y="317373"/>
                </a:lnTo>
                <a:lnTo>
                  <a:pt x="3196208" y="317373"/>
                </a:lnTo>
                <a:lnTo>
                  <a:pt x="3196208" y="548259"/>
                </a:lnTo>
                <a:lnTo>
                  <a:pt x="3207130" y="548259"/>
                </a:lnTo>
                <a:lnTo>
                  <a:pt x="3207130" y="306324"/>
                </a:lnTo>
                <a:lnTo>
                  <a:pt x="18414" y="306324"/>
                </a:lnTo>
                <a:lnTo>
                  <a:pt x="10922" y="298958"/>
                </a:lnTo>
                <a:lnTo>
                  <a:pt x="10922" y="0"/>
                </a:lnTo>
                <a:close/>
              </a:path>
              <a:path w="3251200" h="548639">
                <a:moveTo>
                  <a:pt x="54990" y="0"/>
                </a:moveTo>
                <a:lnTo>
                  <a:pt x="21971" y="0"/>
                </a:lnTo>
                <a:lnTo>
                  <a:pt x="21971" y="292862"/>
                </a:lnTo>
                <a:lnTo>
                  <a:pt x="24384" y="295401"/>
                </a:lnTo>
                <a:lnTo>
                  <a:pt x="3218179" y="295401"/>
                </a:lnTo>
                <a:lnTo>
                  <a:pt x="3218179" y="548259"/>
                </a:lnTo>
                <a:lnTo>
                  <a:pt x="3251200" y="548259"/>
                </a:lnTo>
                <a:lnTo>
                  <a:pt x="3251200" y="289813"/>
                </a:lnTo>
                <a:lnTo>
                  <a:pt x="3249037" y="279151"/>
                </a:lnTo>
                <a:lnTo>
                  <a:pt x="3243135" y="270430"/>
                </a:lnTo>
                <a:lnTo>
                  <a:pt x="3234376" y="264542"/>
                </a:lnTo>
                <a:lnTo>
                  <a:pt x="3223641" y="262382"/>
                </a:lnTo>
                <a:lnTo>
                  <a:pt x="54990" y="262382"/>
                </a:lnTo>
                <a:lnTo>
                  <a:pt x="54990" y="0"/>
                </a:lnTo>
                <a:close/>
              </a:path>
            </a:pathLst>
          </a:custGeom>
          <a:solidFill>
            <a:srgbClr val="58815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8202" name="object 10"/>
          <p:cNvSpPr>
            <a:spLocks/>
          </p:cNvSpPr>
          <p:nvPr/>
        </p:nvSpPr>
        <p:spPr bwMode="auto">
          <a:xfrm>
            <a:off x="5827185" y="2986089"/>
            <a:ext cx="80433" cy="515937"/>
          </a:xfrm>
          <a:custGeom>
            <a:avLst/>
            <a:gdLst>
              <a:gd name="T0" fmla="*/ 15668 w 60960"/>
              <a:gd name="T1" fmla="*/ 283379 h 516889"/>
              <a:gd name="T2" fmla="*/ 5182 w 60960"/>
              <a:gd name="T3" fmla="*/ 283379 h 516889"/>
              <a:gd name="T4" fmla="*/ 5182 w 60960"/>
              <a:gd name="T5" fmla="*/ 512147 h 516889"/>
              <a:gd name="T6" fmla="*/ 15668 w 60960"/>
              <a:gd name="T7" fmla="*/ 512147 h 516889"/>
              <a:gd name="T8" fmla="*/ 15668 w 60960"/>
              <a:gd name="T9" fmla="*/ 283379 h 516889"/>
              <a:gd name="T10" fmla="*/ 52185 w 60960"/>
              <a:gd name="T11" fmla="*/ 0 h 516889"/>
              <a:gd name="T12" fmla="*/ 20851 w 60960"/>
              <a:gd name="T13" fmla="*/ 0 h 516889"/>
              <a:gd name="T14" fmla="*/ 20851 w 60960"/>
              <a:gd name="T15" fmla="*/ 259093 h 516889"/>
              <a:gd name="T16" fmla="*/ 23140 w 60960"/>
              <a:gd name="T17" fmla="*/ 261610 h 516889"/>
              <a:gd name="T18" fmla="*/ 26032 w 60960"/>
              <a:gd name="T19" fmla="*/ 261610 h 516889"/>
              <a:gd name="T20" fmla="*/ 26032 w 60960"/>
              <a:gd name="T21" fmla="*/ 512147 h 516889"/>
              <a:gd name="T22" fmla="*/ 57367 w 60960"/>
              <a:gd name="T23" fmla="*/ 512147 h 516889"/>
              <a:gd name="T24" fmla="*/ 57367 w 60960"/>
              <a:gd name="T25" fmla="*/ 256074 h 516889"/>
              <a:gd name="T26" fmla="*/ 55316 w 60960"/>
              <a:gd name="T27" fmla="*/ 245508 h 516889"/>
              <a:gd name="T28" fmla="*/ 49715 w 60960"/>
              <a:gd name="T29" fmla="*/ 236868 h 516889"/>
              <a:gd name="T30" fmla="*/ 41403 w 60960"/>
              <a:gd name="T31" fmla="*/ 231034 h 516889"/>
              <a:gd name="T32" fmla="*/ 31214 w 60960"/>
              <a:gd name="T33" fmla="*/ 228893 h 516889"/>
              <a:gd name="T34" fmla="*/ 52185 w 60960"/>
              <a:gd name="T35" fmla="*/ 228893 h 516889"/>
              <a:gd name="T36" fmla="*/ 52185 w 60960"/>
              <a:gd name="T37" fmla="*/ 0 h 516889"/>
              <a:gd name="T38" fmla="*/ 15668 w 60960"/>
              <a:gd name="T39" fmla="*/ 281062 h 516889"/>
              <a:gd name="T40" fmla="*/ 15668 w 60960"/>
              <a:gd name="T41" fmla="*/ 283379 h 516889"/>
              <a:gd name="T42" fmla="*/ 26032 w 60960"/>
              <a:gd name="T43" fmla="*/ 283379 h 516889"/>
              <a:gd name="T44" fmla="*/ 15913 w 60960"/>
              <a:gd name="T45" fmla="*/ 281236 h 516889"/>
              <a:gd name="T46" fmla="*/ 15668 w 60960"/>
              <a:gd name="T47" fmla="*/ 281062 h 516889"/>
              <a:gd name="T48" fmla="*/ 10365 w 60960"/>
              <a:gd name="T49" fmla="*/ 0 h 516889"/>
              <a:gd name="T50" fmla="*/ 0 w 60960"/>
              <a:gd name="T51" fmla="*/ 0 h 516889"/>
              <a:gd name="T52" fmla="*/ 0 w 60960"/>
              <a:gd name="T53" fmla="*/ 256074 h 516889"/>
              <a:gd name="T54" fmla="*/ 2050 w 60960"/>
              <a:gd name="T55" fmla="*/ 266710 h 516889"/>
              <a:gd name="T56" fmla="*/ 7638 w 60960"/>
              <a:gd name="T57" fmla="*/ 275389 h 516889"/>
              <a:gd name="T58" fmla="*/ 15668 w 60960"/>
              <a:gd name="T59" fmla="*/ 281062 h 516889"/>
              <a:gd name="T60" fmla="*/ 15668 w 60960"/>
              <a:gd name="T61" fmla="*/ 272432 h 516889"/>
              <a:gd name="T62" fmla="*/ 17474 w 60960"/>
              <a:gd name="T63" fmla="*/ 272432 h 516889"/>
              <a:gd name="T64" fmla="*/ 10365 w 60960"/>
              <a:gd name="T65" fmla="*/ 265133 h 516889"/>
              <a:gd name="T66" fmla="*/ 10365 w 60960"/>
              <a:gd name="T67" fmla="*/ 0 h 51688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0960"/>
              <a:gd name="T103" fmla="*/ 0 h 516889"/>
              <a:gd name="T104" fmla="*/ 60960 w 60960"/>
              <a:gd name="T105" fmla="*/ 516889 h 51688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0960" h="516889">
                <a:moveTo>
                  <a:pt x="16510" y="286004"/>
                </a:moveTo>
                <a:lnTo>
                  <a:pt x="5461" y="286004"/>
                </a:lnTo>
                <a:lnTo>
                  <a:pt x="5461" y="516889"/>
                </a:lnTo>
                <a:lnTo>
                  <a:pt x="16510" y="516889"/>
                </a:lnTo>
                <a:lnTo>
                  <a:pt x="16510" y="286004"/>
                </a:lnTo>
                <a:close/>
              </a:path>
              <a:path w="60960" h="516889">
                <a:moveTo>
                  <a:pt x="54990" y="0"/>
                </a:moveTo>
                <a:lnTo>
                  <a:pt x="21971" y="0"/>
                </a:lnTo>
                <a:lnTo>
                  <a:pt x="21971" y="261493"/>
                </a:lnTo>
                <a:lnTo>
                  <a:pt x="24384" y="264033"/>
                </a:lnTo>
                <a:lnTo>
                  <a:pt x="27432" y="264033"/>
                </a:lnTo>
                <a:lnTo>
                  <a:pt x="27432" y="516889"/>
                </a:lnTo>
                <a:lnTo>
                  <a:pt x="60451" y="516889"/>
                </a:lnTo>
                <a:lnTo>
                  <a:pt x="60451" y="258445"/>
                </a:lnTo>
                <a:lnTo>
                  <a:pt x="58289" y="247782"/>
                </a:lnTo>
                <a:lnTo>
                  <a:pt x="52387" y="239061"/>
                </a:lnTo>
                <a:lnTo>
                  <a:pt x="43628" y="233173"/>
                </a:lnTo>
                <a:lnTo>
                  <a:pt x="32893" y="231012"/>
                </a:lnTo>
                <a:lnTo>
                  <a:pt x="54990" y="231012"/>
                </a:lnTo>
                <a:lnTo>
                  <a:pt x="54990" y="0"/>
                </a:lnTo>
                <a:close/>
              </a:path>
              <a:path w="60960" h="516889">
                <a:moveTo>
                  <a:pt x="16510" y="283665"/>
                </a:moveTo>
                <a:lnTo>
                  <a:pt x="16510" y="286004"/>
                </a:lnTo>
                <a:lnTo>
                  <a:pt x="27432" y="286004"/>
                </a:lnTo>
                <a:lnTo>
                  <a:pt x="16769" y="283841"/>
                </a:lnTo>
                <a:lnTo>
                  <a:pt x="16510" y="283665"/>
                </a:lnTo>
                <a:close/>
              </a:path>
              <a:path w="60960" h="516889">
                <a:moveTo>
                  <a:pt x="10922" y="0"/>
                </a:moveTo>
                <a:lnTo>
                  <a:pt x="0" y="0"/>
                </a:lnTo>
                <a:lnTo>
                  <a:pt x="0" y="258445"/>
                </a:lnTo>
                <a:lnTo>
                  <a:pt x="2160" y="269180"/>
                </a:lnTo>
                <a:lnTo>
                  <a:pt x="8048" y="277939"/>
                </a:lnTo>
                <a:lnTo>
                  <a:pt x="16510" y="283665"/>
                </a:lnTo>
                <a:lnTo>
                  <a:pt x="16510" y="274955"/>
                </a:lnTo>
                <a:lnTo>
                  <a:pt x="18414" y="274955"/>
                </a:lnTo>
                <a:lnTo>
                  <a:pt x="10922" y="267588"/>
                </a:lnTo>
                <a:lnTo>
                  <a:pt x="10922" y="0"/>
                </a:lnTo>
                <a:close/>
              </a:path>
            </a:pathLst>
          </a:custGeom>
          <a:solidFill>
            <a:srgbClr val="58815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8203" name="object 11"/>
          <p:cNvSpPr>
            <a:spLocks/>
          </p:cNvSpPr>
          <p:nvPr/>
        </p:nvSpPr>
        <p:spPr bwMode="auto">
          <a:xfrm>
            <a:off x="2121792" y="2624139"/>
            <a:ext cx="3745609" cy="713244"/>
          </a:xfrm>
          <a:custGeom>
            <a:avLst/>
            <a:gdLst>
              <a:gd name="T0" fmla="*/ 2789925 w 2829560"/>
              <a:gd name="T1" fmla="*/ 0 h 516889"/>
              <a:gd name="T2" fmla="*/ 2778985 w 2829560"/>
              <a:gd name="T3" fmla="*/ 0 h 516889"/>
              <a:gd name="T4" fmla="*/ 2778985 w 2829560"/>
              <a:gd name="T5" fmla="*/ 228893 h 516889"/>
              <a:gd name="T6" fmla="*/ 27476 w 2829560"/>
              <a:gd name="T7" fmla="*/ 228893 h 516889"/>
              <a:gd name="T8" fmla="*/ 16799 w 2829560"/>
              <a:gd name="T9" fmla="*/ 231034 h 516889"/>
              <a:gd name="T10" fmla="*/ 8063 w 2829560"/>
              <a:gd name="T11" fmla="*/ 236868 h 516889"/>
              <a:gd name="T12" fmla="*/ 2165 w 2829560"/>
              <a:gd name="T13" fmla="*/ 245508 h 516889"/>
              <a:gd name="T14" fmla="*/ 0 w 2829560"/>
              <a:gd name="T15" fmla="*/ 256074 h 516889"/>
              <a:gd name="T16" fmla="*/ 0 w 2829560"/>
              <a:gd name="T17" fmla="*/ 512147 h 516889"/>
              <a:gd name="T18" fmla="*/ 10941 w 2829560"/>
              <a:gd name="T19" fmla="*/ 512147 h 516889"/>
              <a:gd name="T20" fmla="*/ 10941 w 2829560"/>
              <a:gd name="T21" fmla="*/ 247013 h 516889"/>
              <a:gd name="T22" fmla="*/ 18317 w 2829560"/>
              <a:gd name="T23" fmla="*/ 239715 h 516889"/>
              <a:gd name="T24" fmla="*/ 2789925 w 2829560"/>
              <a:gd name="T25" fmla="*/ 239715 h 516889"/>
              <a:gd name="T26" fmla="*/ 2789925 w 2829560"/>
              <a:gd name="T27" fmla="*/ 0 h 516889"/>
              <a:gd name="T28" fmla="*/ 2834068 w 2829560"/>
              <a:gd name="T29" fmla="*/ 0 h 516889"/>
              <a:gd name="T30" fmla="*/ 2800993 w 2829560"/>
              <a:gd name="T31" fmla="*/ 0 h 516889"/>
              <a:gd name="T32" fmla="*/ 2800993 w 2829560"/>
              <a:gd name="T33" fmla="*/ 250663 h 516889"/>
              <a:gd name="T34" fmla="*/ 24423 w 2829560"/>
              <a:gd name="T35" fmla="*/ 250663 h 516889"/>
              <a:gd name="T36" fmla="*/ 22005 w 2829560"/>
              <a:gd name="T37" fmla="*/ 253053 h 516889"/>
              <a:gd name="T38" fmla="*/ 22005 w 2829560"/>
              <a:gd name="T39" fmla="*/ 512147 h 516889"/>
              <a:gd name="T40" fmla="*/ 55085 w 2829560"/>
              <a:gd name="T41" fmla="*/ 512147 h 516889"/>
              <a:gd name="T42" fmla="*/ 55085 w 2829560"/>
              <a:gd name="T43" fmla="*/ 283379 h 516889"/>
              <a:gd name="T44" fmla="*/ 2806464 w 2829560"/>
              <a:gd name="T45" fmla="*/ 283379 h 516889"/>
              <a:gd name="T46" fmla="*/ 2817217 w 2829560"/>
              <a:gd name="T47" fmla="*/ 281236 h 516889"/>
              <a:gd name="T48" fmla="*/ 2825990 w 2829560"/>
              <a:gd name="T49" fmla="*/ 275389 h 516889"/>
              <a:gd name="T50" fmla="*/ 2831902 w 2829560"/>
              <a:gd name="T51" fmla="*/ 266710 h 516889"/>
              <a:gd name="T52" fmla="*/ 2834068 w 2829560"/>
              <a:gd name="T53" fmla="*/ 256074 h 516889"/>
              <a:gd name="T54" fmla="*/ 2834068 w 2829560"/>
              <a:gd name="T55" fmla="*/ 0 h 51688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829560"/>
              <a:gd name="T85" fmla="*/ 0 h 516889"/>
              <a:gd name="T86" fmla="*/ 2829560 w 2829560"/>
              <a:gd name="T87" fmla="*/ 516889 h 51688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829560" h="516889">
                <a:moveTo>
                  <a:pt x="2785237" y="0"/>
                </a:moveTo>
                <a:lnTo>
                  <a:pt x="2774315" y="0"/>
                </a:lnTo>
                <a:lnTo>
                  <a:pt x="2774315" y="231012"/>
                </a:lnTo>
                <a:lnTo>
                  <a:pt x="27431" y="231012"/>
                </a:lnTo>
                <a:lnTo>
                  <a:pt x="16769" y="233173"/>
                </a:lnTo>
                <a:lnTo>
                  <a:pt x="8048" y="239061"/>
                </a:lnTo>
                <a:lnTo>
                  <a:pt x="2160" y="247782"/>
                </a:lnTo>
                <a:lnTo>
                  <a:pt x="0" y="258445"/>
                </a:lnTo>
                <a:lnTo>
                  <a:pt x="0" y="516889"/>
                </a:lnTo>
                <a:lnTo>
                  <a:pt x="10921" y="516889"/>
                </a:lnTo>
                <a:lnTo>
                  <a:pt x="10921" y="249300"/>
                </a:lnTo>
                <a:lnTo>
                  <a:pt x="18287" y="241935"/>
                </a:lnTo>
                <a:lnTo>
                  <a:pt x="2785237" y="241935"/>
                </a:lnTo>
                <a:lnTo>
                  <a:pt x="2785237" y="0"/>
                </a:lnTo>
                <a:close/>
              </a:path>
              <a:path w="2829560" h="516889">
                <a:moveTo>
                  <a:pt x="2829305" y="0"/>
                </a:moveTo>
                <a:lnTo>
                  <a:pt x="2796286" y="0"/>
                </a:lnTo>
                <a:lnTo>
                  <a:pt x="2796286" y="252984"/>
                </a:lnTo>
                <a:lnTo>
                  <a:pt x="24383" y="252984"/>
                </a:lnTo>
                <a:lnTo>
                  <a:pt x="21970" y="255397"/>
                </a:lnTo>
                <a:lnTo>
                  <a:pt x="21970" y="516889"/>
                </a:lnTo>
                <a:lnTo>
                  <a:pt x="54990" y="516889"/>
                </a:lnTo>
                <a:lnTo>
                  <a:pt x="54990" y="286004"/>
                </a:lnTo>
                <a:lnTo>
                  <a:pt x="2801747" y="286004"/>
                </a:lnTo>
                <a:lnTo>
                  <a:pt x="2812482" y="283841"/>
                </a:lnTo>
                <a:lnTo>
                  <a:pt x="2821241" y="277939"/>
                </a:lnTo>
                <a:lnTo>
                  <a:pt x="2827143" y="269180"/>
                </a:lnTo>
                <a:lnTo>
                  <a:pt x="2829305" y="258445"/>
                </a:lnTo>
                <a:lnTo>
                  <a:pt x="2829305" y="0"/>
                </a:lnTo>
                <a:close/>
              </a:path>
            </a:pathLst>
          </a:custGeom>
          <a:solidFill>
            <a:srgbClr val="58815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dirty="0"/>
          </a:p>
        </p:txBody>
      </p:sp>
      <p:sp>
        <p:nvSpPr>
          <p:cNvPr id="8204" name="object 12"/>
          <p:cNvSpPr>
            <a:spLocks noChangeArrowheads="1"/>
          </p:cNvSpPr>
          <p:nvPr/>
        </p:nvSpPr>
        <p:spPr bwMode="auto">
          <a:xfrm>
            <a:off x="4324739" y="1563688"/>
            <a:ext cx="2992967" cy="1060450"/>
          </a:xfrm>
          <a:prstGeom prst="rect">
            <a:avLst/>
          </a:prstGeom>
          <a:blipFill dpi="0" rotWithShape="1">
            <a:blip r:embed="rId8" cstate="print"/>
            <a:srcRect/>
            <a:tile tx="0" ty="0" sx="100000" sy="100000" flip="none" algn="tl"/>
          </a:blipFill>
          <a:ln>
            <a:noFill/>
          </a:ln>
          <a:ex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05" name="object 13"/>
          <p:cNvSpPr txBox="1">
            <a:spLocks noChangeArrowheads="1"/>
          </p:cNvSpPr>
          <p:nvPr/>
        </p:nvSpPr>
        <p:spPr bwMode="auto">
          <a:xfrm>
            <a:off x="4537744" y="1810822"/>
            <a:ext cx="2578879" cy="56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065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Constantia" pitchFamily="18" charset="0"/>
              </a:rPr>
              <a:t>РАСХОДЫ</a:t>
            </a:r>
            <a:endParaRPr lang="ru-RU" altLang="ru-RU" sz="3200" b="1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8206" name="object 14"/>
          <p:cNvSpPr txBox="1">
            <a:spLocks noChangeArrowheads="1"/>
          </p:cNvSpPr>
          <p:nvPr/>
        </p:nvSpPr>
        <p:spPr bwMode="auto">
          <a:xfrm>
            <a:off x="664634" y="3571875"/>
            <a:ext cx="300143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620" rIns="0" bIns="0">
            <a:spAutoFit/>
          </a:bodyPr>
          <a:lstStyle>
            <a:lvl1pPr marL="423863" indent="-411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02000"/>
              </a:lnSpc>
              <a:spcBef>
                <a:spcPts val="63"/>
              </a:spcBef>
            </a:pPr>
            <a:r>
              <a:rPr lang="ru-RU" altLang="ru-RU" b="1" dirty="0">
                <a:solidFill>
                  <a:srgbClr val="FFFFFF"/>
                </a:solidFill>
                <a:latin typeface="Constantia" pitchFamily="18" charset="0"/>
              </a:rPr>
              <a:t>по муниципальным  программам</a:t>
            </a:r>
            <a:endParaRPr lang="ru-RU" altLang="ru-RU" dirty="0">
              <a:latin typeface="Constantia" pitchFamily="18" charset="0"/>
            </a:endParaRPr>
          </a:p>
        </p:txBody>
      </p:sp>
      <p:sp>
        <p:nvSpPr>
          <p:cNvPr id="8207" name="object 15"/>
          <p:cNvSpPr>
            <a:spLocks noChangeArrowheads="1"/>
          </p:cNvSpPr>
          <p:nvPr/>
        </p:nvSpPr>
        <p:spPr bwMode="auto">
          <a:xfrm>
            <a:off x="395817" y="3460750"/>
            <a:ext cx="7389284" cy="1157288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08" name="object 16"/>
          <p:cNvSpPr txBox="1">
            <a:spLocks noChangeArrowheads="1"/>
          </p:cNvSpPr>
          <p:nvPr/>
        </p:nvSpPr>
        <p:spPr bwMode="auto">
          <a:xfrm>
            <a:off x="4398768" y="3614821"/>
            <a:ext cx="1585384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2000" b="1" dirty="0">
                <a:solidFill>
                  <a:srgbClr val="FF0000"/>
                </a:solidFill>
                <a:latin typeface="Constantia" pitchFamily="18" charset="0"/>
              </a:rPr>
              <a:t>по</a:t>
            </a:r>
            <a:endParaRPr lang="ru-RU" altLang="ru-RU" sz="2000" dirty="0">
              <a:solidFill>
                <a:srgbClr val="FF0000"/>
              </a:solidFill>
              <a:latin typeface="Constantia" pitchFamily="18" charset="0"/>
            </a:endParaRPr>
          </a:p>
          <a:p>
            <a:pPr algn="ctr" eaLnBrk="1" hangingPunct="1">
              <a:spcBef>
                <a:spcPts val="25"/>
              </a:spcBef>
            </a:pPr>
            <a:r>
              <a:rPr lang="ru-RU" altLang="ru-RU" sz="2000" b="1" dirty="0">
                <a:solidFill>
                  <a:srgbClr val="FF0000"/>
                </a:solidFill>
                <a:latin typeface="Constantia" pitchFamily="18" charset="0"/>
              </a:rPr>
              <a:t>функциям</a:t>
            </a:r>
            <a:endParaRPr lang="ru-RU" alt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8209" name="object 17"/>
          <p:cNvSpPr>
            <a:spLocks noChangeArrowheads="1"/>
          </p:cNvSpPr>
          <p:nvPr/>
        </p:nvSpPr>
        <p:spPr bwMode="auto">
          <a:xfrm>
            <a:off x="7785102" y="3492500"/>
            <a:ext cx="4351866" cy="1093788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10" name="object 18"/>
          <p:cNvSpPr txBox="1">
            <a:spLocks noChangeArrowheads="1"/>
          </p:cNvSpPr>
          <p:nvPr/>
        </p:nvSpPr>
        <p:spPr bwMode="auto">
          <a:xfrm>
            <a:off x="8269818" y="3703639"/>
            <a:ext cx="1788583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2000" b="1" dirty="0">
                <a:solidFill>
                  <a:srgbClr val="FF0000"/>
                </a:solidFill>
                <a:latin typeface="Constantia" pitchFamily="18" charset="0"/>
              </a:rPr>
              <a:t>по</a:t>
            </a:r>
            <a:endParaRPr lang="ru-RU" altLang="ru-RU" sz="2000" dirty="0">
              <a:solidFill>
                <a:srgbClr val="FF0000"/>
              </a:solidFill>
              <a:latin typeface="Constantia" pitchFamily="18" charset="0"/>
            </a:endParaRPr>
          </a:p>
          <a:p>
            <a:pPr algn="ctr" eaLnBrk="1" hangingPunct="1">
              <a:spcBef>
                <a:spcPts val="38"/>
              </a:spcBef>
            </a:pPr>
            <a:r>
              <a:rPr lang="ru-RU" altLang="ru-RU" sz="2000" b="1" dirty="0">
                <a:solidFill>
                  <a:srgbClr val="FF0000"/>
                </a:solidFill>
                <a:latin typeface="Constantia" pitchFamily="18" charset="0"/>
              </a:rPr>
              <a:t>ведомствам</a:t>
            </a:r>
            <a:endParaRPr lang="ru-RU" altLang="ru-RU" sz="2000" dirty="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8211" name="object 19"/>
          <p:cNvSpPr>
            <a:spLocks noChangeArrowheads="1"/>
          </p:cNvSpPr>
          <p:nvPr/>
        </p:nvSpPr>
        <p:spPr bwMode="auto">
          <a:xfrm>
            <a:off x="330201" y="4764"/>
            <a:ext cx="11527367" cy="873541"/>
          </a:xfrm>
          <a:prstGeom prst="rect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12" name="object 20"/>
          <p:cNvSpPr>
            <a:spLocks noChangeArrowheads="1"/>
          </p:cNvSpPr>
          <p:nvPr/>
        </p:nvSpPr>
        <p:spPr bwMode="auto">
          <a:xfrm>
            <a:off x="1375834" y="203201"/>
            <a:ext cx="4718050" cy="450849"/>
          </a:xfrm>
          <a:prstGeom prst="rect">
            <a:avLst/>
          </a:prstGeom>
          <a:blipFill dpi="0" rotWithShape="1">
            <a:blip r:embed="rId12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z="2000" dirty="0"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8213" name="object 21"/>
          <p:cNvSpPr txBox="1">
            <a:spLocks noChangeArrowheads="1"/>
          </p:cNvSpPr>
          <p:nvPr/>
        </p:nvSpPr>
        <p:spPr bwMode="auto">
          <a:xfrm>
            <a:off x="57151" y="979489"/>
            <a:ext cx="10932583" cy="289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ru-RU" altLang="ru-RU" b="1" dirty="0">
                <a:latin typeface="Constantia" pitchFamily="18" charset="0"/>
              </a:rPr>
              <a:t>РАСХОДЫ БЮДЖЕТА </a:t>
            </a:r>
            <a:r>
              <a:rPr lang="ru-RU" altLang="ru-RU" b="1" i="1" dirty="0">
                <a:latin typeface="Constantia" pitchFamily="18" charset="0"/>
              </a:rPr>
              <a:t>- выплачиваемые из бюджета </a:t>
            </a:r>
            <a:r>
              <a:rPr lang="ru-RU" altLang="ru-RU" b="1" i="1" dirty="0" smtClean="0">
                <a:latin typeface="Constantia" pitchFamily="18" charset="0"/>
              </a:rPr>
              <a:t>денежные средства</a:t>
            </a:r>
            <a:endParaRPr lang="ru-RU" altLang="ru-RU" dirty="0">
              <a:latin typeface="Constantia" pitchFamily="18" charset="0"/>
            </a:endParaRPr>
          </a:p>
        </p:txBody>
      </p:sp>
      <p:sp>
        <p:nvSpPr>
          <p:cNvPr id="8214" name="object 22"/>
          <p:cNvSpPr>
            <a:spLocks noChangeArrowheads="1"/>
          </p:cNvSpPr>
          <p:nvPr/>
        </p:nvSpPr>
        <p:spPr bwMode="auto">
          <a:xfrm>
            <a:off x="330200" y="4686300"/>
            <a:ext cx="3547533" cy="2020888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15" name="object 23"/>
          <p:cNvSpPr txBox="1">
            <a:spLocks noChangeArrowheads="1"/>
          </p:cNvSpPr>
          <p:nvPr/>
        </p:nvSpPr>
        <p:spPr bwMode="auto">
          <a:xfrm>
            <a:off x="565485" y="4928604"/>
            <a:ext cx="3112614" cy="133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3335" rIns="0" bIns="0">
            <a:spAutoFit/>
          </a:bodyPr>
          <a:lstStyle>
            <a:lvl1pPr marL="1111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Документ, </a:t>
            </a: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определяющий</a:t>
            </a:r>
            <a:r>
              <a:rPr lang="ru-RU" alt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цели и задачи  муниципальной политики  в определенной сфере,</a:t>
            </a:r>
            <a:endParaRPr lang="ru-RU" alt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способы их достижения и  примерные объемы</a:t>
            </a:r>
            <a:endParaRPr lang="ru-RU" alt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используемых финансов</a:t>
            </a:r>
            <a:endParaRPr lang="ru-RU" alt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6" name="object 24"/>
          <p:cNvSpPr>
            <a:spLocks noChangeArrowheads="1"/>
          </p:cNvSpPr>
          <p:nvPr/>
        </p:nvSpPr>
        <p:spPr bwMode="auto">
          <a:xfrm>
            <a:off x="4030134" y="4672014"/>
            <a:ext cx="3874613" cy="2016125"/>
          </a:xfrm>
          <a:prstGeom prst="rect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8217" name="object 25"/>
          <p:cNvSpPr txBox="1">
            <a:spLocks noChangeArrowheads="1"/>
          </p:cNvSpPr>
          <p:nvPr/>
        </p:nvSpPr>
        <p:spPr bwMode="auto">
          <a:xfrm>
            <a:off x="4186989" y="4883150"/>
            <a:ext cx="3528262" cy="149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 indent="412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Функциональная  классификация бюджетных</a:t>
            </a:r>
            <a:endParaRPr lang="ru-RU" alt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расходов отражает  направление средств на  выполнение конкретных  функций органов местного  самоуправления</a:t>
            </a:r>
            <a:endParaRPr lang="ru-RU" alt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8" name="object 26"/>
          <p:cNvSpPr>
            <a:spLocks noChangeArrowheads="1"/>
          </p:cNvSpPr>
          <p:nvPr/>
        </p:nvSpPr>
        <p:spPr bwMode="auto">
          <a:xfrm>
            <a:off x="7998884" y="757646"/>
            <a:ext cx="3975100" cy="2228443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19" name="object 27"/>
          <p:cNvSpPr>
            <a:spLocks noChangeArrowheads="1"/>
          </p:cNvSpPr>
          <p:nvPr/>
        </p:nvSpPr>
        <p:spPr bwMode="auto">
          <a:xfrm>
            <a:off x="7998884" y="4686300"/>
            <a:ext cx="4138083" cy="2020888"/>
          </a:xfrm>
          <a:prstGeom prst="rect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20" name="object 28"/>
          <p:cNvSpPr txBox="1">
            <a:spLocks noChangeArrowheads="1"/>
          </p:cNvSpPr>
          <p:nvPr/>
        </p:nvSpPr>
        <p:spPr bwMode="auto">
          <a:xfrm>
            <a:off x="8460317" y="4811569"/>
            <a:ext cx="3225800" cy="1737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Ведомственная структура  включает в себя группировку  расходов бюджета, которая  отражает распределение</a:t>
            </a:r>
            <a:endParaRPr lang="ru-RU" alt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alt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бюджетных средств по  главным распорядителям  средств бюджетов</a:t>
            </a:r>
            <a:endParaRPr lang="ru-RU" alt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21" name="object 29"/>
          <p:cNvSpPr>
            <a:spLocks noChangeArrowheads="1"/>
          </p:cNvSpPr>
          <p:nvPr/>
        </p:nvSpPr>
        <p:spPr bwMode="auto">
          <a:xfrm>
            <a:off x="5710767" y="3421064"/>
            <a:ext cx="2004484" cy="1163637"/>
          </a:xfrm>
          <a:prstGeom prst="rect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sp>
        <p:nvSpPr>
          <p:cNvPr id="8222" name="object 30"/>
          <p:cNvSpPr>
            <a:spLocks noChangeArrowheads="1"/>
          </p:cNvSpPr>
          <p:nvPr/>
        </p:nvSpPr>
        <p:spPr bwMode="auto">
          <a:xfrm>
            <a:off x="10414000" y="3427414"/>
            <a:ext cx="1559984" cy="1177925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6459652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8490" name="Документ" r:id="rId19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35307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066" y="81023"/>
            <a:ext cx="11949013" cy="59969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расходов бюджетов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7" descr="Физ-р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23200" y="995862"/>
            <a:ext cx="956733" cy="663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Дол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19284" y="995863"/>
            <a:ext cx="969179" cy="65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ЖКХ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5104" y="995862"/>
            <a:ext cx="958849" cy="67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Культур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7465" y="990781"/>
            <a:ext cx="960967" cy="66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 descr="МБТ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36299" y="990782"/>
            <a:ext cx="1033780" cy="654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нац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1187" y="990781"/>
            <a:ext cx="863600" cy="62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нац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9552" y="995862"/>
            <a:ext cx="863600" cy="65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 descr="ОБРАЗОВАНИЕ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4737" y="990782"/>
            <a:ext cx="958849" cy="680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7" descr="Общегос-е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066" y="990782"/>
            <a:ext cx="958849" cy="66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 descr="СМИ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5652" y="990782"/>
            <a:ext cx="1011568" cy="66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9" descr="Соц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5539" y="990782"/>
            <a:ext cx="1051983" cy="67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121066" y="1920242"/>
            <a:ext cx="1439333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Общегосударст-венные вопрос</a:t>
            </a:r>
            <a:r>
              <a:rPr lang="ru-RU" altLang="ru-RU" sz="1400" b="1" dirty="0">
                <a:latin typeface="Times New Roman" pitchFamily="18" charset="0"/>
              </a:rPr>
              <a:t>ы</a:t>
            </a: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388094" y="2766639"/>
            <a:ext cx="2373258" cy="6771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b="1" dirty="0">
                <a:latin typeface="Times New Roman" pitchFamily="18" charset="0"/>
              </a:rPr>
              <a:t>Национальная </a:t>
            </a:r>
            <a:r>
              <a:rPr lang="ru-RU" altLang="ru-RU" sz="1400" b="1" dirty="0">
                <a:latin typeface="Times New Roman" pitchFamily="18" charset="0"/>
              </a:rPr>
              <a:t>безопасность</a:t>
            </a:r>
            <a:r>
              <a:rPr lang="ru-RU" altLang="ru-RU" sz="1200" b="1" dirty="0">
                <a:latin typeface="Times New Roman" pitchFamily="18" charset="0"/>
              </a:rPr>
              <a:t> и правоохранительная деятельность</a:t>
            </a:r>
          </a:p>
        </p:txBody>
      </p:sp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2144787" y="1925004"/>
            <a:ext cx="1439333" cy="523220"/>
          </a:xfrm>
          <a:prstGeom prst="rect">
            <a:avLst/>
          </a:prstGeom>
          <a:solidFill>
            <a:srgbClr val="99CC00"/>
          </a:solidFill>
          <a:ln w="28575">
            <a:solidFill>
              <a:srgbClr val="10A40C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>
                <a:latin typeface="Times New Roman" pitchFamily="18" charset="0"/>
              </a:rPr>
              <a:t>Национальная</a:t>
            </a:r>
            <a:r>
              <a:rPr lang="ru-RU" altLang="ru-RU" sz="1050" b="1" dirty="0">
                <a:latin typeface="Times New Roman" pitchFamily="18" charset="0"/>
              </a:rPr>
              <a:t> </a:t>
            </a:r>
            <a:r>
              <a:rPr lang="ru-RU" altLang="ru-RU" sz="1400" b="1" dirty="0">
                <a:latin typeface="Times New Roman" pitchFamily="18" charset="0"/>
              </a:rPr>
              <a:t>экономика</a:t>
            </a:r>
            <a:endParaRPr lang="ru-RU" altLang="ru-RU" sz="1050" b="1" dirty="0">
              <a:latin typeface="Times New Roman" pitchFamily="18" charset="0"/>
            </a:endParaRPr>
          </a:p>
        </p:txBody>
      </p:sp>
      <p:sp>
        <p:nvSpPr>
          <p:cNvPr id="21" name="Text Box 33"/>
          <p:cNvSpPr txBox="1">
            <a:spLocks noChangeArrowheads="1"/>
          </p:cNvSpPr>
          <p:nvPr/>
        </p:nvSpPr>
        <p:spPr bwMode="auto">
          <a:xfrm>
            <a:off x="3012205" y="3020555"/>
            <a:ext cx="1619768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 smtClean="0">
                <a:latin typeface="Times New Roman" pitchFamily="18" charset="0"/>
              </a:rPr>
              <a:t>Здравоохранение</a:t>
            </a:r>
            <a:endParaRPr lang="ru-RU" altLang="ru-RU" sz="1400" b="1" dirty="0">
              <a:latin typeface="Times New Roman" pitchFamily="18" charset="0"/>
            </a:endParaRPr>
          </a:p>
        </p:txBody>
      </p:sp>
      <p:sp>
        <p:nvSpPr>
          <p:cNvPr id="22" name="Text Box 36"/>
          <p:cNvSpPr txBox="1">
            <a:spLocks noChangeArrowheads="1"/>
          </p:cNvSpPr>
          <p:nvPr/>
        </p:nvSpPr>
        <p:spPr bwMode="auto">
          <a:xfrm>
            <a:off x="4263177" y="1932943"/>
            <a:ext cx="1341967" cy="307777"/>
          </a:xfrm>
          <a:prstGeom prst="rect">
            <a:avLst/>
          </a:prstGeom>
          <a:solidFill>
            <a:srgbClr val="C00000"/>
          </a:solidFill>
          <a:ln w="28575">
            <a:solidFill>
              <a:srgbClr val="CC3300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>
                <a:latin typeface="Times New Roman" pitchFamily="18" charset="0"/>
              </a:rPr>
              <a:t>Образование</a:t>
            </a:r>
            <a:endParaRPr lang="ru-RU" altLang="ru-RU" sz="1200" b="1" dirty="0">
              <a:latin typeface="Times New Roman" pitchFamily="18" charset="0"/>
            </a:endParaRPr>
          </a:p>
        </p:txBody>
      </p:sp>
      <p:sp>
        <p:nvSpPr>
          <p:cNvPr id="23" name="Text Box 39"/>
          <p:cNvSpPr txBox="1">
            <a:spLocks noChangeArrowheads="1"/>
          </p:cNvSpPr>
          <p:nvPr/>
        </p:nvSpPr>
        <p:spPr bwMode="auto">
          <a:xfrm>
            <a:off x="5139266" y="2835889"/>
            <a:ext cx="1646545" cy="523220"/>
          </a:xfrm>
          <a:prstGeom prst="rect">
            <a:avLst/>
          </a:prstGeom>
          <a:solidFill>
            <a:srgbClr val="CC0099"/>
          </a:solidFill>
          <a:ln w="28575">
            <a:solidFill>
              <a:srgbClr val="7030A0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>
                <a:latin typeface="Times New Roman" pitchFamily="18" charset="0"/>
              </a:rPr>
              <a:t>Культура, кинематография</a:t>
            </a:r>
          </a:p>
        </p:txBody>
      </p:sp>
      <p:sp>
        <p:nvSpPr>
          <p:cNvPr id="24" name="Text Box 42"/>
          <p:cNvSpPr txBox="1">
            <a:spLocks noChangeArrowheads="1"/>
          </p:cNvSpPr>
          <p:nvPr/>
        </p:nvSpPr>
        <p:spPr bwMode="auto">
          <a:xfrm>
            <a:off x="6288616" y="1920242"/>
            <a:ext cx="1534584" cy="52322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>
                <a:latin typeface="Times New Roman" pitchFamily="18" charset="0"/>
              </a:rPr>
              <a:t>Социальная политика</a:t>
            </a:r>
          </a:p>
        </p:txBody>
      </p:sp>
      <p:sp>
        <p:nvSpPr>
          <p:cNvPr id="25" name="Text Box 43"/>
          <p:cNvSpPr txBox="1">
            <a:spLocks noChangeArrowheads="1"/>
          </p:cNvSpPr>
          <p:nvPr/>
        </p:nvSpPr>
        <p:spPr bwMode="auto">
          <a:xfrm>
            <a:off x="7361068" y="2766639"/>
            <a:ext cx="1534584" cy="4924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200" b="1" dirty="0">
                <a:latin typeface="Times New Roman" pitchFamily="18" charset="0"/>
              </a:rPr>
              <a:t>Физическая </a:t>
            </a:r>
            <a:r>
              <a:rPr lang="ru-RU" altLang="ru-RU" sz="1400" b="1" dirty="0">
                <a:latin typeface="Times New Roman" pitchFamily="18" charset="0"/>
              </a:rPr>
              <a:t>культура</a:t>
            </a:r>
            <a:r>
              <a:rPr lang="ru-RU" altLang="ru-RU" sz="1200" b="1" dirty="0">
                <a:latin typeface="Times New Roman" pitchFamily="18" charset="0"/>
              </a:rPr>
              <a:t> и спорт</a:t>
            </a:r>
          </a:p>
        </p:txBody>
      </p:sp>
      <p:sp>
        <p:nvSpPr>
          <p:cNvPr id="26" name="Text Box 46"/>
          <p:cNvSpPr txBox="1">
            <a:spLocks noChangeArrowheads="1"/>
          </p:cNvSpPr>
          <p:nvPr/>
        </p:nvSpPr>
        <p:spPr bwMode="auto">
          <a:xfrm>
            <a:off x="8450414" y="1920242"/>
            <a:ext cx="1729316" cy="523220"/>
          </a:xfrm>
          <a:prstGeom prst="rect">
            <a:avLst/>
          </a:prstGeom>
          <a:solidFill>
            <a:srgbClr val="009999"/>
          </a:solidFill>
          <a:ln w="2857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>
                <a:latin typeface="Times New Roman" pitchFamily="18" charset="0"/>
              </a:rPr>
              <a:t>Средства массовой информации</a:t>
            </a:r>
          </a:p>
        </p:txBody>
      </p:sp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9391337" y="2631023"/>
            <a:ext cx="2161852" cy="738664"/>
          </a:xfrm>
          <a:prstGeom prst="rect">
            <a:avLst/>
          </a:prstGeom>
          <a:solidFill>
            <a:srgbClr val="CC6600"/>
          </a:solidFill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>
                <a:latin typeface="Times New Roman" pitchFamily="18" charset="0"/>
              </a:rPr>
              <a:t>Обслуживание государственного и муниципального долга</a:t>
            </a: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10503568" y="1920242"/>
            <a:ext cx="156651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20000"/>
                <a:lumOff val="80000"/>
              </a:schemeClr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1400" b="1" dirty="0">
                <a:latin typeface="Times New Roman" pitchFamily="18" charset="0"/>
              </a:rPr>
              <a:t>Межбюджетные трансферты</a:t>
            </a:r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388094" y="3634388"/>
            <a:ext cx="11279709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  <a:ex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297134" y="4504797"/>
            <a:ext cx="566959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800" b="1" dirty="0" smtClean="0">
                <a:latin typeface="Times New Roman" pitchFamily="18" charset="0"/>
              </a:rPr>
              <a:t>В составе разделов выделяются подразделы</a:t>
            </a: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 rot="10800000" flipV="1">
            <a:off x="6124873" y="4335520"/>
            <a:ext cx="5600079" cy="1200329"/>
          </a:xfrm>
          <a:prstGeom prst="rect">
            <a:avLst/>
          </a:prstGeom>
          <a:solidFill>
            <a:srgbClr val="CCFFFF"/>
          </a:solidFill>
          <a:ln>
            <a:solidFill>
              <a:srgbClr val="00B0F0"/>
            </a:solidFill>
          </a:ln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800" b="1" dirty="0" smtClean="0">
                <a:latin typeface="Times New Roman" pitchFamily="18" charset="0"/>
              </a:rPr>
              <a:t>Полный </a:t>
            </a:r>
            <a:r>
              <a:rPr lang="ru-RU" sz="1800" b="1" dirty="0" smtClean="0">
                <a:latin typeface="Times New Roman" pitchFamily="18" charset="0"/>
              </a:rPr>
              <a:t>перечень разделов </a:t>
            </a:r>
            <a:r>
              <a:rPr lang="ru-RU" sz="1800" b="1" dirty="0" smtClean="0">
                <a:latin typeface="Times New Roman" pitchFamily="18" charset="0"/>
              </a:rPr>
              <a:t>и подразделов классификации расходов  бюджетов  приведен в статье 21 Бюджетного </a:t>
            </a:r>
            <a:r>
              <a:rPr lang="ru-RU" sz="1800" b="1" dirty="0" smtClean="0">
                <a:latin typeface="Times New Roman" pitchFamily="18" charset="0"/>
              </a:rPr>
              <a:t>кодекса </a:t>
            </a:r>
            <a:r>
              <a:rPr lang="ru-RU" sz="1800" b="1" dirty="0" smtClean="0">
                <a:latin typeface="Times New Roman" pitchFamily="18" charset="0"/>
              </a:rPr>
              <a:t>Российской      Федерации     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00489" y="1671005"/>
            <a:ext cx="0" cy="228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12" idx="2"/>
          </p:cNvCxnSpPr>
          <p:nvPr/>
        </p:nvCxnSpPr>
        <p:spPr>
          <a:xfrm>
            <a:off x="1712987" y="1620225"/>
            <a:ext cx="31592" cy="11470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13" idx="2"/>
          </p:cNvCxnSpPr>
          <p:nvPr/>
        </p:nvCxnSpPr>
        <p:spPr>
          <a:xfrm>
            <a:off x="2761353" y="1652372"/>
            <a:ext cx="29463" cy="2678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3844667" y="1652372"/>
            <a:ext cx="43088" cy="13018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stCxn id="14" idx="2"/>
            <a:endCxn id="22" idx="0"/>
          </p:cNvCxnSpPr>
          <p:nvPr/>
        </p:nvCxnSpPr>
        <p:spPr>
          <a:xfrm flipH="1">
            <a:off x="4934161" y="1671005"/>
            <a:ext cx="1" cy="2619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>
            <a:stCxn id="10" idx="2"/>
            <a:endCxn id="23" idx="0"/>
          </p:cNvCxnSpPr>
          <p:nvPr/>
        </p:nvCxnSpPr>
        <p:spPr>
          <a:xfrm flipH="1">
            <a:off x="5962539" y="1657351"/>
            <a:ext cx="65410" cy="11785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>
            <a:stCxn id="17" idx="2"/>
          </p:cNvCxnSpPr>
          <p:nvPr/>
        </p:nvCxnSpPr>
        <p:spPr>
          <a:xfrm>
            <a:off x="7161531" y="1666876"/>
            <a:ext cx="0" cy="232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>
            <a:stCxn id="6" idx="2"/>
            <a:endCxn id="25" idx="0"/>
          </p:cNvCxnSpPr>
          <p:nvPr/>
        </p:nvCxnSpPr>
        <p:spPr>
          <a:xfrm flipH="1">
            <a:off x="8128360" y="1659593"/>
            <a:ext cx="173207" cy="11070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stCxn id="16" idx="2"/>
            <a:endCxn id="26" idx="0"/>
          </p:cNvCxnSpPr>
          <p:nvPr/>
        </p:nvCxnSpPr>
        <p:spPr>
          <a:xfrm flipH="1">
            <a:off x="9315072" y="1657670"/>
            <a:ext cx="86364" cy="2625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27" idx="0"/>
          </p:cNvCxnSpPr>
          <p:nvPr/>
        </p:nvCxnSpPr>
        <p:spPr>
          <a:xfrm>
            <a:off x="10269650" y="1689441"/>
            <a:ext cx="202613" cy="9415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>
            <a:stCxn id="11" idx="2"/>
            <a:endCxn id="28" idx="0"/>
          </p:cNvCxnSpPr>
          <p:nvPr/>
        </p:nvCxnSpPr>
        <p:spPr>
          <a:xfrm flipH="1">
            <a:off x="11286824" y="1645625"/>
            <a:ext cx="266365" cy="2746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20536" name="Документ" r:id="rId1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838527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yslide.ru/documents_3/b11c3cc6595dda4bb4cd8767879c5871/img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03767" cy="6857999"/>
          </a:xfrm>
          <a:prstGeom prst="rect">
            <a:avLst/>
          </a:prstGeom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22585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426018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05053"/>
            <a:ext cx="11848012" cy="646330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bliqueBottomRight"/>
            <a:lightRig rig="threePt" dir="t"/>
          </a:scene3d>
          <a:sp3d>
            <a:bevelT w="139700" prst="cross"/>
          </a:sp3d>
        </p:spPr>
        <p:txBody>
          <a:bodyPr wrap="square">
            <a:spAutoFit/>
          </a:bodyPr>
          <a:lstStyle/>
          <a:p>
            <a:pPr indent="444500" algn="just"/>
            <a:r>
              <a:rPr lang="ru-RU" sz="2300" b="1" dirty="0" smtClean="0"/>
              <a:t>         Вопросы </a:t>
            </a:r>
            <a:r>
              <a:rPr lang="ru-RU" sz="2300" b="1" dirty="0"/>
              <a:t>местного значения, определены федеральным </a:t>
            </a:r>
            <a:r>
              <a:rPr lang="ru-RU" sz="2300" b="1" dirty="0" smtClean="0"/>
              <a:t>законодательством - Федеральным законом </a:t>
            </a:r>
            <a:r>
              <a:rPr lang="ru-RU" sz="2300" b="1" dirty="0"/>
              <a:t>от 06.10.2003 N 131-ФЗ </a:t>
            </a:r>
            <a:r>
              <a:rPr lang="ru-RU" sz="2300" b="1" dirty="0" smtClean="0"/>
              <a:t>«Об </a:t>
            </a:r>
            <a:r>
              <a:rPr lang="ru-RU" sz="2300" b="1" dirty="0"/>
              <a:t>общих принципах организации местного самоуправления в Российской </a:t>
            </a:r>
            <a:r>
              <a:rPr lang="ru-RU" sz="2300" b="1" dirty="0" smtClean="0"/>
              <a:t>Федерации».</a:t>
            </a:r>
            <a:endParaRPr lang="ru-RU" sz="2300" b="1" dirty="0"/>
          </a:p>
          <a:p>
            <a:pPr algn="just"/>
            <a:r>
              <a:rPr lang="ru-RU" sz="2300" b="1" dirty="0" smtClean="0"/>
              <a:t>Именно </a:t>
            </a:r>
            <a:r>
              <a:rPr lang="ru-RU" sz="2300" b="1" dirty="0"/>
              <a:t>они являются основой для формирования перечня муниципальных </a:t>
            </a:r>
            <a:r>
              <a:rPr lang="ru-RU" sz="2300" b="1" dirty="0" smtClean="0"/>
              <a:t>программ и непрограммной деятельностью органов местного самоуправления. </a:t>
            </a:r>
            <a:r>
              <a:rPr lang="ru-RU" sz="2300" b="1" dirty="0"/>
              <a:t>Программный бюджет </a:t>
            </a:r>
            <a:r>
              <a:rPr lang="ru-RU" sz="2300" b="1" dirty="0" smtClean="0"/>
              <a:t> - это </a:t>
            </a:r>
            <a:r>
              <a:rPr lang="ru-RU" sz="2300" b="1" dirty="0"/>
              <a:t>совокупность </a:t>
            </a:r>
            <a:r>
              <a:rPr lang="ru-RU" sz="2300" b="1" dirty="0" smtClean="0"/>
              <a:t>муниципальных </a:t>
            </a:r>
            <a:r>
              <a:rPr lang="ru-RU" sz="2300" b="1" dirty="0"/>
              <a:t>программ, в котором распределение расходов осуществляется не по ведомственному принципу, а по программному.  </a:t>
            </a:r>
            <a:endParaRPr lang="ru-RU" sz="2300" b="1" dirty="0" smtClean="0"/>
          </a:p>
          <a:p>
            <a:pPr indent="444500" algn="just"/>
            <a:r>
              <a:rPr lang="ru-RU" sz="2300" b="1" dirty="0" smtClean="0"/>
              <a:t>Основной </a:t>
            </a:r>
            <a:r>
              <a:rPr lang="ru-RU" sz="2300" b="1" dirty="0"/>
              <a:t>формой отражения расходов местных бюджетов являются муниципальные </a:t>
            </a:r>
            <a:r>
              <a:rPr lang="ru-RU" sz="2300" b="1" dirty="0" smtClean="0"/>
              <a:t>программы. </a:t>
            </a:r>
          </a:p>
          <a:p>
            <a:pPr indent="444500" algn="just"/>
            <a:r>
              <a:rPr lang="ru-RU" sz="2300" b="1" dirty="0" smtClean="0"/>
              <a:t> Муниципальная </a:t>
            </a:r>
            <a:r>
              <a:rPr lang="ru-RU" sz="2300" b="1" dirty="0"/>
              <a:t>программа -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муниципального </a:t>
            </a:r>
            <a:r>
              <a:rPr lang="ru-RU" sz="2300" b="1" dirty="0" smtClean="0"/>
              <a:t>образования.</a:t>
            </a:r>
          </a:p>
          <a:p>
            <a:pPr algn="just"/>
            <a:r>
              <a:rPr lang="ru-RU" sz="2300" b="1" dirty="0" smtClean="0"/>
              <a:t>Расходы муниципального образования, не включенные в муниципальные программы,  являются расходами непрограммной деятельностью органов местного самоуправления.</a:t>
            </a:r>
            <a:endParaRPr lang="ru-RU" sz="2300" b="1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3218833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24635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9808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964" y="273768"/>
            <a:ext cx="11748654" cy="5755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Полномочия каждого из органов местного самоуправления </a:t>
            </a:r>
            <a:r>
              <a:rPr lang="ru-RU" sz="1600" b="1" dirty="0" smtClean="0"/>
              <a:t>сельского поселения определены </a:t>
            </a:r>
            <a:r>
              <a:rPr lang="ru-RU" sz="1600" b="1" dirty="0"/>
              <a:t>в </a:t>
            </a:r>
            <a:r>
              <a:rPr lang="ru-RU" sz="1600" b="1" dirty="0">
                <a:hlinkClick r:id="rId3"/>
              </a:rPr>
              <a:t>ст. 14</a:t>
            </a:r>
            <a:r>
              <a:rPr lang="ru-RU" sz="1600" b="1" dirty="0"/>
              <a:t> </a:t>
            </a:r>
            <a:r>
              <a:rPr lang="ru-RU" sz="1600" b="1" dirty="0" smtClean="0"/>
              <a:t> </a:t>
            </a:r>
            <a:r>
              <a:rPr lang="ru-RU" sz="1600" b="1" dirty="0"/>
              <a:t>Федерального </a:t>
            </a:r>
            <a:r>
              <a:rPr lang="ru-RU" sz="1600" b="1" dirty="0" smtClean="0"/>
              <a:t>закона </a:t>
            </a:r>
            <a:r>
              <a:rPr lang="ru-RU" sz="1600" b="1" dirty="0"/>
              <a:t>от 06.10.2003 </a:t>
            </a:r>
            <a:r>
              <a:rPr lang="ru-RU" sz="1600" b="1" dirty="0" smtClean="0"/>
              <a:t>№ </a:t>
            </a:r>
            <a:r>
              <a:rPr lang="ru-RU" sz="1600" b="1" dirty="0"/>
              <a:t>131-ФЗ «Об общих принципах организации местного самоуправления в Российской Федерации</a:t>
            </a:r>
            <a:r>
              <a:rPr lang="ru-RU" sz="1600" b="1" dirty="0" smtClean="0"/>
              <a:t>».</a:t>
            </a:r>
            <a:r>
              <a:rPr lang="ru-RU" sz="1600" b="1" dirty="0"/>
              <a:t> В </a:t>
            </a:r>
            <a:r>
              <a:rPr lang="ru-RU" sz="1600" b="1" dirty="0">
                <a:hlinkClick r:id="rId4"/>
              </a:rPr>
              <a:t>ч. 3 ст. 14</a:t>
            </a:r>
            <a:r>
              <a:rPr lang="ru-RU" sz="1600" b="1" dirty="0"/>
              <a:t> </a:t>
            </a:r>
            <a:r>
              <a:rPr lang="ru-RU" sz="1600" b="1" dirty="0" smtClean="0"/>
              <a:t>этого закона </a:t>
            </a:r>
            <a:r>
              <a:rPr lang="ru-RU" sz="1600" b="1" dirty="0">
                <a:solidFill>
                  <a:srgbClr val="FF0000"/>
                </a:solidFill>
              </a:rPr>
              <a:t>закреплен</a:t>
            </a:r>
            <a:r>
              <a:rPr lang="ru-RU" sz="1600" b="1" dirty="0"/>
              <a:t> минимальный гарантированный </a:t>
            </a:r>
            <a:r>
              <a:rPr lang="ru-RU" sz="1600" b="1" dirty="0">
                <a:solidFill>
                  <a:srgbClr val="FF0000"/>
                </a:solidFill>
              </a:rPr>
              <a:t>перечень вопросов местного значения сельского поселения</a:t>
            </a:r>
            <a:r>
              <a:rPr lang="ru-RU" sz="1600" b="1" dirty="0"/>
              <a:t>. В указанный перечень включены вопросы, предусмотренные </a:t>
            </a:r>
            <a:r>
              <a:rPr lang="ru-RU" sz="1600" b="1" dirty="0" err="1">
                <a:hlinkClick r:id="rId5"/>
              </a:rPr>
              <a:t>пп</a:t>
            </a:r>
            <a:r>
              <a:rPr lang="ru-RU" sz="1600" b="1" dirty="0">
                <a:hlinkClick r:id="rId5"/>
              </a:rPr>
              <a:t>. 1</a:t>
            </a:r>
            <a:r>
              <a:rPr lang="ru-RU" sz="1600" b="1" dirty="0"/>
              <a:t> - </a:t>
            </a:r>
            <a:r>
              <a:rPr lang="ru-RU" sz="1600" b="1" dirty="0">
                <a:hlinkClick r:id="rId6"/>
              </a:rPr>
              <a:t>3</a:t>
            </a:r>
            <a:r>
              <a:rPr lang="ru-RU" sz="1600" b="1" dirty="0"/>
              <a:t>, </a:t>
            </a:r>
            <a:r>
              <a:rPr lang="ru-RU" sz="1600" b="1" dirty="0">
                <a:hlinkClick r:id="rId7"/>
              </a:rPr>
              <a:t>9</a:t>
            </a:r>
            <a:r>
              <a:rPr lang="ru-RU" sz="1600" b="1" dirty="0"/>
              <a:t>, </a:t>
            </a:r>
            <a:r>
              <a:rPr lang="ru-RU" sz="1600" b="1" dirty="0">
                <a:hlinkClick r:id="rId8"/>
              </a:rPr>
              <a:t>10</a:t>
            </a:r>
            <a:r>
              <a:rPr lang="ru-RU" sz="1600" b="1" dirty="0"/>
              <a:t>, </a:t>
            </a:r>
            <a:r>
              <a:rPr lang="ru-RU" sz="1600" b="1" dirty="0">
                <a:hlinkClick r:id="rId9"/>
              </a:rPr>
              <a:t>12</a:t>
            </a:r>
            <a:r>
              <a:rPr lang="ru-RU" sz="1600" b="1" dirty="0"/>
              <a:t>, </a:t>
            </a:r>
            <a:r>
              <a:rPr lang="ru-RU" sz="1600" b="1" dirty="0">
                <a:hlinkClick r:id="rId10"/>
              </a:rPr>
              <a:t>14</a:t>
            </a:r>
            <a:r>
              <a:rPr lang="ru-RU" sz="1600" b="1" dirty="0"/>
              <a:t>, </a:t>
            </a:r>
            <a:r>
              <a:rPr lang="ru-RU" sz="1600" b="1" dirty="0">
                <a:hlinkClick r:id="rId11"/>
              </a:rPr>
              <a:t>17</a:t>
            </a:r>
            <a:r>
              <a:rPr lang="ru-RU" sz="1600" b="1" dirty="0"/>
              <a:t>, </a:t>
            </a:r>
            <a:r>
              <a:rPr lang="ru-RU" sz="1600" b="1" dirty="0">
                <a:hlinkClick r:id="rId12"/>
              </a:rPr>
              <a:t>19</a:t>
            </a:r>
            <a:r>
              <a:rPr lang="ru-RU" sz="1600" b="1" dirty="0"/>
              <a:t> (за исключением использования, охраны, защиты, воспроизводства городских лесов, лесов особо охраняемых природных территорий, расположенных в границах населенных пунктов поселения), </a:t>
            </a:r>
            <a:r>
              <a:rPr lang="ru-RU" sz="1600" b="1" dirty="0">
                <a:hlinkClick r:id="rId13"/>
              </a:rPr>
              <a:t>21</a:t>
            </a:r>
            <a:r>
              <a:rPr lang="ru-RU" sz="1600" b="1" dirty="0"/>
              <a:t>, </a:t>
            </a:r>
            <a:r>
              <a:rPr lang="ru-RU" sz="1600" b="1" dirty="0">
                <a:hlinkClick r:id="rId14"/>
              </a:rPr>
              <a:t>28</a:t>
            </a:r>
            <a:r>
              <a:rPr lang="ru-RU" sz="1600" b="1" dirty="0"/>
              <a:t>, </a:t>
            </a:r>
            <a:r>
              <a:rPr lang="ru-RU" sz="1600" b="1" dirty="0">
                <a:hlinkClick r:id="rId15"/>
              </a:rPr>
              <a:t>30</a:t>
            </a:r>
            <a:r>
              <a:rPr lang="ru-RU" sz="1600" b="1" dirty="0"/>
              <a:t>, </a:t>
            </a:r>
            <a:r>
              <a:rPr lang="ru-RU" sz="1600" b="1" dirty="0">
                <a:hlinkClick r:id="rId16"/>
              </a:rPr>
              <a:t>33 ч. 1 ст. 14</a:t>
            </a:r>
            <a:r>
              <a:rPr lang="ru-RU" sz="1600" b="1" dirty="0"/>
              <a:t> </a:t>
            </a:r>
            <a:r>
              <a:rPr lang="ru-RU" sz="1600" b="1" dirty="0" smtClean="0"/>
              <a:t>:</a:t>
            </a:r>
            <a:endParaRPr lang="ru-RU" sz="1600" b="1" dirty="0"/>
          </a:p>
          <a:p>
            <a:r>
              <a:rPr lang="ru-RU" sz="1600" b="1" dirty="0"/>
              <a:t>1) составление и рассмотрение проекта бюджета поселения, утверждение и исполнение бюджета поселения, осуществление контроля за его исполнением, составление и утверждение отчета об исполнении бюджета поселения;</a:t>
            </a:r>
          </a:p>
          <a:p>
            <a:r>
              <a:rPr lang="ru-RU" sz="1600" b="1" dirty="0"/>
              <a:t>(п. 1 в ред. Федерального </a:t>
            </a:r>
            <a:r>
              <a:rPr lang="ru-RU" sz="1600" b="1" dirty="0">
                <a:hlinkClick r:id="rId17"/>
              </a:rPr>
              <a:t>закона</a:t>
            </a:r>
            <a:r>
              <a:rPr lang="ru-RU" sz="1600" b="1" dirty="0"/>
              <a:t> от 23.06.2014 N 165-ФЗ)</a:t>
            </a:r>
          </a:p>
          <a:p>
            <a:r>
              <a:rPr lang="ru-RU" sz="1600" b="1" dirty="0"/>
              <a:t>2) установление, изменение и отмена </a:t>
            </a:r>
            <a:r>
              <a:rPr lang="ru-RU" sz="1600" b="1" dirty="0">
                <a:hlinkClick r:id="rId18"/>
              </a:rPr>
              <a:t>местных налогов</a:t>
            </a:r>
            <a:r>
              <a:rPr lang="ru-RU" sz="1600" b="1" dirty="0"/>
              <a:t> и сборов поселения;</a:t>
            </a:r>
          </a:p>
          <a:p>
            <a:r>
              <a:rPr lang="ru-RU" sz="1600" b="1" dirty="0"/>
              <a:t>3) владение, пользование и распоряжение имуществом, находящимся в муниципальной собственности поселения;</a:t>
            </a:r>
          </a:p>
          <a:p>
            <a:r>
              <a:rPr lang="ru-RU" sz="1600" b="1" dirty="0"/>
              <a:t>9) обеспечение первичных мер пожарной безопасности в границах населенных пунктов поселения;</a:t>
            </a:r>
          </a:p>
          <a:p>
            <a:r>
              <a:rPr lang="ru-RU" sz="1600" b="1" dirty="0"/>
              <a:t>10) создание условий для обеспечения жителей поселения услугами связи, общественного питания, торговли и бытового обслуживания;</a:t>
            </a:r>
          </a:p>
          <a:p>
            <a:r>
              <a:rPr lang="ru-RU" sz="1600" b="1" dirty="0" smtClean="0"/>
              <a:t>12</a:t>
            </a:r>
            <a:r>
              <a:rPr lang="ru-RU" sz="1600" b="1" dirty="0"/>
              <a:t>) создание условий для организации досуга и обеспечения жителей поселения услугами организаций культуры;</a:t>
            </a:r>
          </a:p>
          <a:p>
            <a:pPr algn="just"/>
            <a:r>
              <a:rPr lang="ru-RU" sz="1600" b="1" dirty="0"/>
              <a:t>14) обеспечение условий для развития на территории поселения физической культуры, школьного спорта и массового спорта, организация проведения официальных физкультурно-оздоровительных и спортивных мероприятий поселения;</a:t>
            </a:r>
          </a:p>
          <a:p>
            <a:pPr algn="just"/>
            <a:r>
              <a:rPr lang="ru-RU" sz="1600" b="1" dirty="0"/>
              <a:t>17) формирование архивных фондов поселения</a:t>
            </a:r>
            <a:r>
              <a:rPr lang="ru-RU" sz="1600" b="1" dirty="0" smtClean="0"/>
              <a:t>;</a:t>
            </a:r>
            <a:endParaRPr lang="ru-RU" sz="1600" b="1" dirty="0"/>
          </a:p>
        </p:txBody>
      </p:sp>
      <p:sp>
        <p:nvSpPr>
          <p:cNvPr id="3" name="Стрелка вниз 2"/>
          <p:cNvSpPr/>
          <p:nvPr/>
        </p:nvSpPr>
        <p:spPr>
          <a:xfrm>
            <a:off x="1233055" y="6137564"/>
            <a:ext cx="9961418" cy="623454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97560200"/>
              </p:ext>
            </p:extLst>
          </p:nvPr>
        </p:nvGraphicFramePr>
        <p:xfrm>
          <a:off x="193964" y="6137564"/>
          <a:ext cx="3217863" cy="828675"/>
        </p:xfrm>
        <a:graphic>
          <a:graphicData uri="http://schemas.openxmlformats.org/presentationml/2006/ole">
            <p:oleObj spid="_x0000_s23609" name="Документ" r:id="rId19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6881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1222628"/>
            <a:ext cx="11790217" cy="5016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19</a:t>
            </a:r>
            <a:r>
              <a:rPr lang="ru-RU" sz="1600" b="1" dirty="0"/>
              <a:t>) утверждение правил благоустройства территории поселения, осуществление контроля за их соблюдением, организация благоустройства территории поселения в соответствии с указанными правилами;</a:t>
            </a:r>
          </a:p>
          <a:p>
            <a:pPr algn="just"/>
            <a:r>
              <a:rPr lang="ru-RU" sz="1600" b="1" dirty="0" smtClean="0"/>
              <a:t>21</a:t>
            </a:r>
            <a:r>
              <a:rPr lang="ru-RU" sz="1600" b="1" dirty="0"/>
              <a:t>) присвоение адресов объектам адресации, изменение, аннулирование адресов, присвоение наименований элементам улично-дорожной сети (за исключением автомобильных дорог федерального значения, автомобильных дорог регионального или межмуниципального значения, местного значения муниципального района), наименований элементам планировочной структуры в границах поселения, изменение, аннулирование таких наименований, размещение информации в государственном адресном реестре;</a:t>
            </a:r>
            <a:endParaRPr lang="ru-RU" sz="1600" b="1" dirty="0" smtClean="0"/>
          </a:p>
          <a:p>
            <a:pPr algn="just"/>
            <a:r>
              <a:rPr lang="ru-RU" sz="1600" b="1" dirty="0" smtClean="0"/>
              <a:t>28</a:t>
            </a:r>
            <a:r>
              <a:rPr lang="ru-RU" sz="1600" b="1" dirty="0"/>
              <a:t>) содействие в развитии сельскохозяйственного производства, создание условий для развития малого и среднего предпринимательства;</a:t>
            </a:r>
          </a:p>
          <a:p>
            <a:pPr algn="just"/>
            <a:r>
              <a:rPr lang="ru-RU" sz="1600" b="1" dirty="0"/>
              <a:t>30) организация и осуществление мероприятий по работе с детьми и молодежью в поселении;</a:t>
            </a:r>
          </a:p>
          <a:p>
            <a:r>
              <a:rPr lang="ru-RU" sz="1600" b="1" dirty="0"/>
              <a:t>33) оказание поддержки гражданам и их объединениям, участвующим в охране общественного порядка, создание условий для деятельности народных дружин;</a:t>
            </a:r>
          </a:p>
          <a:p>
            <a:r>
              <a:rPr lang="ru-RU" sz="1600" b="1" dirty="0"/>
              <a:t>(п. 33 в ред. Федерального </a:t>
            </a:r>
            <a:r>
              <a:rPr lang="ru-RU" sz="1600" b="1" dirty="0">
                <a:hlinkClick r:id="rId3"/>
              </a:rPr>
              <a:t>закона</a:t>
            </a:r>
            <a:r>
              <a:rPr lang="ru-RU" sz="1600" b="1" dirty="0"/>
              <a:t> от 02.04.2014 N 70-ФЗ)</a:t>
            </a:r>
          </a:p>
          <a:p>
            <a:r>
              <a:rPr lang="ru-RU" sz="1600" b="1" dirty="0"/>
              <a:t>33.1) предоставление помещения для работы на обслуживаемом административном участке поселения сотруднику, замещающему должность участкового уполномоченного полиции;</a:t>
            </a:r>
          </a:p>
          <a:p>
            <a:r>
              <a:rPr lang="ru-RU" sz="1600" b="1" dirty="0"/>
              <a:t>(п. 33.1 введен Федеральным </a:t>
            </a:r>
            <a:r>
              <a:rPr lang="ru-RU" sz="1600" b="1" dirty="0">
                <a:hlinkClick r:id="rId4"/>
              </a:rPr>
              <a:t>законом</a:t>
            </a:r>
            <a:r>
              <a:rPr lang="ru-RU" sz="1600" b="1" dirty="0"/>
              <a:t> от 19.07.2011 N 247-ФЗ)</a:t>
            </a:r>
          </a:p>
          <a:p>
            <a:r>
              <a:rPr lang="ru-RU" sz="1600" b="1" dirty="0"/>
              <a:t>33.2) до 1 января 2017 года предоставление сотруднику, замещающему должность участкового уполномоченного полиции, и членам его семьи жилого помещения на период выполнения сотрудником обязанностей по указанной должности;</a:t>
            </a:r>
          </a:p>
          <a:p>
            <a:r>
              <a:rPr lang="ru-RU" sz="1600" b="1" dirty="0"/>
              <a:t>(п. 33.2 введен Федеральным </a:t>
            </a:r>
            <a:r>
              <a:rPr lang="ru-RU" sz="1600" b="1" dirty="0">
                <a:hlinkClick r:id="rId5"/>
              </a:rPr>
              <a:t>законом</a:t>
            </a:r>
            <a:r>
              <a:rPr lang="ru-RU" sz="1600" b="1" dirty="0"/>
              <a:t> от 19.07.2011 N 247-ФЗ)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1094508" y="346363"/>
            <a:ext cx="9961418" cy="748146"/>
          </a:xfrm>
          <a:prstGeom prst="downArrow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25657" name="Документ" r:id="rId6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1558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945" y="117693"/>
            <a:ext cx="11665528" cy="64940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sz="1600" b="1" dirty="0" smtClean="0"/>
              <a:t>Законами </a:t>
            </a:r>
            <a:r>
              <a:rPr lang="ru-RU" sz="1600" b="1" dirty="0"/>
              <a:t>субъекта Российской Федерации и принятыми в соответствии с ними уставом муниципального района и уставами сельских поселений за сельскими поселениями могут закрепляться также другие вопросы из числа предусмотренных </a:t>
            </a:r>
            <a:r>
              <a:rPr lang="ru-RU" sz="1600" b="1" dirty="0">
                <a:hlinkClick r:id="rId2"/>
              </a:rPr>
              <a:t>частью 1 статьи 14</a:t>
            </a:r>
            <a:r>
              <a:rPr lang="ru-RU" sz="1600" b="1" dirty="0"/>
              <a:t> Федерального закона от 6 октября 2003 года </a:t>
            </a:r>
            <a:r>
              <a:rPr lang="ru-RU" sz="1600" b="1" dirty="0" smtClean="0"/>
              <a:t>№ </a:t>
            </a:r>
            <a:r>
              <a:rPr lang="ru-RU" sz="1600" b="1" dirty="0"/>
              <a:t>131-ФЗ </a:t>
            </a:r>
            <a:r>
              <a:rPr lang="ru-RU" sz="1600" b="1" dirty="0" smtClean="0"/>
              <a:t>«Об </a:t>
            </a:r>
            <a:r>
              <a:rPr lang="ru-RU" sz="1600" b="1" dirty="0"/>
              <a:t>общих принципах организации местного самоуправления в Российской </a:t>
            </a:r>
            <a:r>
              <a:rPr lang="ru-RU" sz="1600" b="1" dirty="0" smtClean="0"/>
              <a:t>Федерации» городских </a:t>
            </a:r>
            <a:r>
              <a:rPr lang="ru-RU" sz="1600" b="1" dirty="0"/>
              <a:t>поселений (за исключением вопроса местного значения, предусмотренного </a:t>
            </a:r>
            <a:r>
              <a:rPr lang="ru-RU" sz="1600" b="1" dirty="0">
                <a:hlinkClick r:id="rId3"/>
              </a:rPr>
              <a:t>п. 23 ч. 1</a:t>
            </a:r>
            <a:r>
              <a:rPr lang="ru-RU" sz="1600" b="1" dirty="0"/>
              <a:t> указанной статьи). Законом Владимирской области от 14.11.2014 </a:t>
            </a:r>
            <a:r>
              <a:rPr lang="ru-RU" sz="1600" b="1" dirty="0" smtClean="0"/>
              <a:t>№ </a:t>
            </a:r>
            <a:r>
              <a:rPr lang="ru-RU" sz="1600" b="1" dirty="0"/>
              <a:t>121-ОЗ «О закреплении за сельскими поселениями Владимирской области отдельных вопросов местного значения» </a:t>
            </a:r>
            <a:r>
              <a:rPr lang="ru-RU" sz="1600" b="1" dirty="0">
                <a:solidFill>
                  <a:srgbClr val="FF0000"/>
                </a:solidFill>
              </a:rPr>
              <a:t>закреплены</a:t>
            </a:r>
            <a:r>
              <a:rPr lang="ru-RU" sz="1600" b="1" dirty="0"/>
              <a:t> </a:t>
            </a:r>
            <a:r>
              <a:rPr lang="ru-RU" sz="1600" b="1" dirty="0" smtClean="0"/>
              <a:t>за сельскими поселениями области </a:t>
            </a:r>
            <a:r>
              <a:rPr lang="ru-RU" sz="1600" b="1" dirty="0" smtClean="0">
                <a:solidFill>
                  <a:srgbClr val="FF0000"/>
                </a:solidFill>
              </a:rPr>
              <a:t>следующие </a:t>
            </a:r>
            <a:r>
              <a:rPr lang="ru-RU" sz="1600" b="1" dirty="0">
                <a:solidFill>
                  <a:srgbClr val="FF0000"/>
                </a:solidFill>
              </a:rPr>
              <a:t>вопросы местного значения</a:t>
            </a:r>
            <a:r>
              <a:rPr lang="ru-RU" sz="1600" b="1" dirty="0"/>
              <a:t> из числа предусмотренных </a:t>
            </a:r>
            <a:r>
              <a:rPr lang="ru-RU" sz="1600" b="1" dirty="0">
                <a:hlinkClick r:id="rId2"/>
              </a:rPr>
              <a:t>частью 1 статьи 14</a:t>
            </a:r>
            <a:r>
              <a:rPr lang="ru-RU" sz="1600" b="1" dirty="0"/>
              <a:t> Федерального закона от 6 октября 2003 года N 131-ФЗ "Об общих принципах организации местного самоуправления в Российской Федерации" вопросов местного значения городских поселений</a:t>
            </a:r>
            <a:r>
              <a:rPr lang="ru-RU" sz="1600" b="1" dirty="0" smtClean="0"/>
              <a:t>:</a:t>
            </a:r>
            <a:endParaRPr lang="ru-RU" sz="1600" b="1" dirty="0"/>
          </a:p>
          <a:p>
            <a:r>
              <a:rPr lang="ru-RU" sz="1600" b="1" dirty="0" smtClean="0"/>
              <a:t>1</a:t>
            </a:r>
            <a:r>
              <a:rPr lang="ru-RU" sz="1600" b="1" dirty="0"/>
              <a:t>) обеспечение проживающих в поселении и нуждающихся в жилых помещениях малоимущих граждан жилыми помещениями, организация строительства и содержания муниципального жилищного фонда, создание условий для жилищного строительства, осуществление муниципального жилищного контроля, а также иных полномочий органов местного самоуправления в соответствии с жилищным законодательством;</a:t>
            </a:r>
          </a:p>
          <a:p>
            <a:r>
              <a:rPr lang="ru-RU" sz="1600" b="1" dirty="0"/>
              <a:t>(подп. 1 в ред. </a:t>
            </a:r>
            <a:r>
              <a:rPr lang="ru-RU" sz="1600" b="1" dirty="0">
                <a:hlinkClick r:id="rId4"/>
              </a:rPr>
              <a:t>Закона</a:t>
            </a:r>
            <a:r>
              <a:rPr lang="ru-RU" sz="1600" b="1" dirty="0"/>
              <a:t> Владимирской области от 16.02.2015 N 4-ОЗ)</a:t>
            </a:r>
          </a:p>
          <a:p>
            <a:r>
              <a:rPr lang="ru-RU" sz="1600" b="1" dirty="0"/>
              <a:t>2) участие в предупреждении и ликвидации последствий чрезвычайных ситуаций в границах поселения;</a:t>
            </a:r>
          </a:p>
          <a:p>
            <a:r>
              <a:rPr lang="ru-RU" sz="1600" b="1" dirty="0"/>
              <a:t>3) создание условий для массового отдыха жителей поселения и организация обустройства мест массового отдыха населения, включая обеспечение свободного доступа граждан к водным объектам общего пользования и их береговым полосам;</a:t>
            </a:r>
          </a:p>
          <a:p>
            <a:r>
              <a:rPr lang="ru-RU" sz="1600" b="1" dirty="0"/>
              <a:t>4) участие в организации деятельности по накоплению (в том числе раздельному накоплению) и транспортированию твердых коммунальных отходов;</a:t>
            </a:r>
          </a:p>
          <a:p>
            <a:r>
              <a:rPr lang="ru-RU" sz="1600" b="1" dirty="0"/>
              <a:t>(в ред. Законов Владимирской области от 06.05.2016 </a:t>
            </a:r>
            <a:r>
              <a:rPr lang="ru-RU" sz="1600" b="1" dirty="0">
                <a:hlinkClick r:id="rId5"/>
              </a:rPr>
              <a:t>N 53-ОЗ</a:t>
            </a:r>
            <a:r>
              <a:rPr lang="ru-RU" sz="1600" b="1" dirty="0"/>
              <a:t>, от 01.10.2019 </a:t>
            </a:r>
            <a:r>
              <a:rPr lang="ru-RU" sz="1600" b="1" dirty="0">
                <a:hlinkClick r:id="rId6"/>
              </a:rPr>
              <a:t>N 85-ОЗ</a:t>
            </a:r>
            <a:r>
              <a:rPr lang="ru-RU" sz="1600" b="1" dirty="0"/>
              <a:t>)</a:t>
            </a:r>
          </a:p>
          <a:p>
            <a:r>
              <a:rPr lang="ru-RU" sz="1600" b="1" dirty="0"/>
              <a:t>5) организация ритуальных услуг и содержание мест захоронения;</a:t>
            </a:r>
          </a:p>
          <a:p>
            <a:r>
              <a:rPr lang="ru-RU" sz="1600" b="1" dirty="0"/>
              <a:t>6) осуществление мероприятий по обеспечению безопасности людей на водных объектах, охране их жизни и здоровья;</a:t>
            </a:r>
          </a:p>
          <a:p>
            <a:r>
              <a:rPr lang="ru-RU" sz="1600" b="1" dirty="0"/>
              <a:t>7) осуществление мер по противодействию коррупции в границах поселения.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1707285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чка 2"/>
          <p:cNvSpPr/>
          <p:nvPr/>
        </p:nvSpPr>
        <p:spPr>
          <a:xfrm>
            <a:off x="633046" y="829994"/>
            <a:ext cx="10972799" cy="5036234"/>
          </a:xfrm>
          <a:prstGeom prst="plaqu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800" b="1" dirty="0">
                <a:solidFill>
                  <a:srgbClr val="00FF00"/>
                </a:solidFill>
              </a:rPr>
              <a:t>Бюджет любого уровня может существовать в трех состояниях, эти состояния называются: профицит, </a:t>
            </a:r>
            <a:r>
              <a:rPr lang="ru-RU" sz="3800" b="1" dirty="0" smtClean="0">
                <a:solidFill>
                  <a:srgbClr val="00FF00"/>
                </a:solidFill>
              </a:rPr>
              <a:t>дефицит </a:t>
            </a:r>
            <a:r>
              <a:rPr lang="ru-RU" sz="3800" b="1" dirty="0">
                <a:solidFill>
                  <a:srgbClr val="00FF00"/>
                </a:solidFill>
              </a:rPr>
              <a:t>и </a:t>
            </a:r>
            <a:endParaRPr lang="ru-RU" sz="3800" b="1" dirty="0" smtClean="0">
              <a:solidFill>
                <a:srgbClr val="00FF00"/>
              </a:solidFill>
            </a:endParaRPr>
          </a:p>
          <a:p>
            <a:pPr algn="ctr"/>
            <a:r>
              <a:rPr lang="ru-RU" sz="3800" b="1" dirty="0" smtClean="0">
                <a:solidFill>
                  <a:srgbClr val="00FF00"/>
                </a:solidFill>
              </a:rPr>
              <a:t>сбалансированный </a:t>
            </a:r>
            <a:r>
              <a:rPr lang="ru-RU" sz="3800" b="1" dirty="0">
                <a:solidFill>
                  <a:srgbClr val="00FF00"/>
                </a:solidFill>
              </a:rPr>
              <a:t>бюджет.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3614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02169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562708" y="1139483"/>
            <a:ext cx="11071274" cy="1645920"/>
          </a:xfrm>
          <a:prstGeom prst="snip2Diag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300" b="1" dirty="0">
                <a:solidFill>
                  <a:srgbClr val="00FF00"/>
                </a:solidFill>
              </a:rPr>
              <a:t>Одним из принципов бюджетной системы Российской Федерации является принцип сбалансированности бюджета.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62709" y="3722310"/>
            <a:ext cx="11071274" cy="249299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indent="444500" algn="just"/>
            <a:r>
              <a:rPr lang="ru-RU" sz="2500" b="1" dirty="0" smtClean="0">
                <a:solidFill>
                  <a:srgbClr val="FFFF66"/>
                </a:solidFill>
              </a:rPr>
              <a:t>Сбалансированность </a:t>
            </a:r>
            <a:r>
              <a:rPr lang="ru-RU" sz="2500" b="1" dirty="0">
                <a:solidFill>
                  <a:srgbClr val="FFFF66"/>
                </a:solidFill>
              </a:rPr>
              <a:t>бюджета означает, что объем расходов бюджета должен соответствовать суммарному объему доходов бюджета и поступлений источников финансирования его дефицита, уменьшенных на суммы выплат из бюджета, связанных с источниками финансирования дефицита бюджета и изменением остатков на счетах по учету средств бюджетов. </a:t>
            </a:r>
            <a:endParaRPr lang="ru-RU" altLang="ru-RU" sz="2500" b="1" dirty="0">
              <a:solidFill>
                <a:srgbClr val="FFFF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2591" name="Документ" r:id="rId4" imgW="5940803" imgH="1676580" progId="Word.Document.12">
              <p:embed/>
            </p:oleObj>
          </a:graphicData>
        </a:graphic>
      </p:graphicFrame>
      <p:sp>
        <p:nvSpPr>
          <p:cNvPr id="6" name="Нашивка 5"/>
          <p:cNvSpPr/>
          <p:nvPr/>
        </p:nvSpPr>
        <p:spPr>
          <a:xfrm rot="5400000">
            <a:off x="5698994" y="-2238341"/>
            <a:ext cx="696167" cy="10968740"/>
          </a:xfrm>
          <a:prstGeom prst="chevron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0890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чка 2"/>
          <p:cNvSpPr/>
          <p:nvPr/>
        </p:nvSpPr>
        <p:spPr>
          <a:xfrm>
            <a:off x="633046" y="829994"/>
            <a:ext cx="10972799" cy="5036234"/>
          </a:xfrm>
          <a:prstGeom prst="plaque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Источники </a:t>
            </a:r>
            <a:r>
              <a:rPr lang="ru-RU" sz="4000" b="1" dirty="0">
                <a:solidFill>
                  <a:srgbClr val="FFFF00"/>
                </a:solidFill>
              </a:rPr>
              <a:t>финансирования дефицита </a:t>
            </a:r>
            <a:r>
              <a:rPr lang="ru-RU" sz="4000" dirty="0">
                <a:solidFill>
                  <a:srgbClr val="FFFF00"/>
                </a:solidFill>
              </a:rPr>
              <a:t>бюджета в зависимости от того, в валюте Российской Федерации или в иностранной валюте они выражаются, делятся: </a:t>
            </a:r>
          </a:p>
          <a:p>
            <a:pPr algn="ctr"/>
            <a:r>
              <a:rPr lang="ru-RU" sz="4000" dirty="0">
                <a:solidFill>
                  <a:srgbClr val="FFFF00"/>
                </a:solidFill>
              </a:rPr>
              <a:t>-на источники внутреннего финансирования дефицитов бюджетов; </a:t>
            </a:r>
            <a:endParaRPr lang="ru-RU" sz="4000" dirty="0" smtClean="0">
              <a:solidFill>
                <a:srgbClr val="FFFF00"/>
              </a:solidFill>
            </a:endParaRPr>
          </a:p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- </a:t>
            </a:r>
            <a:r>
              <a:rPr lang="ru-RU" sz="4000" dirty="0">
                <a:solidFill>
                  <a:srgbClr val="FFFF00"/>
                </a:solidFill>
              </a:rPr>
              <a:t>на источники внешнего финансирования дефицитов бюджетов.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8288295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4638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62749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2369" y="140678"/>
            <a:ext cx="1167618" cy="65274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600" b="1" dirty="0">
                <a:solidFill>
                  <a:srgbClr val="00FF00"/>
                </a:solidFill>
              </a:rPr>
              <a:t>Источники финансирования дефицита бюджета муниципального образования сельского поселения</a:t>
            </a:r>
          </a:p>
        </p:txBody>
      </p:sp>
      <p:sp>
        <p:nvSpPr>
          <p:cNvPr id="4" name="Выноска со стрелкой вправо 3"/>
          <p:cNvSpPr/>
          <p:nvPr/>
        </p:nvSpPr>
        <p:spPr>
          <a:xfrm>
            <a:off x="2036294" y="140679"/>
            <a:ext cx="1747915" cy="3151162"/>
          </a:xfrm>
          <a:prstGeom prst="rightArrowCallout">
            <a:avLst/>
          </a:prstGeom>
          <a:solidFill>
            <a:srgbClr val="4B01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источники внешнего </a:t>
            </a:r>
            <a:r>
              <a:rPr lang="ru-RU" sz="2000" b="1" dirty="0">
                <a:solidFill>
                  <a:srgbClr val="FFFF00"/>
                </a:solidFill>
              </a:rPr>
              <a:t>финансирования дефицитов бюджетов</a:t>
            </a:r>
            <a:endParaRPr lang="ru-RU" sz="2000" b="1" dirty="0"/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2036295" y="3404381"/>
            <a:ext cx="1747914" cy="3334042"/>
          </a:xfrm>
          <a:prstGeom prst="rightArrowCallout">
            <a:avLst/>
          </a:prstGeom>
          <a:solidFill>
            <a:srgbClr val="4B01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источники </a:t>
            </a:r>
            <a:r>
              <a:rPr lang="ru-RU" sz="2000" b="1" dirty="0">
                <a:solidFill>
                  <a:srgbClr val="FFFF00"/>
                </a:solidFill>
              </a:rPr>
              <a:t>внутреннего финансирования дефицитов бюджетов</a:t>
            </a:r>
            <a:endParaRPr lang="ru-RU" sz="2000" b="1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1659986" y="1463041"/>
            <a:ext cx="376308" cy="3657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84209" y="140678"/>
            <a:ext cx="8299939" cy="2813538"/>
          </a:xfrm>
          <a:prstGeom prst="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Разница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привлеченными в иностранной валюте от Российской Федерации и погашенными муниципальным образованием бюджетными кредитами,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использования целевых иностранных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кредитов;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•  Объем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направляемых на исполнение гарантий муниципального образования в иностранной валюте, предоставленных Российской Федерации в рамках использования целевых иностранных кредитов, в случае, если исполнение гарантом муниципальных гарантий ведет к возникновению права регрессного требования гаранта 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принципалу муниципального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84209" y="3080826"/>
            <a:ext cx="8299939" cy="3692768"/>
          </a:xfrm>
          <a:prstGeom prst="rect">
            <a:avLst/>
          </a:prstGeom>
          <a:solidFill>
            <a:srgbClr val="B3011A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Разница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средствами, поступившими от размещения муниципальных ценных бумаг, номинальная стоимость которых указана в валюте Российской Федерации, и средствами, направленными на 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Разница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привлеченными и погашенными муниципальным образованием кредитами кредитных организаций в валюте Российской Федерации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Разница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привлеченными и погашенными муниципальным образованием в валюте Российской Федерации бюджетными кредитами, предоставленными местному бюджету другими бюджетами бюджетной системы Российской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остатков средств на счетах по учету средств местного бюджета в течение соответствующего финансового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 иные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внутреннего финансирования дефицита местного бюджета</a:t>
            </a: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8093246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5662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52060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92369" y="105508"/>
            <a:ext cx="11591778" cy="2053883"/>
          </a:xfrm>
          <a:prstGeom prst="round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850"/>
            <a:r>
              <a:rPr lang="ru-RU" sz="2000" b="1" dirty="0" smtClean="0"/>
              <a:t>Муниципальный </a:t>
            </a:r>
            <a:r>
              <a:rPr lang="ru-RU" sz="2000" b="1" dirty="0"/>
              <a:t>долг - обязательства, возникающие из </a:t>
            </a:r>
            <a:r>
              <a:rPr lang="ru-RU" sz="2000" b="1" dirty="0" smtClean="0"/>
              <a:t>муниципальных </a:t>
            </a:r>
            <a:r>
              <a:rPr lang="ru-RU" sz="2000" b="1" dirty="0"/>
              <a:t>заимствований, гарантий по обязательствам третьих лиц, другие обязательства в соответствии с видами долговых обязательств, установленными </a:t>
            </a:r>
            <a:r>
              <a:rPr lang="ru-RU" sz="2000" b="1" dirty="0" smtClean="0"/>
              <a:t> Бюджетным Кодексом Российской Федерации, </a:t>
            </a:r>
            <a:r>
              <a:rPr lang="ru-RU" sz="2000" b="1" dirty="0"/>
              <a:t>принятые на себя </a:t>
            </a:r>
            <a:r>
              <a:rPr lang="ru-RU" sz="2000" b="1" dirty="0" smtClean="0"/>
              <a:t>муниципальным образованием.</a:t>
            </a:r>
          </a:p>
          <a:p>
            <a:pPr indent="450850"/>
            <a:r>
              <a:rPr lang="ru-RU" sz="2000" b="1" dirty="0" smtClean="0"/>
              <a:t> </a:t>
            </a:r>
            <a:r>
              <a:rPr lang="ru-RU" sz="2000" b="1" dirty="0"/>
              <a:t>Долговые обязательства муниципального образования могут быть краткосрочными (менее одного года), среднесрочными (от одного года до пяти лет) и долгосрочными (от пяти до 10 лет включительно).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8812" y="2363373"/>
            <a:ext cx="11915336" cy="434691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FF00"/>
                </a:solidFill>
              </a:rPr>
              <a:t>Долговые обязательства муниципального образования могут существовать в виде обязательств по: </a:t>
            </a:r>
          </a:p>
          <a:p>
            <a:r>
              <a:rPr lang="ru-RU" sz="2000" b="1" dirty="0">
                <a:solidFill>
                  <a:srgbClr val="00FF00"/>
                </a:solidFill>
              </a:rPr>
              <a:t>1) ценным бумагам муниципального образования (муниципальным ценным бумагам); </a:t>
            </a:r>
          </a:p>
          <a:p>
            <a:r>
              <a:rPr lang="ru-RU" sz="2000" b="1" dirty="0">
                <a:solidFill>
                  <a:srgbClr val="00FF00"/>
                </a:solidFill>
              </a:rPr>
              <a:t>2) бюджетным кредитам, привлеченным в валюте Российской Федерации в местный бюджет из других бюджетов бюджетной системы Российской Федерации; </a:t>
            </a:r>
          </a:p>
          <a:p>
            <a:r>
              <a:rPr lang="ru-RU" sz="2000" b="1" dirty="0">
                <a:solidFill>
                  <a:srgbClr val="00FF00"/>
                </a:solidFill>
              </a:rPr>
              <a:t>3) бюджетным кредитам, привлеченным от Российской Федерации в иностранной валюте в рамках использования целевых иностранных кредитов; </a:t>
            </a:r>
          </a:p>
          <a:p>
            <a:r>
              <a:rPr lang="ru-RU" sz="2000" b="1" dirty="0">
                <a:solidFill>
                  <a:srgbClr val="00FF00"/>
                </a:solidFill>
              </a:rPr>
              <a:t>4) кредитам, привлеченным муниципальным образованием от кредитных организаций в валюте Российской Федерации; </a:t>
            </a:r>
          </a:p>
          <a:p>
            <a:r>
              <a:rPr lang="ru-RU" sz="2000" b="1" dirty="0">
                <a:solidFill>
                  <a:srgbClr val="00FF00"/>
                </a:solidFill>
              </a:rPr>
              <a:t>5) гарантиям муниципального образования (муниципальным гарантиям), выраженным в валюте Российской Федерации; </a:t>
            </a:r>
          </a:p>
          <a:p>
            <a:r>
              <a:rPr lang="ru-RU" sz="2000" b="1" dirty="0">
                <a:solidFill>
                  <a:srgbClr val="00FF00"/>
                </a:solidFill>
              </a:rPr>
              <a:t>6) муниципальным гарантиям, предоставленным Российской Федерации в иностранной валюте в рамках использования целевых иностранных кредитов; </a:t>
            </a:r>
          </a:p>
          <a:p>
            <a:r>
              <a:rPr lang="ru-RU" sz="2000" b="1" dirty="0">
                <a:solidFill>
                  <a:srgbClr val="00FF00"/>
                </a:solidFill>
              </a:rPr>
              <a:t>7) иным долговым обязательствам, возникшим до введения в действие настоящего Кодекса и отнесенным на муниципальный долг.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5125027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56686" name="Документ" r:id="rId4" imgW="5940803" imgH="1676580" progId="Word.Document.12">
              <p:embed/>
            </p:oleObj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4451721" y="2159391"/>
            <a:ext cx="2805801" cy="2039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4283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инус 3"/>
          <p:cNvSpPr/>
          <p:nvPr/>
        </p:nvSpPr>
        <p:spPr>
          <a:xfrm>
            <a:off x="2082848" y="2231141"/>
            <a:ext cx="760795" cy="377284"/>
          </a:xfrm>
          <a:prstGeom prst="mathMinus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69961" y="2225200"/>
            <a:ext cx="948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6809" y="2235117"/>
            <a:ext cx="1028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5455246" y="1196345"/>
            <a:ext cx="1781577" cy="802272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Профицит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5455246" y="3103001"/>
            <a:ext cx="1781577" cy="841982"/>
          </a:xfrm>
          <a:prstGeom prst="notched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Дефицит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031" name="Picture 7" descr="C:\Users\econ11\Desktop\Для презентации\14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14" r="-1814"/>
          <a:stretch/>
        </p:blipFill>
        <p:spPr bwMode="auto">
          <a:xfrm>
            <a:off x="7236824" y="2881262"/>
            <a:ext cx="1865196" cy="1771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32" name="Picture 8" descr="C:\Users\econ11\Desktop\Для презентации\7263635-3d-small-people-saving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33" r="10349"/>
          <a:stretch/>
        </p:blipFill>
        <p:spPr bwMode="auto">
          <a:xfrm>
            <a:off x="7236825" y="853330"/>
            <a:ext cx="1790242" cy="1493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9164048" y="2624419"/>
            <a:ext cx="3018311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превышении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над доходами  принимается решение об источниках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дефицита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использовать имеющиеся накопления, остатки, взять в долг).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92381" y="704432"/>
            <a:ext cx="3089979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b="1" dirty="0">
                <a:latin typeface="Times New Roman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9349" y="5221293"/>
            <a:ext cx="11809312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altLang="ru-RU" b="1" dirty="0" smtClean="0">
                <a:latin typeface="Times New Roman" pitchFamily="18" charset="0"/>
              </a:rPr>
              <a:t>Долговых обязательств, входящих </a:t>
            </a:r>
            <a:r>
              <a:rPr lang="ru-RU" altLang="ru-RU" b="1" dirty="0">
                <a:latin typeface="Times New Roman" pitchFamily="18" charset="0"/>
              </a:rPr>
              <a:t>в структуру муниципального долга муниципального образования </a:t>
            </a:r>
            <a:r>
              <a:rPr lang="ru-RU" altLang="ru-RU" b="1" dirty="0" smtClean="0">
                <a:latin typeface="Times New Roman" pitchFamily="18" charset="0"/>
              </a:rPr>
              <a:t>Куприяновское, учет </a:t>
            </a:r>
            <a:r>
              <a:rPr lang="ru-RU" altLang="ru-RU" b="1" dirty="0">
                <a:latin typeface="Times New Roman" pitchFamily="18" charset="0"/>
              </a:rPr>
              <a:t>и регистрация </a:t>
            </a:r>
            <a:r>
              <a:rPr lang="ru-RU" altLang="ru-RU" b="1" dirty="0" smtClean="0">
                <a:latin typeface="Times New Roman" pitchFamily="18" charset="0"/>
              </a:rPr>
              <a:t>которых осуществляется </a:t>
            </a:r>
            <a:r>
              <a:rPr lang="ru-RU" altLang="ru-RU" b="1" dirty="0">
                <a:latin typeface="Times New Roman" pitchFamily="18" charset="0"/>
              </a:rPr>
              <a:t>в муниципальной долговой </a:t>
            </a:r>
            <a:r>
              <a:rPr lang="ru-RU" altLang="ru-RU" b="1" dirty="0" smtClean="0">
                <a:latin typeface="Times New Roman" pitchFamily="18" charset="0"/>
              </a:rPr>
              <a:t>книге, нет.</a:t>
            </a:r>
            <a:endParaRPr lang="ru-RU" altLang="ru-RU" b="1" dirty="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84270" y="4652460"/>
            <a:ext cx="2775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82359" cy="522514"/>
          </a:xfrm>
        </p:spPr>
        <p:txBody>
          <a:bodyPr>
            <a:noAutofit/>
          </a:bodyPr>
          <a:lstStyle/>
          <a:p>
            <a:pPr algn="ctr"/>
            <a:r>
              <a:rPr lang="ru-RU" sz="3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исполнения  бюджета</a:t>
            </a:r>
            <a:endParaRPr lang="ru-RU" sz="31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00891"/>
            <a:ext cx="2286000" cy="157910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23" t="8685" r="8684" b="7653"/>
          <a:stretch/>
        </p:blipFill>
        <p:spPr>
          <a:xfrm>
            <a:off x="239350" y="2699948"/>
            <a:ext cx="1948866" cy="16238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3" r="316" b="11224"/>
          <a:stretch/>
        </p:blipFill>
        <p:spPr>
          <a:xfrm>
            <a:off x="3089627" y="704433"/>
            <a:ext cx="2187767" cy="153068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54" t="703" r="17421" b="-703"/>
          <a:stretch/>
        </p:blipFill>
        <p:spPr>
          <a:xfrm>
            <a:off x="2697188" y="2699948"/>
            <a:ext cx="2674770" cy="1623858"/>
          </a:xfrm>
          <a:prstGeom prst="rect">
            <a:avLst/>
          </a:prstGeom>
        </p:spPr>
      </p:pic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26682" name="Документ" r:id="rId9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7750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30" y="384644"/>
            <a:ext cx="11939450" cy="590931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719138" algn="just"/>
            <a:r>
              <a:rPr lang="ru-RU" sz="21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Бюджетный процесс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в муниципальном образовании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основывается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на нормах Бюджетного кодекса РФ, бюджетного законодательства Владимирской области, Устава муниципального образования Куприяновское Гороховецкого района, принятого решением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Советом народных депутатов муниципального образования Куприяновское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от 26.01.2006 №1, а также Положения о бюджетном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процессе, утвержденного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решением Советом народных депутатов муниципального образования Куприяновское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25.08.2008 года № 43 «Об утверждении Положения о бюджетном процессе в муниципальном образовании Куприяновское Гороховецкого района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». </a:t>
            </a:r>
          </a:p>
          <a:p>
            <a:pPr algn="just"/>
            <a:r>
              <a:rPr lang="ru-RU" sz="2100" b="1" dirty="0" smtClean="0"/>
              <a:t>Бюджетный </a:t>
            </a:r>
            <a:r>
              <a:rPr lang="ru-RU" sz="2100" b="1" dirty="0"/>
              <a:t>процесс – ежегодное формирование и исполнение </a:t>
            </a:r>
            <a:r>
              <a:rPr lang="ru-RU" sz="2100" b="1" dirty="0" smtClean="0"/>
              <a:t>бюджета. </a:t>
            </a:r>
            <a:endParaRPr lang="ru-RU" sz="2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Исполнение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бюджета муниципального образования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Куприяновское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обеспечивается администрацией муниципального образования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Куприяновское. </a:t>
            </a:r>
          </a:p>
          <a:p>
            <a:pPr algn="just"/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исполнения бюджета возлагается на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финансовый орган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Куприяновское. </a:t>
            </a:r>
          </a:p>
          <a:p>
            <a:pPr algn="just"/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Кассовое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обслуживание исполнения бюджета муниципального образования 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Куприяновское осуществляется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органами  Федерального  казначейства</a:t>
            </a:r>
            <a:r>
              <a:rPr lang="ru-RU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ru-RU" sz="2100" b="1" dirty="0"/>
              <a:t>Бюджет на очередной финансовый год и плановый период </a:t>
            </a:r>
            <a:r>
              <a:rPr lang="ru-RU" sz="2100" b="1" dirty="0" smtClean="0"/>
              <a:t>и годовой </a:t>
            </a:r>
            <a:r>
              <a:rPr lang="ru-RU" sz="2100" b="1" dirty="0"/>
              <a:t>отчет об исполнении бюджета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</a:t>
            </a:r>
            <a:r>
              <a:rPr lang="ru-RU" sz="2100" b="1" dirty="0" smtClean="0"/>
              <a:t> </a:t>
            </a:r>
            <a:r>
              <a:rPr lang="ru-RU" sz="2100" b="1" dirty="0"/>
              <a:t>Куприяновское </a:t>
            </a:r>
            <a:r>
              <a:rPr lang="ru-RU" sz="2100" b="1" dirty="0" smtClean="0"/>
              <a:t>утверждаются </a:t>
            </a:r>
            <a:r>
              <a:rPr lang="ru-RU" sz="2100" b="1" dirty="0"/>
              <a:t>решением  </a:t>
            </a:r>
            <a:r>
              <a:rPr lang="ru-RU" sz="2100" b="1" dirty="0" smtClean="0"/>
              <a:t>Совета </a:t>
            </a:r>
            <a:r>
              <a:rPr lang="ru-RU" sz="2100" b="1" dirty="0"/>
              <a:t>народных депутатов </a:t>
            </a: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</a:t>
            </a:r>
            <a:r>
              <a:rPr lang="ru-RU" sz="2100" b="1" dirty="0" smtClean="0"/>
              <a:t> Куприяновское</a:t>
            </a:r>
            <a:r>
              <a:rPr lang="ru-RU" sz="2100" b="1" dirty="0"/>
              <a:t>. </a:t>
            </a:r>
            <a:endParaRPr lang="ru-RU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027481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27706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77528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/>
          <p:cNvSpPr txBox="1">
            <a:spLocks noChangeArrowheads="1"/>
          </p:cNvSpPr>
          <p:nvPr/>
        </p:nvSpPr>
        <p:spPr bwMode="auto">
          <a:xfrm>
            <a:off x="568115" y="543152"/>
            <a:ext cx="3433233" cy="38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70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ru-RU" altLang="ru-RU" sz="2400" b="1" dirty="0" smtClean="0">
                <a:latin typeface="Constantia" pitchFamily="18" charset="0"/>
              </a:rPr>
              <a:t>Бюджетный процесс –</a:t>
            </a:r>
            <a:endParaRPr lang="ru-RU" altLang="ru-RU" sz="2400" dirty="0">
              <a:latin typeface="Constantia" pitchFamily="18" charset="0"/>
            </a:endParaRPr>
          </a:p>
        </p:txBody>
      </p:sp>
      <p:sp>
        <p:nvSpPr>
          <p:cNvPr id="10243" name="object 3"/>
          <p:cNvSpPr>
            <a:spLocks noGrp="1"/>
          </p:cNvSpPr>
          <p:nvPr>
            <p:ph type="title"/>
          </p:nvPr>
        </p:nvSpPr>
        <p:spPr>
          <a:xfrm>
            <a:off x="3953022" y="566131"/>
            <a:ext cx="7976382" cy="437832"/>
          </a:xfrm>
        </p:spPr>
        <p:txBody>
          <a:bodyPr tIns="12700"/>
          <a:lstStyle/>
          <a:p>
            <a:pPr marL="12700" eaLnBrk="1" hangingPunct="1">
              <a:spcBef>
                <a:spcPts val="100"/>
              </a:spcBef>
            </a:pPr>
            <a:r>
              <a:rPr lang="ru-RU" altLang="ru-RU" sz="2400" i="1" dirty="0" smtClean="0">
                <a:latin typeface="Constantia" pitchFamily="18" charset="0"/>
                <a:ea typeface="Constantia" pitchFamily="18" charset="0"/>
                <a:cs typeface="Constantia" pitchFamily="18" charset="0"/>
              </a:rPr>
              <a:t>ежегодное формирование и исполнение бюджета</a:t>
            </a:r>
            <a:endParaRPr lang="ru-RU" altLang="ru-RU" sz="2400" dirty="0" smtClean="0">
              <a:latin typeface="Constantia" pitchFamily="18" charset="0"/>
              <a:ea typeface="Constantia" pitchFamily="18" charset="0"/>
              <a:cs typeface="Constantia" pitchFamily="18" charset="0"/>
            </a:endParaRPr>
          </a:p>
        </p:txBody>
      </p:sp>
      <p:sp>
        <p:nvSpPr>
          <p:cNvPr id="10244" name="object 4"/>
          <p:cNvSpPr>
            <a:spLocks noChangeArrowheads="1"/>
          </p:cNvSpPr>
          <p:nvPr/>
        </p:nvSpPr>
        <p:spPr bwMode="auto">
          <a:xfrm>
            <a:off x="1871134" y="1575582"/>
            <a:ext cx="5355167" cy="34529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246" name="object 6"/>
          <p:cNvSpPr>
            <a:spLocks noChangeArrowheads="1"/>
          </p:cNvSpPr>
          <p:nvPr/>
        </p:nvSpPr>
        <p:spPr bwMode="auto">
          <a:xfrm>
            <a:off x="2542118" y="2264898"/>
            <a:ext cx="5113867" cy="331911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248" name="object 8"/>
          <p:cNvSpPr>
            <a:spLocks noChangeArrowheads="1"/>
          </p:cNvSpPr>
          <p:nvPr/>
        </p:nvSpPr>
        <p:spPr bwMode="auto">
          <a:xfrm>
            <a:off x="3111501" y="2968283"/>
            <a:ext cx="9010649" cy="319066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250" name="object 10"/>
          <p:cNvSpPr>
            <a:spLocks noChangeArrowheads="1"/>
          </p:cNvSpPr>
          <p:nvPr/>
        </p:nvSpPr>
        <p:spPr bwMode="auto">
          <a:xfrm>
            <a:off x="3764250" y="3530991"/>
            <a:ext cx="8165154" cy="316793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0252" name="object 12"/>
          <p:cNvSpPr>
            <a:spLocks noChangeArrowheads="1"/>
          </p:cNvSpPr>
          <p:nvPr/>
        </p:nvSpPr>
        <p:spPr bwMode="auto">
          <a:xfrm>
            <a:off x="4548718" y="4332849"/>
            <a:ext cx="5945716" cy="294713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z="2000" dirty="0">
              <a:latin typeface="Calibri" pitchFamily="34" charset="0"/>
            </a:endParaRPr>
          </a:p>
        </p:txBody>
      </p:sp>
      <p:sp>
        <p:nvSpPr>
          <p:cNvPr id="10254" name="object 14"/>
          <p:cNvSpPr>
            <a:spLocks noChangeArrowheads="1"/>
          </p:cNvSpPr>
          <p:nvPr/>
        </p:nvSpPr>
        <p:spPr bwMode="auto">
          <a:xfrm>
            <a:off x="5273890" y="5022166"/>
            <a:ext cx="6606116" cy="315009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dirty="0">
              <a:latin typeface="Calibri" pitchFamily="34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93239733"/>
              </p:ext>
            </p:extLst>
          </p:nvPr>
        </p:nvGraphicFramePr>
        <p:xfrm>
          <a:off x="28135" y="7669"/>
          <a:ext cx="3217863" cy="828675"/>
        </p:xfrm>
        <a:graphic>
          <a:graphicData uri="http://schemas.openxmlformats.org/presentationml/2006/ole">
            <p:oleObj spid="_x0000_s28730" name="Документ" r:id="rId9" imgW="5940803" imgH="1676580" progId="Word.Document.12">
              <p:embed/>
            </p:oleObj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89317" y="925308"/>
            <a:ext cx="11190689" cy="516614"/>
          </a:xfrm>
          <a:prstGeom prst="roundRect">
            <a:avLst/>
          </a:prstGeom>
          <a:solidFill>
            <a:srgbClr val="00FF00"/>
          </a:solidFill>
          <a:ln w="57150">
            <a:solidFill>
              <a:srgbClr val="FF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  <a:reflection blurRad="6350" stA="50000" endA="300" endPos="55000" dir="5400000" sy="-100000" algn="bl" rotWithShape="0"/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Стадии бюджетного процесса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51632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900igr.net/up/datas/204425/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990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29754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60263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xmlns="" val="3377330037"/>
              </p:ext>
            </p:extLst>
          </p:nvPr>
        </p:nvGraphicFramePr>
        <p:xfrm>
          <a:off x="202793" y="2197051"/>
          <a:ext cx="2671036" cy="2475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175890" y="2197051"/>
            <a:ext cx="8659059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Формирование проекта бюджета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 Куприяновское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на очередной финансовый год и плановый период регламентируется Положением 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бюджетном процессе в муниципальном образовании Куприяновское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Гороховецкого района, утвержденного решением Совета народных депутатов муниципального образования Куприяновское от 25.08.2008  43, и осуществляется администрацией муниципального образования Куприяновское.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Заголовок 2"/>
          <p:cNvSpPr txBox="1">
            <a:spLocks/>
          </p:cNvSpPr>
          <p:nvPr/>
        </p:nvSpPr>
        <p:spPr>
          <a:xfrm>
            <a:off x="156007" y="263235"/>
            <a:ext cx="12077557" cy="855815"/>
          </a:xfrm>
          <a:prstGeom prst="rect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Этапы составления и утверждения бюджета муниципального образования Куприяновское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522512" y="4441371"/>
            <a:ext cx="2259875" cy="2233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30776" name="Документ" r:id="rId8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39833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3312885509"/>
              </p:ext>
            </p:extLst>
          </p:nvPr>
        </p:nvGraphicFramePr>
        <p:xfrm>
          <a:off x="189410" y="2090058"/>
          <a:ext cx="2782388" cy="3187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3226526" y="1212396"/>
            <a:ext cx="8634548" cy="4801314"/>
          </a:xfrm>
          <a:prstGeom prst="rect">
            <a:avLst/>
          </a:prstGeom>
          <a:solidFill>
            <a:srgbClr val="FFE8D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Администрация муниципального образования Куприяновское представляет </a:t>
            </a:r>
            <a:r>
              <a:rPr lang="ru-RU" alt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проект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бюджета </a:t>
            </a:r>
            <a:r>
              <a:rPr lang="ru-RU" alt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 Куприяновское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очередной финансовый год и на плановый период в 2 года на </a:t>
            </a:r>
            <a:r>
              <a:rPr lang="ru-RU" alt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рассмотрение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Совет </a:t>
            </a:r>
            <a:r>
              <a:rPr lang="ru-RU" alt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народных депутатов муниципального образования Куприяновское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позднее 15 ноября текущего года. Глава </a:t>
            </a:r>
            <a:r>
              <a:rPr lang="ru-RU" alt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образования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Куприяновское,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 исполняющего полномочия председателя Совета народных депутатов муниципального образования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направляет проект решения о бюджете в постоянную комиссию </a:t>
            </a:r>
            <a:r>
              <a:rPr lang="ru-RU" sz="1700" b="1" dirty="0"/>
              <a:t>по бюджету, налогам и экономическим вопросам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Совета </a:t>
            </a:r>
            <a:r>
              <a:rPr lang="ru-RU" alt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народных депутатов муниципального образования Куприяновское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для внесения предложений и замечаний.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 Совет 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народных депутатов МО Куприяновское    принимает  решение о назначении публичных слушаний по проекту решения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  бюджете 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Положением  о проведении  публичных слушаний в муниципальном образовании Куприяновское Гороховецкого 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района.  На публичных слушаниях принимаются рекомендации по проекту решения Совета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народных депутатов муниципального образования Куприяновское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бюджете и направляются в Совет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народных депутатов муниципального образования </a:t>
            </a:r>
            <a:r>
              <a:rPr lang="ru-RU" altLang="ru-RU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Куприяновское. </a:t>
            </a:r>
            <a:endParaRPr lang="ru-RU" altLang="ru-RU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3607" y="110835"/>
            <a:ext cx="12077557" cy="855815"/>
          </a:xfrm>
          <a:prstGeom prst="rect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Этапы составления и утверждения бюджета муниципального образования Куприяновское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718455" y="4663417"/>
            <a:ext cx="2246812" cy="21351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>
            <a:off x="718455" y="1186269"/>
            <a:ext cx="2246812" cy="16085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31800" name="Документ" r:id="rId8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339977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3607" y="110835"/>
            <a:ext cx="12077557" cy="855815"/>
          </a:xfrm>
          <a:prstGeom prst="rect">
            <a:avLst/>
          </a:prstGeom>
          <a:solidFill>
            <a:srgbClr val="7030A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Этапы составления и утверждения бюджета муниципального образования Куприяновское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1098" y="3297718"/>
            <a:ext cx="2914941" cy="2423563"/>
            <a:chOff x="38571" y="4629907"/>
            <a:chExt cx="2418582" cy="1041837"/>
          </a:xfrm>
          <a:scene3d>
            <a:camera prst="orthographicFront"/>
            <a:lightRig rig="flat" dir="t"/>
          </a:scene3d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38571" y="4629907"/>
              <a:ext cx="2418582" cy="1041837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1002">
              <a:schemeClr val="dk2"/>
            </a:fillRef>
            <a:effectRef idx="2">
              <a:schemeClr val="accent6"/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89429" y="4680765"/>
              <a:ext cx="2316866" cy="940121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1002">
              <a:schemeClr val="dk2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31470" tIns="0" rIns="231470" bIns="0" numCol="1" spcCol="1270" anchor="ctr" anchorCtr="0">
              <a:noAutofit/>
            </a:bodyPr>
            <a:lstStyle/>
            <a:p>
              <a:pPr marL="0" marR="0" lvl="0" indent="0" algn="ctr" defTabSz="8890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entury Schoolbook"/>
                  <a:ea typeface="+mn-ea"/>
                  <a:cs typeface="+mn-cs"/>
                </a:rPr>
                <a:t>Утверждение бюджета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Schoolbook"/>
                <a:ea typeface="+mn-ea"/>
                <a:cs typeface="+mn-cs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500846" y="1639646"/>
            <a:ext cx="8360227" cy="4401205"/>
          </a:xfrm>
          <a:prstGeom prst="rect">
            <a:avLst/>
          </a:prstGeom>
          <a:solidFill>
            <a:srgbClr val="97AEC5"/>
          </a:solidFill>
          <a:ln w="38100">
            <a:solidFill>
              <a:srgbClr val="4B737D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основании рекомендаций участников публичных слушаний по проекту решения Совета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народных депутатов муниципального образования Куприяновское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 бюджете муниципального образования Куприяновское рассматривается на заседании Совета народных депутатов муниципального образования Куприяновское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проект решения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 бюджете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 одном чтении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 муниципального образования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Куприяновское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утверждается решением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Совета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народных депутатов муниципального образования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Куприяновское на 3 года, которое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подлежит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обнародованию путем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опубликования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его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информационном бюллетене «Куприяновский вестник»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 подлежит размещению на официальном сайте администрации Гороховецкого  района.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545162" y="1162594"/>
            <a:ext cx="2246812" cy="21351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32824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011138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07244" y="79022"/>
            <a:ext cx="11977510" cy="632178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extLst/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altLang="ru-RU" sz="2300" b="1" i="1" dirty="0" smtClean="0">
                <a:solidFill>
                  <a:srgbClr val="00FF00"/>
                </a:solidFill>
                <a:latin typeface="Calibri" pitchFamily="34" charset="0"/>
                <a:cs typeface="Times New Roman" pitchFamily="18" charset="0"/>
              </a:rPr>
              <a:t>Проект бюджета Куприяновского </a:t>
            </a:r>
            <a:r>
              <a:rPr lang="ru-RU" altLang="ru-RU" sz="2300" b="1" i="1" dirty="0">
                <a:solidFill>
                  <a:srgbClr val="00FF00"/>
                </a:solidFill>
                <a:latin typeface="Calibri" pitchFamily="34" charset="0"/>
                <a:cs typeface="Times New Roman" pitchFamily="18" charset="0"/>
              </a:rPr>
              <a:t>сельского поселения </a:t>
            </a:r>
            <a:r>
              <a:rPr lang="ru-RU" altLang="ru-RU" sz="2300" b="1" i="1" dirty="0" smtClean="0">
                <a:solidFill>
                  <a:srgbClr val="00FF00"/>
                </a:solidFill>
                <a:latin typeface="Calibri" pitchFamily="34" charset="0"/>
                <a:cs typeface="Times New Roman" pitchFamily="18" charset="0"/>
              </a:rPr>
              <a:t>Гороховецкого </a:t>
            </a:r>
            <a:r>
              <a:rPr lang="ru-RU" altLang="ru-RU" sz="2300" b="1" i="1" dirty="0">
                <a:solidFill>
                  <a:srgbClr val="00FF00"/>
                </a:solidFill>
                <a:latin typeface="Calibri" pitchFamily="34" charset="0"/>
                <a:cs typeface="Times New Roman" pitchFamily="18" charset="0"/>
              </a:rPr>
              <a:t>района на </a:t>
            </a:r>
            <a:r>
              <a:rPr lang="ru-RU" altLang="ru-RU" sz="2300" b="1" i="1" dirty="0" smtClean="0">
                <a:solidFill>
                  <a:srgbClr val="00FF00"/>
                </a:solidFill>
                <a:latin typeface="Calibri" pitchFamily="34" charset="0"/>
                <a:cs typeface="Times New Roman" pitchFamily="18" charset="0"/>
              </a:rPr>
              <a:t>2024 год и на плановый период 2025 и 2026 годов составлен на основании:</a:t>
            </a:r>
            <a:endParaRPr lang="ru-RU" altLang="ru-RU" sz="2300" b="1" i="1" dirty="0">
              <a:solidFill>
                <a:srgbClr val="00FF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07423" y="2024063"/>
            <a:ext cx="10972800" cy="410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</p:txBody>
      </p:sp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237308" y="807681"/>
            <a:ext cx="11717383" cy="874363"/>
          </a:xfrm>
          <a:prstGeom prst="flowChartAlternateProcess">
            <a:avLst/>
          </a:prstGeom>
          <a:solidFill>
            <a:srgbClr val="C00000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b="1" dirty="0" smtClean="0">
                <a:solidFill>
                  <a:srgbClr val="FFFF00"/>
                </a:solidFill>
              </a:rPr>
              <a:t>Основных </a:t>
            </a:r>
            <a:r>
              <a:rPr lang="ru-RU" b="1" dirty="0">
                <a:solidFill>
                  <a:srgbClr val="FFFF00"/>
                </a:solidFill>
              </a:rPr>
              <a:t>направлениями бюджетной, налоговой и долговой политики муниципального образования Куприяновское на </a:t>
            </a:r>
            <a:r>
              <a:rPr lang="ru-RU" b="1" dirty="0" smtClean="0">
                <a:solidFill>
                  <a:srgbClr val="FFFF00"/>
                </a:solidFill>
              </a:rPr>
              <a:t>2024 </a:t>
            </a:r>
            <a:r>
              <a:rPr lang="ru-RU" b="1" dirty="0">
                <a:solidFill>
                  <a:srgbClr val="FFFF00"/>
                </a:solidFill>
              </a:rPr>
              <a:t>год  и на плановый период </a:t>
            </a:r>
            <a:r>
              <a:rPr lang="ru-RU" b="1" dirty="0" smtClean="0">
                <a:solidFill>
                  <a:srgbClr val="FFFF00"/>
                </a:solidFill>
              </a:rPr>
              <a:t>2025 </a:t>
            </a:r>
            <a:r>
              <a:rPr lang="ru-RU" b="1" dirty="0">
                <a:solidFill>
                  <a:srgbClr val="FFFF00"/>
                </a:solidFill>
              </a:rPr>
              <a:t>и </a:t>
            </a:r>
            <a:r>
              <a:rPr lang="ru-RU" b="1" dirty="0" smtClean="0">
                <a:solidFill>
                  <a:srgbClr val="FFFF00"/>
                </a:solidFill>
              </a:rPr>
              <a:t>2026 </a:t>
            </a:r>
            <a:r>
              <a:rPr lang="ru-RU" b="1" dirty="0">
                <a:solidFill>
                  <a:srgbClr val="FFFF00"/>
                </a:solidFill>
              </a:rPr>
              <a:t>годов, одобренных постановлением администрации муниципального образования Куприяновское от </a:t>
            </a:r>
            <a:r>
              <a:rPr lang="en-AU" b="1" dirty="0" smtClean="0">
                <a:solidFill>
                  <a:srgbClr val="FFFF00"/>
                </a:solidFill>
              </a:rPr>
              <a:t>2</a:t>
            </a:r>
            <a:r>
              <a:rPr lang="ru-RU" b="1" dirty="0" smtClean="0">
                <a:solidFill>
                  <a:srgbClr val="FFFF00"/>
                </a:solidFill>
              </a:rPr>
              <a:t>3.08.2023  </a:t>
            </a:r>
            <a:r>
              <a:rPr lang="ru-RU" b="1" dirty="0">
                <a:solidFill>
                  <a:srgbClr val="FFFF00"/>
                </a:solidFill>
              </a:rPr>
              <a:t>№ </a:t>
            </a:r>
            <a:r>
              <a:rPr lang="en-AU" b="1" dirty="0" smtClean="0">
                <a:solidFill>
                  <a:srgbClr val="FFFF00"/>
                </a:solidFill>
              </a:rPr>
              <a:t>1</a:t>
            </a:r>
            <a:r>
              <a:rPr lang="ru-RU" b="1" dirty="0" smtClean="0">
                <a:solidFill>
                  <a:srgbClr val="FFFF00"/>
                </a:solidFill>
              </a:rPr>
              <a:t>06</a:t>
            </a:r>
            <a:endParaRPr lang="ru-RU" altLang="ru-RU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263360" y="2723974"/>
            <a:ext cx="11717383" cy="843315"/>
          </a:xfrm>
          <a:prstGeom prst="flowChartAlternateProcess">
            <a:avLst/>
          </a:prstGeom>
          <a:solidFill>
            <a:srgbClr val="C00000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b="1" dirty="0">
                <a:solidFill>
                  <a:srgbClr val="FFFF00"/>
                </a:solidFill>
              </a:rPr>
              <a:t>Прогноза социально-экономического развития муниципального образования Куприяновское на период до </a:t>
            </a:r>
            <a:r>
              <a:rPr lang="ru-RU" b="1" dirty="0" smtClean="0">
                <a:solidFill>
                  <a:srgbClr val="FFFF00"/>
                </a:solidFill>
              </a:rPr>
              <a:t>2026 </a:t>
            </a:r>
            <a:r>
              <a:rPr lang="ru-RU" b="1" dirty="0">
                <a:solidFill>
                  <a:srgbClr val="FFFF00"/>
                </a:solidFill>
              </a:rPr>
              <a:t>года, который одобрен постановлением администрации муниципального образования Куприяновское от </a:t>
            </a:r>
            <a:r>
              <a:rPr lang="ru-RU" b="1" dirty="0" smtClean="0">
                <a:solidFill>
                  <a:srgbClr val="FFFF00"/>
                </a:solidFill>
              </a:rPr>
              <a:t>14.11.2023 </a:t>
            </a:r>
            <a:r>
              <a:rPr lang="ru-RU" b="1" dirty="0">
                <a:solidFill>
                  <a:srgbClr val="FFFF00"/>
                </a:solidFill>
              </a:rPr>
              <a:t>№ </a:t>
            </a:r>
            <a:r>
              <a:rPr lang="ru-RU" b="1" dirty="0" smtClean="0">
                <a:solidFill>
                  <a:srgbClr val="FFFF00"/>
                </a:solidFill>
              </a:rPr>
              <a:t>160</a:t>
            </a:r>
            <a:endParaRPr lang="ru-RU" altLang="ru-RU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263361" y="3669383"/>
            <a:ext cx="11717382" cy="811460"/>
          </a:xfrm>
          <a:prstGeom prst="flowChartAlternateProcess">
            <a:avLst/>
          </a:prstGeom>
          <a:solidFill>
            <a:srgbClr val="C00000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b="1" dirty="0" smtClean="0">
                <a:solidFill>
                  <a:srgbClr val="FFFF00"/>
                </a:solidFill>
              </a:rPr>
              <a:t>Среднесрочного финансового плана муниципального образования Куприяновское на 2024 год и на плановый период 2025 и 2026 годов, утвержденного постановлением администрации муниципального образования </a:t>
            </a:r>
            <a:r>
              <a:rPr lang="ru-RU" b="1" dirty="0">
                <a:solidFill>
                  <a:srgbClr val="FFFF00"/>
                </a:solidFill>
              </a:rPr>
              <a:t>Куприяновское от </a:t>
            </a:r>
            <a:r>
              <a:rPr lang="ru-RU" b="1" dirty="0" smtClean="0">
                <a:solidFill>
                  <a:srgbClr val="FFFF00"/>
                </a:solidFill>
              </a:rPr>
              <a:t>13.11.2023 </a:t>
            </a:r>
            <a:r>
              <a:rPr lang="ru-RU" b="1" dirty="0">
                <a:solidFill>
                  <a:srgbClr val="FFFF00"/>
                </a:solidFill>
              </a:rPr>
              <a:t>№ </a:t>
            </a:r>
            <a:r>
              <a:rPr lang="ru-RU" b="1" dirty="0" smtClean="0">
                <a:solidFill>
                  <a:srgbClr val="FFFF00"/>
                </a:solidFill>
              </a:rPr>
              <a:t>151</a:t>
            </a:r>
            <a:endParaRPr lang="ru-RU" altLang="ru-RU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263362" y="4609597"/>
            <a:ext cx="11717381" cy="289781"/>
          </a:xfrm>
          <a:prstGeom prst="flowChartAlternateProcess">
            <a:avLst/>
          </a:prstGeom>
          <a:solidFill>
            <a:srgbClr val="C00000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Оценки </a:t>
            </a:r>
            <a:r>
              <a:rPr lang="ru-RU" b="1" dirty="0">
                <a:solidFill>
                  <a:srgbClr val="FFFF00"/>
                </a:solidFill>
              </a:rPr>
              <a:t>ожидаемого исполнения бюджета на текущий финансовый год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263360" y="1797934"/>
            <a:ext cx="11717380" cy="794906"/>
          </a:xfrm>
          <a:prstGeom prst="flowChartAlternateProcess">
            <a:avLst/>
          </a:prstGeom>
          <a:solidFill>
            <a:srgbClr val="C00000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Предварительных итогов </a:t>
            </a:r>
            <a:r>
              <a:rPr lang="ru-RU" b="1" dirty="0">
                <a:solidFill>
                  <a:srgbClr val="FFFF00"/>
                </a:solidFill>
              </a:rPr>
              <a:t>социально-экономического развития </a:t>
            </a:r>
            <a:r>
              <a:rPr lang="ru-RU" b="1" dirty="0" smtClean="0">
                <a:solidFill>
                  <a:srgbClr val="FFFF00"/>
                </a:solidFill>
              </a:rPr>
              <a:t>за </a:t>
            </a:r>
            <a:r>
              <a:rPr lang="ru-RU" b="1" dirty="0">
                <a:solidFill>
                  <a:srgbClr val="FFFF00"/>
                </a:solidFill>
              </a:rPr>
              <a:t>истекший период текущего финансового года и </a:t>
            </a:r>
            <a:r>
              <a:rPr lang="ru-RU" b="1" dirty="0" smtClean="0">
                <a:solidFill>
                  <a:srgbClr val="FFFF00"/>
                </a:solidFill>
              </a:rPr>
              <a:t>ожидаемых итогов </a:t>
            </a:r>
            <a:r>
              <a:rPr lang="ru-RU" b="1" dirty="0">
                <a:solidFill>
                  <a:srgbClr val="FFFF00"/>
                </a:solidFill>
              </a:rPr>
              <a:t>социально-экономического развития муниципального образования Куприяновское </a:t>
            </a:r>
            <a:r>
              <a:rPr lang="ru-RU" b="1" dirty="0" smtClean="0">
                <a:solidFill>
                  <a:srgbClr val="FFFF00"/>
                </a:solidFill>
              </a:rPr>
              <a:t>за </a:t>
            </a:r>
            <a:r>
              <a:rPr lang="ru-RU" b="1" dirty="0">
                <a:solidFill>
                  <a:srgbClr val="FFFF00"/>
                </a:solidFill>
              </a:rPr>
              <a:t>текущий финансовый год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263362" y="5014508"/>
            <a:ext cx="11717381" cy="550914"/>
          </a:xfrm>
          <a:prstGeom prst="flowChartAlternateProcess">
            <a:avLst/>
          </a:prstGeom>
          <a:solidFill>
            <a:srgbClr val="C00000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Реестра </a:t>
            </a:r>
            <a:r>
              <a:rPr lang="ru-RU" b="1" dirty="0">
                <a:solidFill>
                  <a:srgbClr val="FFFF00"/>
                </a:solidFill>
              </a:rPr>
              <a:t>источников доходов бюджета муниципального образования Куприяновское на </a:t>
            </a:r>
            <a:r>
              <a:rPr lang="ru-RU" b="1" dirty="0" smtClean="0">
                <a:solidFill>
                  <a:srgbClr val="FFFF00"/>
                </a:solidFill>
              </a:rPr>
              <a:t>2024 </a:t>
            </a:r>
            <a:r>
              <a:rPr lang="ru-RU" b="1" dirty="0">
                <a:solidFill>
                  <a:srgbClr val="FFFF00"/>
                </a:solidFill>
              </a:rPr>
              <a:t>год и </a:t>
            </a:r>
            <a:r>
              <a:rPr lang="ru-RU" b="1" dirty="0" smtClean="0">
                <a:solidFill>
                  <a:srgbClr val="FFFF00"/>
                </a:solidFill>
              </a:rPr>
              <a:t>на плановый </a:t>
            </a:r>
            <a:r>
              <a:rPr lang="ru-RU" b="1" dirty="0">
                <a:solidFill>
                  <a:srgbClr val="FFFF00"/>
                </a:solidFill>
              </a:rPr>
              <a:t>период </a:t>
            </a:r>
            <a:r>
              <a:rPr lang="ru-RU" b="1" dirty="0" smtClean="0">
                <a:solidFill>
                  <a:srgbClr val="FFFF00"/>
                </a:solidFill>
              </a:rPr>
              <a:t>2025 и 2026 годов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263362" y="5639278"/>
            <a:ext cx="11717381" cy="550914"/>
          </a:xfrm>
          <a:prstGeom prst="flowChartAlternateProcess">
            <a:avLst/>
          </a:prstGeom>
          <a:solidFill>
            <a:srgbClr val="C00000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Планового реестра </a:t>
            </a:r>
            <a:r>
              <a:rPr lang="ru-RU" b="1" dirty="0">
                <a:solidFill>
                  <a:srgbClr val="FFFF00"/>
                </a:solidFill>
              </a:rPr>
              <a:t>расходных обязательств муниципального образования Куприяновское на очередной финансовый </a:t>
            </a:r>
            <a:r>
              <a:rPr lang="ru-RU" b="1" dirty="0" smtClean="0">
                <a:solidFill>
                  <a:srgbClr val="FFFF00"/>
                </a:solidFill>
              </a:rPr>
              <a:t>2024 </a:t>
            </a:r>
            <a:r>
              <a:rPr lang="ru-RU" b="1" dirty="0">
                <a:solidFill>
                  <a:srgbClr val="FFFF00"/>
                </a:solidFill>
              </a:rPr>
              <a:t>год </a:t>
            </a:r>
            <a:r>
              <a:rPr lang="ru-RU" b="1" dirty="0" smtClean="0">
                <a:solidFill>
                  <a:srgbClr val="FFFF00"/>
                </a:solidFill>
              </a:rPr>
              <a:t>и на </a:t>
            </a:r>
            <a:r>
              <a:rPr lang="ru-RU" b="1" dirty="0">
                <a:solidFill>
                  <a:srgbClr val="FFFF00"/>
                </a:solidFill>
              </a:rPr>
              <a:t>плановый период </a:t>
            </a:r>
            <a:r>
              <a:rPr lang="ru-RU" b="1" dirty="0" smtClean="0">
                <a:solidFill>
                  <a:srgbClr val="FFFF00"/>
                </a:solidFill>
              </a:rPr>
              <a:t> 2025 и 2026 годов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235132" y="6263051"/>
            <a:ext cx="11717381" cy="550914"/>
          </a:xfrm>
          <a:prstGeom prst="flowChartAlternateProcess">
            <a:avLst/>
          </a:prstGeom>
          <a:solidFill>
            <a:srgbClr val="C00000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Муниципальных программ (проектов муниципальных программ и внесения изменений в муниципальные программы) муниципального образования Куприяновское </a:t>
            </a:r>
            <a:endParaRPr lang="ru-R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30211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24179" y="156755"/>
            <a:ext cx="11977510" cy="836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indent="536575" algn="ctr">
              <a:buClrTx/>
              <a:buFontTx/>
              <a:buNone/>
            </a:pPr>
            <a:r>
              <a:rPr lang="ru-RU" altLang="ru-RU" sz="2300" b="1" i="1" dirty="0" smtClean="0">
                <a:latin typeface="Calibri" pitchFamily="34" charset="0"/>
                <a:cs typeface="Times New Roman" pitchFamily="18" charset="0"/>
              </a:rPr>
              <a:t>Бюджет муниципального образования Куприяновское на 2024 </a:t>
            </a:r>
            <a:r>
              <a:rPr lang="ru-RU" altLang="ru-RU" sz="2300" b="1" i="1" dirty="0">
                <a:latin typeface="Calibri" pitchFamily="34" charset="0"/>
                <a:cs typeface="Times New Roman" pitchFamily="18" charset="0"/>
              </a:rPr>
              <a:t>год </a:t>
            </a:r>
            <a:r>
              <a:rPr lang="ru-RU" altLang="ru-RU" sz="2300" b="1" i="1" dirty="0" smtClean="0">
                <a:latin typeface="Calibri" pitchFamily="34" charset="0"/>
                <a:cs typeface="Times New Roman" pitchFamily="18" charset="0"/>
              </a:rPr>
              <a:t>и на плановый период 2025 и 2026 годов </a:t>
            </a:r>
            <a:r>
              <a:rPr lang="ru-RU" altLang="ru-RU" sz="2300" b="1" i="1" dirty="0">
                <a:latin typeface="Calibri" pitchFamily="34" charset="0"/>
                <a:cs typeface="Times New Roman" pitchFamily="18" charset="0"/>
              </a:rPr>
              <a:t>направлен на решение следующих ключевых задач:</a:t>
            </a: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09600" y="2024063"/>
            <a:ext cx="10972800" cy="410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  <a:p>
            <a:pPr>
              <a:spcBef>
                <a:spcPts val="450"/>
              </a:spcBef>
              <a:buFont typeface="Arial" charset="0"/>
              <a:buNone/>
            </a:pPr>
            <a:endParaRPr lang="ru-RU" altLang="ru-RU" dirty="0">
              <a:latin typeface="Calibri" pitchFamily="34" charset="0"/>
            </a:endParaRPr>
          </a:p>
        </p:txBody>
      </p:sp>
      <p:sp>
        <p:nvSpPr>
          <p:cNvPr id="4099" name="AutoShape 3"/>
          <p:cNvSpPr>
            <a:spLocks noChangeArrowheads="1"/>
          </p:cNvSpPr>
          <p:nvPr/>
        </p:nvSpPr>
        <p:spPr bwMode="auto">
          <a:xfrm>
            <a:off x="235128" y="1134933"/>
            <a:ext cx="11717383" cy="1103493"/>
          </a:xfrm>
          <a:prstGeom prst="flowChartAlternateProcess">
            <a:avLst/>
          </a:prstGeom>
          <a:solidFill>
            <a:srgbClr val="4F81BD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Calibri" pitchFamily="34" charset="0"/>
              </a:rPr>
              <a:t>обеспечение устойчивости и сбалансированности бюджетной системы в целях гарантированного исполнения действующих и принимаемых расходных обязательств</a:t>
            </a: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235129" y="2521131"/>
            <a:ext cx="11717383" cy="1071153"/>
          </a:xfrm>
          <a:prstGeom prst="flowChartAlternateProcess">
            <a:avLst/>
          </a:prstGeom>
          <a:solidFill>
            <a:srgbClr val="4F81BD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Calibri" pitchFamily="34" charset="0"/>
              </a:rPr>
              <a:t>повышение эффективности бюджетной политики, в том числе </a:t>
            </a:r>
          </a:p>
          <a:p>
            <a:pPr algn="ctr">
              <a:buClrTx/>
              <a:buFontTx/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Calibri" pitchFamily="34" charset="0"/>
              </a:rPr>
              <a:t>за счет роста  налогового и неналогового потенциала, а также эффективности бюджетных расходов</a:t>
            </a:r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254244" y="3849879"/>
            <a:ext cx="11717382" cy="811460"/>
          </a:xfrm>
          <a:prstGeom prst="flowChartAlternateProcess">
            <a:avLst/>
          </a:prstGeom>
          <a:solidFill>
            <a:srgbClr val="4F81BD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Calibri" pitchFamily="34" charset="0"/>
              </a:rPr>
              <a:t>соответствие финансовых возможностей </a:t>
            </a:r>
            <a:r>
              <a:rPr lang="ru-RU" altLang="ru-RU" sz="2400" b="1" dirty="0" smtClean="0">
                <a:solidFill>
                  <a:srgbClr val="FFFFFF"/>
                </a:solidFill>
                <a:latin typeface="Calibri" pitchFamily="34" charset="0"/>
              </a:rPr>
              <a:t>Куприяновского </a:t>
            </a:r>
            <a:r>
              <a:rPr lang="ru-RU" altLang="ru-RU" sz="2400" b="1" dirty="0">
                <a:solidFill>
                  <a:srgbClr val="FFFFFF"/>
                </a:solidFill>
                <a:latin typeface="Calibri" pitchFamily="34" charset="0"/>
              </a:rPr>
              <a:t>сельского поселения ключевым направлениям развития</a:t>
            </a:r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254244" y="4870781"/>
            <a:ext cx="11717381" cy="763269"/>
          </a:xfrm>
          <a:prstGeom prst="flowChartAlternateProcess">
            <a:avLst/>
          </a:prstGeom>
          <a:solidFill>
            <a:srgbClr val="4F81BD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Calibri" pitchFamily="34" charset="0"/>
              </a:rPr>
              <a:t>повышение роли бюджетной политики для поддержки экономического роста</a:t>
            </a:r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>
            <a:off x="254244" y="5879085"/>
            <a:ext cx="11717380" cy="794906"/>
          </a:xfrm>
          <a:prstGeom prst="flowChartAlternateProcess">
            <a:avLst/>
          </a:prstGeom>
          <a:solidFill>
            <a:srgbClr val="4F81BD"/>
          </a:solidFill>
          <a:ln w="25560" cap="sq">
            <a:solidFill>
              <a:srgbClr val="385D8A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altLang="ru-RU" sz="2400" b="1" dirty="0">
                <a:solidFill>
                  <a:srgbClr val="FFFFFF"/>
                </a:solidFill>
                <a:latin typeface="Calibri" pitchFamily="34" charset="0"/>
              </a:rPr>
              <a:t>повышение прозрачности и открытости бюджетного процесса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4422453"/>
              </p:ext>
            </p:extLst>
          </p:nvPr>
        </p:nvGraphicFramePr>
        <p:xfrm>
          <a:off x="0" y="40759"/>
          <a:ext cx="3217863" cy="828675"/>
        </p:xfrm>
        <a:graphic>
          <a:graphicData uri="http://schemas.openxmlformats.org/presentationml/2006/ole">
            <p:oleObj spid="_x0000_s33851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906997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9005" y="249382"/>
            <a:ext cx="11834947" cy="6400800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УВАЖАЕМЫЕ ЖИТЕЛИ МУНИЦИПАЛЬНОГО ОБРАЗОВАНИЯ КУПРИЯНОВСКОЕ!</a:t>
            </a:r>
          </a:p>
          <a:p>
            <a:pPr algn="ctr">
              <a:tabLst>
                <a:tab pos="2060575" algn="l"/>
              </a:tabLst>
            </a:pPr>
            <a:endParaRPr lang="ru-RU" sz="2800" b="1" dirty="0">
              <a:solidFill>
                <a:srgbClr val="FFFF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Сообщаем, что 15 декабря 2023 года в 14 ч. 00 мин. в здании администрации по адресу: г. Гороховец, ул. Тимирязева, д.3 состоялись публичные слушания </a:t>
            </a:r>
            <a:r>
              <a:rPr lang="ru-RU" sz="3200" b="1" dirty="0">
                <a:solidFill>
                  <a:srgbClr val="FFFF00"/>
                </a:solidFill>
              </a:rPr>
              <a:t>по проекту решения Совета народных депутатов муниципального образования Куприяновское «О бюджете муниципального образования Куприяновское на 2024 год и на плановый период 2025 и 2026 годов» </a:t>
            </a:r>
            <a:r>
              <a:rPr lang="ru-RU" sz="3200" b="1" dirty="0" smtClean="0">
                <a:solidFill>
                  <a:srgbClr val="FFFF00"/>
                </a:solidFill>
              </a:rPr>
              <a:t>и участниками </a:t>
            </a:r>
            <a:r>
              <a:rPr lang="ru-RU" sz="3200" b="1" dirty="0" smtClean="0">
                <a:solidFill>
                  <a:srgbClr val="FFFF00"/>
                </a:solidFill>
              </a:rPr>
              <a:t>публичных </a:t>
            </a:r>
            <a:r>
              <a:rPr lang="ru-RU" sz="3200" b="1" dirty="0" smtClean="0">
                <a:solidFill>
                  <a:srgbClr val="FFFF00"/>
                </a:solidFill>
              </a:rPr>
              <a:t>слушаний были приняты рекомендации </a:t>
            </a:r>
            <a:r>
              <a:rPr lang="ru-RU" sz="3200" b="1" dirty="0" smtClean="0">
                <a:solidFill>
                  <a:srgbClr val="FFFF00"/>
                </a:solidFill>
              </a:rPr>
              <a:t>:</a:t>
            </a:r>
            <a:endParaRPr lang="ru-RU" sz="3200" b="1" dirty="0" smtClean="0">
              <a:solidFill>
                <a:srgbClr val="FFFF00"/>
              </a:solidFill>
            </a:endParaRPr>
          </a:p>
          <a:p>
            <a:pPr algn="ctr"/>
            <a:endParaRPr lang="ru-RU" sz="2800" dirty="0">
              <a:solidFill>
                <a:srgbClr val="FF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7607450"/>
              </p:ext>
            </p:extLst>
          </p:nvPr>
        </p:nvGraphicFramePr>
        <p:xfrm>
          <a:off x="0" y="1"/>
          <a:ext cx="2095018" cy="671331"/>
        </p:xfrm>
        <a:graphic>
          <a:graphicData uri="http://schemas.openxmlformats.org/presentationml/2006/ole">
            <p:oleObj spid="_x0000_s34879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89493136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30" y="256193"/>
            <a:ext cx="11939450" cy="66018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effectLst>
            <a:glow rad="2286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indent="536575" algn="just">
              <a:tabLst>
                <a:tab pos="987425" algn="l"/>
              </a:tabLst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Рассмотрев проект бюджета муниципального образования Куприяновское на 2024 год и на плановый период 2025 и 2026 годов, участники публичных слушаний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рекомендуют: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850" algn="just">
              <a:tabLst>
                <a:tab pos="987425" algn="l"/>
              </a:tabLst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Совету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народных депутатов муниципального образования Куприяновское принять решение Совета народных депутатов «О бюджете муниципального  образования Куприяновское на 2024 год и на плановый период 2025 и 2026 годов», при необходимости в случаи внесения изменений в проекты бюджетов вышестоящих уровней ко дню утверждения бюджета поселения на 2024 год и на плановый период 2025 и 2026 годов, уточнив безвозмездные поступления от других бюджетов бюджетной системы Российской Федерации и, в связи с этим, скорректировав расходы.</a:t>
            </a:r>
          </a:p>
          <a:p>
            <a:pPr indent="450850" algn="just">
              <a:tabLst>
                <a:tab pos="987425" algn="l"/>
              </a:tabLst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Администрации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Куприяновское:</a:t>
            </a:r>
          </a:p>
          <a:p>
            <a:pPr indent="450850" algn="just">
              <a:tabLst>
                <a:tab pos="987425" algn="l"/>
              </a:tabLs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активизировать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работу, направленную на укрепление доходной базы бюджета, в том числе за счет развития налогового потенциала и сокращения задолженности по налоговым платежам;</a:t>
            </a:r>
          </a:p>
          <a:p>
            <a:pPr indent="450850" algn="just">
              <a:tabLst>
                <a:tab pos="987425" algn="l"/>
              </a:tabLs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повышать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и результативность использования бюджетных средств, выявлять и использовать резервы для достижения планируемых (установленных) результатов, в том числе за счёт оптимизации расходов на закупку товаров, работ, услуг для муниципальных нужд без снижения качества закупаемых товаров, работ и услуг;</a:t>
            </a:r>
          </a:p>
          <a:p>
            <a:pPr indent="450850" algn="just">
              <a:tabLst>
                <a:tab pos="987425" algn="l"/>
              </a:tabLs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активизировать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по участию муниципального образования Куприяновское в областных и районных программах и привлечению дополнительных поступлений в бюджет из областного и районного бюджетов, обеспечив своевременное достижение установленных значений показателей результативности использования субсидий;</a:t>
            </a:r>
          </a:p>
          <a:p>
            <a:pPr indent="450850" algn="just">
              <a:tabLst>
                <a:tab pos="987425" algn="l"/>
              </a:tabLs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продолжить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по комплексному развитию сельских территорий. </a:t>
            </a:r>
          </a:p>
          <a:p>
            <a:pPr indent="450850" algn="just">
              <a:tabLst>
                <a:tab pos="987425" algn="l"/>
              </a:tabLs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Руководителям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индивидуальным предпринимателям и физическим лицам, являющимися налогоплательщиками на территории сельского поселения, обеспечивать строгое соблюдение налогового законодательства Российской Федерации по своевременному и полному перечислению налогов и сборов в бюджетную систему Российской федерации, в том числе районный бюджет и бюджет поселения.</a:t>
            </a:r>
          </a:p>
          <a:p>
            <a:pPr indent="450850" algn="just">
              <a:tabLst>
                <a:tab pos="987425" algn="l"/>
              </a:tabLs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Опубликовать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публичных слушаний в информационном бюллетене «Куприяновский вестник» и разместить их на сайте администрации Гороховецкого района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tabLst>
                <a:tab pos="1878013" algn="l"/>
              </a:tabLst>
            </a:pPr>
            <a:endParaRPr lang="ru-RU" sz="500" dirty="0" smtClean="0"/>
          </a:p>
          <a:p>
            <a:r>
              <a:rPr lang="ru-RU" sz="1600" b="1" dirty="0" smtClean="0"/>
              <a:t>Рекомендации </a:t>
            </a:r>
            <a:r>
              <a:rPr lang="ru-RU" sz="1600" b="1" dirty="0"/>
              <a:t>приняты участниками публичных слушаний 15.12.2023.</a:t>
            </a:r>
            <a:endParaRPr lang="ru-RU" sz="16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98774930"/>
              </p:ext>
            </p:extLst>
          </p:nvPr>
        </p:nvGraphicFramePr>
        <p:xfrm>
          <a:off x="1" y="1"/>
          <a:ext cx="2901695" cy="743712"/>
        </p:xfrm>
        <a:graphic>
          <a:graphicData uri="http://schemas.openxmlformats.org/presentationml/2006/ole">
            <p:oleObj spid="_x0000_s168965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367199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B01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</a:rPr>
              <a:t>Бюджет муниципального образования Куприяновское на 2024 год и на плановый период </a:t>
            </a:r>
          </a:p>
          <a:p>
            <a:pPr algn="ctr"/>
            <a:r>
              <a:rPr lang="ru-RU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</a:rPr>
              <a:t>2025 и 2026 годов</a:t>
            </a:r>
            <a:endParaRPr lang="ru-RU" sz="60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</a:endParaRPr>
          </a:p>
          <a:p>
            <a:pPr algn="ctr"/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35901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642354491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B010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00FF00"/>
                </a:solidFill>
              </a:rPr>
              <a:t>Основные параметры</a:t>
            </a:r>
          </a:p>
          <a:p>
            <a:pPr algn="ctr"/>
            <a:r>
              <a:rPr lang="ru-RU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</a:rPr>
              <a:t> бюджета муниципального образования Куприяновское на 2024 год и на плановый период </a:t>
            </a:r>
          </a:p>
          <a:p>
            <a:pPr algn="ctr"/>
            <a:r>
              <a:rPr lang="ru-RU" sz="6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</a:rPr>
              <a:t>2025 и 2026 годов</a:t>
            </a:r>
            <a:endParaRPr lang="ru-RU" sz="60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</a:endParaRPr>
          </a:p>
          <a:p>
            <a:pPr algn="ctr"/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45490368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62827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1314822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136134476"/>
              </p:ext>
            </p:extLst>
          </p:nvPr>
        </p:nvGraphicFramePr>
        <p:xfrm>
          <a:off x="1193303" y="0"/>
          <a:ext cx="10837332" cy="71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14293236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36929" name="Документ" r:id="rId8" imgW="5940803" imgH="1676580" progId="Word.Document.12">
              <p:embed/>
            </p:oleObj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0580240"/>
              </p:ext>
            </p:extLst>
          </p:nvPr>
        </p:nvGraphicFramePr>
        <p:xfrm>
          <a:off x="0" y="674913"/>
          <a:ext cx="12192000" cy="6134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xmlns="" val="83322500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257156"/>
            <a:ext cx="12192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25642" y="0"/>
            <a:ext cx="11566357" cy="677108"/>
          </a:xfrm>
          <a:prstGeom prst="rect">
            <a:avLst/>
          </a:prstGeom>
          <a:solidFill>
            <a:srgbClr val="002060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9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араметры исполнения бюджета за </a:t>
            </a:r>
            <a:r>
              <a:rPr lang="ru-RU" sz="19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2021, 2022, 2023 годы и </a:t>
            </a:r>
            <a:r>
              <a:rPr lang="ru-RU" sz="1900" b="1" dirty="0" smtClean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бюджета на очередной финансовый 2024 год и на плановый период 2025 и 2026 годов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736777"/>
            <a:ext cx="12191999" cy="369332"/>
          </a:xfrm>
          <a:prstGeom prst="rect">
            <a:avLst/>
          </a:prstGeom>
          <a:solidFill>
            <a:srgbClr val="4B0108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FF66"/>
                </a:solidFill>
              </a:rPr>
              <a:t>Бюджет  муниципального образования Куприяновское , </a:t>
            </a:r>
            <a:r>
              <a:rPr lang="ru-RU" sz="1600" dirty="0" smtClean="0">
                <a:solidFill>
                  <a:srgbClr val="FFFF66"/>
                </a:solidFill>
              </a:rPr>
              <a:t>тыс.  рублей  </a:t>
            </a:r>
            <a:r>
              <a:rPr lang="ru-RU" dirty="0" smtClean="0">
                <a:solidFill>
                  <a:srgbClr val="FFFF66"/>
                </a:solidFill>
              </a:rPr>
              <a:t>                                                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4139037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37954" name="Документ" r:id="rId4" imgW="5940803" imgH="1676580" progId="Word.Document.12">
              <p:embed/>
            </p:oleObj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4412383"/>
              </p:ext>
            </p:extLst>
          </p:nvPr>
        </p:nvGraphicFramePr>
        <p:xfrm>
          <a:off x="127828" y="1219199"/>
          <a:ext cx="11936344" cy="560033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597006"/>
                <a:gridCol w="1210976"/>
                <a:gridCol w="1210976"/>
                <a:gridCol w="1210976"/>
                <a:gridCol w="1269761"/>
                <a:gridCol w="1225673"/>
                <a:gridCol w="1210976"/>
              </a:tblGrid>
              <a:tr h="2491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 dirty="0">
                          <a:effectLst/>
                        </a:rPr>
                        <a:t>Наименование показателя </a:t>
                      </a:r>
                      <a:endParaRPr lang="ru-RU" sz="15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5432" marR="5432" marT="543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Исполнено за 2021 год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Исполнено за 2022 год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Исполнено за 2023 год 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План на  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7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2024 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2025 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2026 год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Доходы бюджета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32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49 732,2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62 423,8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77 243,1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46 523,5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41 194,4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43 027,3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91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7 321,0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7 207,0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7 054,6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6 413,5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6 385,0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6 370,6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46674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6 611,3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6 651,3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6 530,2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6 227,6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6 191,7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6 170,4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46674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709,7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555,6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524,4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185,9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193,3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200,2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91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42 411,2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55 216,8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70 188,5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40 110,0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34 809,4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36 656,7   </a:t>
                      </a:r>
                    </a:p>
                  </a:txBody>
                  <a:tcPr marL="9525" marR="9525" marT="9525" marB="0" anchor="ctr"/>
                </a:tc>
              </a:tr>
              <a:tr h="4849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Безвозмездные поступления  от других бюджетов бюджетной системы РФ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46674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34 055,6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38 205,2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46 453,2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20 110,0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14 809,4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16 656,7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Дотации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4457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18 831,6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25 483,2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36 233,9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7 373,3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7 401,8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7 416,2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Субсидии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4457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10 720,4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8 844,7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5 069,5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10 960,4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6 981,4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8 780,0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Субвенции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4457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236,4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260,0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289,6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345,5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379,3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413,6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Иные межбюджетные трансферты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44457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4 267,2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3 617,3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4 860,2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1 430,8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46,9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46,9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Прочие 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7783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8 408,4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17 011,6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25 405,7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20 000,0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20 000,0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20 000,0   </a:t>
                      </a:r>
                    </a:p>
                  </a:txBody>
                  <a:tcPr marL="9525" marR="9525" marT="9525" marB="0" anchor="ctr"/>
                </a:tc>
              </a:tr>
              <a:tr h="724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Возврат остатков субсидий, имеющих целевое назначение, прошлых лет из бюджетов сельских поселений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7783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-52,8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-1 670,4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- 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Расходы бюджета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32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43 558,5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66 936,3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78 997,5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46 523,5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41 194,4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43 027,3   </a:t>
                      </a:r>
                    </a:p>
                  </a:txBody>
                  <a:tcPr marL="9525" marR="9525" marT="9525" marB="0" anchor="ctr"/>
                </a:tc>
              </a:tr>
              <a:tr h="484908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u="none" strike="noStrike" dirty="0">
                          <a:effectLst/>
                        </a:rPr>
                        <a:t>Из них: иные межбюджетные трансферты, предоставляемые районному бюджету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32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1 150,0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1 230,0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3 096,0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750,0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-    </a:t>
                      </a:r>
                    </a:p>
                  </a:txBody>
                  <a:tcPr marL="9525" marR="9525" marT="9525" marB="0" anchor="ctr"/>
                </a:tc>
              </a:tr>
              <a:tr h="278614">
                <a:tc>
                  <a:txBody>
                    <a:bodyPr/>
                    <a:lstStyle/>
                    <a:p>
                      <a:pPr marL="0" indent="1077913" algn="l" rtl="0" fontAlgn="ctr"/>
                      <a:r>
                        <a:rPr lang="ru-RU" sz="1600" u="none" strike="noStrike" dirty="0">
                          <a:effectLst/>
                        </a:rPr>
                        <a:t>условно утвержденные расходы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93349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-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338,2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676,4   </a:t>
                      </a:r>
                    </a:p>
                  </a:txBody>
                  <a:tcPr marL="9525" marR="9525" marT="9525" marB="0" anchor="ctr"/>
                </a:tc>
              </a:tr>
              <a:tr h="2491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effectLst/>
                        </a:rPr>
                        <a:t>Дефицит (-), профицит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432" marR="5432" marT="543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6 173,7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-4 512,5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-1 754,4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 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0442737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4B0108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Доходы бюджета муниципального образования Куприяновское</a:t>
            </a:r>
            <a:endParaRPr lang="ru-RU" sz="72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18957597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15735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4222737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8101" y="0"/>
            <a:ext cx="12191998" cy="575639"/>
            <a:chOff x="0" y="79067"/>
            <a:chExt cx="12191998" cy="575639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0" y="79067"/>
              <a:ext cx="12191998" cy="575639"/>
            </a:xfrm>
            <a:prstGeom prst="roundRect">
              <a:avLst/>
            </a:prstGeom>
            <a:solidFill>
              <a:srgbClr val="002060">
                <a:alpha val="84000"/>
              </a:srgbClr>
            </a:solidFill>
            <a:effectLst>
              <a:reflection blurRad="292100" endPos="67000" dir="5400000" sy="-100000" algn="bl" rotWithShape="0"/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Скругленный прямоугольник 4"/>
            <p:cNvSpPr/>
            <p:nvPr/>
          </p:nvSpPr>
          <p:spPr>
            <a:xfrm>
              <a:off x="513766" y="107167"/>
              <a:ext cx="11650132" cy="5194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ДОХОДЫ БЮДЖЕТА МУНИЦИПАЛЬНОГО ОБРАЗОВАНИЯ КУПРИЯНОВСКОЕ, тыс. руб.</a:t>
              </a:r>
              <a:endParaRPr lang="ru-RU" sz="2400" kern="1200" dirty="0"/>
            </a:p>
          </p:txBody>
        </p:sp>
      </p:grp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3011227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12672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48320842"/>
              </p:ext>
            </p:extLst>
          </p:nvPr>
        </p:nvGraphicFramePr>
        <p:xfrm>
          <a:off x="28101" y="685799"/>
          <a:ext cx="12062299" cy="5892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7954373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257156"/>
            <a:ext cx="12192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77332" y="234578"/>
            <a:ext cx="11514667" cy="830997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>
              <a:defRPr sz="2400" b="1" i="0" u="none" strike="noStrike" kern="1200" cap="all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sz="2400" b="1" cap="all" dirty="0">
                <a:solidFill>
                  <a:sysClr val="windowText" lastClr="000000"/>
                </a:solidFill>
              </a:rPr>
              <a:t>Налоговые доходы в бюджет муниципального образования </a:t>
            </a:r>
            <a:r>
              <a:rPr lang="ru-RU" sz="2400" b="1" cap="all" dirty="0" smtClean="0">
                <a:solidFill>
                  <a:sysClr val="windowText" lastClr="000000"/>
                </a:solidFill>
              </a:rPr>
              <a:t>Куприяновское</a:t>
            </a:r>
            <a:endParaRPr lang="ru-RU" sz="2400" b="1" cap="all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09494797"/>
              </p:ext>
            </p:extLst>
          </p:nvPr>
        </p:nvGraphicFramePr>
        <p:xfrm>
          <a:off x="106680" y="1148006"/>
          <a:ext cx="12006298" cy="562037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828391"/>
                <a:gridCol w="1317811"/>
                <a:gridCol w="1183342"/>
                <a:gridCol w="1277470"/>
                <a:gridCol w="1183341"/>
                <a:gridCol w="1116106"/>
                <a:gridCol w="1099837"/>
              </a:tblGrid>
              <a:tr h="1494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Налоговые доходы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Исполнено за 2021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Исполнено за 2022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Исполнено за 2023 год </a:t>
                      </a:r>
                      <a:endParaRPr lang="ru-RU" sz="16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План на очередной 2024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План на плановый период 2025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План на плановый период 2026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</a:tr>
              <a:tr h="62406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налог на доходы физических лиц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718,6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756,8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861,7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845,6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907,3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964,6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9538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единый сельскохозяйственный налог (ЕСХН)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56,7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33,3</a:t>
                      </a:r>
                    </a:p>
                  </a:txBody>
                  <a:tcPr marL="9525" marR="9525" marT="9525" marB="0" anchor="ctr"/>
                </a:tc>
              </a:tr>
              <a:tr h="53909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налог на имущество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598,2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704,7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866,0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833,0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782,0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758,0</a:t>
                      </a:r>
                    </a:p>
                  </a:txBody>
                  <a:tcPr marL="9525" marR="9525" marT="9525" marB="0" anchor="ctr"/>
                </a:tc>
              </a:tr>
              <a:tr h="50995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-земельный налог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5 277,5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5 163,7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4 739,2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4 511,0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4 463,0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4 410,0</a:t>
                      </a:r>
                    </a:p>
                  </a:txBody>
                  <a:tcPr marL="9525" marR="9525" marT="9525" marB="0" anchor="ctr"/>
                </a:tc>
              </a:tr>
              <a:tr h="5447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  с организаций</a:t>
                      </a:r>
                    </a:p>
                  </a:txBody>
                  <a:tcPr marL="128587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1 195,9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1 349,7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1 054,3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679,0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696,0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700,0</a:t>
                      </a:r>
                    </a:p>
                  </a:txBody>
                  <a:tcPr marL="9525" marR="9525" marT="9525" marB="0" anchor="ctr"/>
                </a:tc>
              </a:tr>
              <a:tr h="4790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физических лиц</a:t>
                      </a:r>
                    </a:p>
                  </a:txBody>
                  <a:tcPr marL="128587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4 081,6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3 814,0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3 684,9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3 832,0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3 767,0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3 710,0</a:t>
                      </a:r>
                    </a:p>
                  </a:txBody>
                  <a:tcPr marL="9525" marR="9525" marT="9525" marB="0" anchor="ctr"/>
                </a:tc>
              </a:tr>
              <a:tr h="5352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государственная пошлина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/>
                </a:tc>
              </a:tr>
              <a:tr h="3351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6 611,3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6 651,3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6 530,2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6 227,6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6 191,7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6 170,4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41635" y="766004"/>
            <a:ext cx="11041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                                                                                                                                                                    </a:t>
            </a:r>
            <a:r>
              <a:rPr lang="ru-RU" sz="1600" dirty="0" smtClean="0">
                <a:solidFill>
                  <a:srgbClr val="002060"/>
                </a:solidFill>
              </a:rPr>
              <a:t>тыс.  рублей </a:t>
            </a:r>
            <a:r>
              <a:rPr lang="ru-RU" sz="1600" dirty="0" smtClean="0"/>
              <a:t> </a:t>
            </a:r>
            <a:r>
              <a:rPr lang="ru-RU" dirty="0" smtClean="0"/>
              <a:t>                                                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39998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46337773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257156"/>
            <a:ext cx="12192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96622" y="234578"/>
            <a:ext cx="10995378" cy="830997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>
              <a:defRPr sz="2400" b="1" i="0" u="none" strike="noStrike" kern="1200" cap="all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sz="2400" b="1" cap="all" dirty="0" smtClean="0">
                <a:solidFill>
                  <a:sysClr val="windowText" lastClr="000000"/>
                </a:solidFill>
              </a:rPr>
              <a:t>НЕНалоговые </a:t>
            </a:r>
            <a:r>
              <a:rPr lang="ru-RU" sz="2400" b="1" cap="all" dirty="0">
                <a:solidFill>
                  <a:sysClr val="windowText" lastClr="000000"/>
                </a:solidFill>
              </a:rPr>
              <a:t>доходы в бюджет муниципального образования </a:t>
            </a:r>
            <a:r>
              <a:rPr lang="ru-RU" sz="2400" b="1" cap="all" dirty="0" smtClean="0">
                <a:solidFill>
                  <a:sysClr val="windowText" lastClr="000000"/>
                </a:solidFill>
              </a:rPr>
              <a:t>Куприяновское</a:t>
            </a:r>
            <a:endParaRPr lang="ru-RU" sz="2400" b="1" cap="all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63483925"/>
              </p:ext>
            </p:extLst>
          </p:nvPr>
        </p:nvGraphicFramePr>
        <p:xfrm>
          <a:off x="91440" y="1230144"/>
          <a:ext cx="12021536" cy="541195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964654"/>
                <a:gridCol w="1169894"/>
                <a:gridCol w="1223683"/>
                <a:gridCol w="1264023"/>
                <a:gridCol w="1223682"/>
                <a:gridCol w="1062318"/>
                <a:gridCol w="1113282"/>
              </a:tblGrid>
              <a:tr h="1383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Неналоговые доходы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Исполнено за 2021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Исполнено за 2022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</a:rPr>
                        <a:t>Исполнено за 2023 год </a:t>
                      </a:r>
                      <a:endParaRPr lang="ru-RU" sz="1600" b="1" i="0" u="none" strike="noStrike" dirty="0">
                        <a:solidFill>
                          <a:srgbClr val="FFFF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План на очередной 2024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План на плановый период 2025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00"/>
                          </a:solidFill>
                          <a:effectLst/>
                          <a:latin typeface="Calibri"/>
                        </a:rPr>
                        <a:t> План на плановый период 2026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</a:tr>
              <a:tr h="97206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164,4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452,4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195,6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168,4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175,0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181,2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1352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                     -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42,4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19,0</a:t>
                      </a:r>
                    </a:p>
                  </a:txBody>
                  <a:tcPr marL="9525" marR="9525" marT="9525" marB="0" anchor="ctr"/>
                </a:tc>
              </a:tr>
              <a:tr h="7419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529,5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60,3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255,6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61352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30,4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6706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Прочие неналоговые доходы бюджетов сельских поселений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-   </a:t>
                      </a:r>
                      <a:endParaRPr lang="ru-RU" sz="1800" b="1" i="0" u="none" strike="noStrike" dirty="0">
                        <a:solidFill>
                          <a:srgbClr val="7030A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168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709,7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555,7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524,4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185,9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193,3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7030A0"/>
                          </a:solidFill>
                          <a:effectLst/>
                          <a:latin typeface="Times New Roman"/>
                        </a:rPr>
                        <a:t>200,2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41635" y="766004"/>
            <a:ext cx="11041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                                                                                                                                                                    </a:t>
            </a:r>
            <a:r>
              <a:rPr lang="ru-RU" sz="1600" dirty="0" smtClean="0">
                <a:solidFill>
                  <a:srgbClr val="002060"/>
                </a:solidFill>
              </a:rPr>
              <a:t>тыс.  рублей </a:t>
            </a:r>
            <a:r>
              <a:rPr lang="ru-RU" sz="1600" dirty="0" smtClean="0"/>
              <a:t> </a:t>
            </a:r>
            <a:r>
              <a:rPr lang="ru-RU" dirty="0" smtClean="0"/>
              <a:t>                                                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41020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7933017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257156"/>
            <a:ext cx="12192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40081" y="58651"/>
            <a:ext cx="11551920" cy="315471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>
              <a:defRPr sz="2400" b="1" i="0" u="none" strike="noStrike" kern="1200" cap="all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sz="1450" b="1" cap="all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 бюджет </a:t>
            </a:r>
            <a:r>
              <a:rPr lang="ru-RU" sz="1450" b="1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sz="1450" b="1" cap="all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Куприяновское, </a:t>
            </a:r>
            <a:r>
              <a:rPr lang="ru-RU" sz="145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 </a:t>
            </a:r>
            <a:r>
              <a:rPr lang="ru-RU" sz="145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450" b="1" cap="all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25409018"/>
              </p:ext>
            </p:extLst>
          </p:nvPr>
        </p:nvGraphicFramePr>
        <p:xfrm>
          <a:off x="60960" y="336799"/>
          <a:ext cx="12028119" cy="65722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79228"/>
                <a:gridCol w="1116106"/>
                <a:gridCol w="1062318"/>
                <a:gridCol w="1140575"/>
                <a:gridCol w="1091637"/>
                <a:gridCol w="1035423"/>
                <a:gridCol w="1102832"/>
              </a:tblGrid>
              <a:tr h="950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доходы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Исполнено за 2021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Исполнено за 2022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Исполнено за 2023 год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очередной 2024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2025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2026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</a:tr>
              <a:tr h="273961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9525" marR="9525" marT="9525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42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411,2   </a:t>
                      </a:r>
                    </a:p>
                  </a:txBody>
                  <a:tcPr marL="9525" marR="9525" marT="9525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216,8   </a:t>
                      </a:r>
                    </a:p>
                  </a:txBody>
                  <a:tcPr marL="9525" marR="9525" marT="9525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188,5   </a:t>
                      </a:r>
                    </a:p>
                  </a:txBody>
                  <a:tcPr marL="9525" marR="9525" marT="9525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110,0   </a:t>
                      </a:r>
                    </a:p>
                  </a:txBody>
                  <a:tcPr marL="9525" marR="9525" marT="9525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34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809,4   </a:t>
                      </a:r>
                    </a:p>
                  </a:txBody>
                  <a:tcPr marL="9525" marR="9525" marT="9525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36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656,7   </a:t>
                      </a:r>
                    </a:p>
                  </a:txBody>
                  <a:tcPr marL="9525" marR="9525" marT="9525" marB="0" anchor="ctr">
                    <a:solidFill>
                      <a:srgbClr val="00FF00"/>
                    </a:solidFill>
                  </a:tcPr>
                </a:tc>
              </a:tr>
              <a:tr h="421055">
                <a:tc>
                  <a:txBody>
                    <a:bodyPr/>
                    <a:lstStyle/>
                    <a:p>
                      <a:pPr lvl="0" algn="l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ОТ ДРУГИХ БЮДЖЕТОВ БЮДЖЕТНОЙ СИСТЕМЫ РОССИЙСКОЙ ФЕДЕРАЦИИ</a:t>
                      </a:r>
                    </a:p>
                  </a:txBody>
                  <a:tcPr marL="857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34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055,6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38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205,2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46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453,2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110,0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14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809,4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16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656,7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450473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831,6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483,2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36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233,9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373,3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401,8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416,2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50473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на поддержку мер по обеспечению сбалансированности бюджетов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847,0  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632,6  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943,8  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259,0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259,0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259,0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</a:tr>
              <a:tr h="450473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на поддержку мер по обеспечению сбалансированности бюджетов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408,5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011,6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405,7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71113">
                <a:tc>
                  <a:txBody>
                    <a:bodyPr/>
                    <a:lstStyle/>
                    <a:p>
                      <a:pPr lvl="0" algn="l" fontAlgn="b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бюджетам сельских поселений на поддержку мер по обеспечению сбалансированности бюджетов (достигших наилучших результатов по увеличению налогового потенциала)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850,0  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</a:tr>
              <a:tr h="671113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Дотация  бюджетам сельских  поселений на выравнивание бюджетной обеспеченности  из бюджетов муниципальных районов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726,1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839,0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884,4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114,3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142,8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157,2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87101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 бюджетам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720,4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844,7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069,5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960,4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981,4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780,0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553674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сельских поселений на обеспечение мероприятий по переселению граждан из аварийного жилищного фонда, в том числе переселению граждан из аварийного жилищного фонда с учетом необходимости развития малоэтажного жилищного строительства, за счет средств, поступивших от государственной корпорации - Фонда содействия реформированию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539,5  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670,1  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                   -    </a:t>
                      </a:r>
                    </a:p>
                  </a:txBody>
                  <a:tcPr marL="9525" marR="9525" marT="9525" marB="0" anchor="ctr"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42055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174086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257156"/>
            <a:ext cx="12192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77332" y="89467"/>
            <a:ext cx="11514667" cy="315471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>
              <a:defRPr sz="2400" b="1" i="0" u="none" strike="noStrike" kern="1200" cap="all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sz="1450" b="1" cap="all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 бюджет </a:t>
            </a:r>
            <a:r>
              <a:rPr lang="ru-RU" sz="1450" b="1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sz="1450" b="1" cap="all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Куприяновское</a:t>
            </a:r>
            <a:r>
              <a:rPr lang="ru-RU" sz="1450" b="1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50" b="1" cap="all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5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45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450" b="1" cap="all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3122543"/>
              </p:ext>
            </p:extLst>
          </p:nvPr>
        </p:nvGraphicFramePr>
        <p:xfrm>
          <a:off x="101599" y="1024758"/>
          <a:ext cx="11988803" cy="578037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453417"/>
                <a:gridCol w="1078808"/>
                <a:gridCol w="1078807"/>
                <a:gridCol w="1141348"/>
                <a:gridCol w="1110078"/>
                <a:gridCol w="1094442"/>
                <a:gridCol w="1031903"/>
              </a:tblGrid>
              <a:tr h="9651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доходы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Исполнено за 2021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Исполнено за 2022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Исполнено за 2023 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очередной 2024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2025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2026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</a:tr>
              <a:tr h="1353412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сельских поселений на обеспечение мероприятий по переселению граждан из аварийного жилищного фонда, в том числе переселению граждан из аварийного жилищного фонда с учетом необходимости развития малоэтажного жилищного строительства, за счет средств бюджетов</a:t>
                      </a: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031,4   </a:t>
                      </a: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86,8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</a:tr>
              <a:tr h="487542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бюджетам сельских поселений на софинансирование капитальных вложений в объекты муниципальной собственности</a:t>
                      </a:r>
                    </a:p>
                  </a:txBody>
                  <a:tcPr marL="9525" marR="9525" marT="9525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798,6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7542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 бюджетам сельских поселений на подготовку проектов межевания земельных участков и проведение кадастровых работ </a:t>
                      </a:r>
                    </a:p>
                  </a:txBody>
                  <a:tcPr marL="9525" marR="9525" marT="9525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154,5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FCCCC"/>
                    </a:solidFill>
                  </a:tcPr>
                </a:tc>
              </a:tr>
              <a:tr h="487542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бюджетам сельских поселений на обеспечение комплексного развития сельских территорий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181,7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116,0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400,0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400,0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400,0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400,0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68867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субсидии (Прочие субсидии бюджетам сельских поселений на реализацию мероприятий по предотвращению распространения борщевика Сосновского</a:t>
                      </a:r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967,8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971,8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515,0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581,4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581,4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581,4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1373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Прочие субсидии бюджетам сельских поселений на выполнение мероприятий по благоустройству дворовых и прилегающих территорий</a:t>
                      </a:r>
                    </a:p>
                  </a:txBody>
                  <a:tcPr marL="9525" marR="9525" marT="9525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979,0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7542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 бюджетам субъектов Российской Федерации и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236,4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260,0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289,6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345,5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379,3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413,6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8990344"/>
              </p:ext>
            </p:extLst>
          </p:nvPr>
        </p:nvGraphicFramePr>
        <p:xfrm>
          <a:off x="211137" y="-11036"/>
          <a:ext cx="3217863" cy="828675"/>
        </p:xfrm>
        <a:graphic>
          <a:graphicData uri="http://schemas.openxmlformats.org/presentationml/2006/ole">
            <p:oleObj spid="_x0000_s52290" name="Документ" r:id="rId4" imgW="5940803" imgH="1676580" progId="Word.Document.12">
              <p:embed/>
            </p:oleObj>
          </a:graphicData>
        </a:graphic>
      </p:graphicFrame>
      <p:sp>
        <p:nvSpPr>
          <p:cNvPr id="7" name="Стрелка вниз 6"/>
          <p:cNvSpPr/>
          <p:nvPr/>
        </p:nvSpPr>
        <p:spPr>
          <a:xfrm>
            <a:off x="963273" y="415738"/>
            <a:ext cx="11228726" cy="5459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 р о д о л ж е н и е</a:t>
            </a:r>
          </a:p>
        </p:txBody>
      </p:sp>
    </p:spTree>
    <p:extLst>
      <p:ext uri="{BB962C8B-B14F-4D97-AF65-F5344CB8AC3E}">
        <p14:creationId xmlns:p14="http://schemas.microsoft.com/office/powerpoint/2010/main" xmlns="" val="251406929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257156"/>
            <a:ext cx="12192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77332" y="89467"/>
            <a:ext cx="11514667" cy="315471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>
              <a:defRPr sz="2400" b="1" i="0" u="none" strike="noStrike" kern="1200" cap="all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ru-RU" sz="1450" b="1" cap="all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 бюджет </a:t>
            </a:r>
            <a:r>
              <a:rPr lang="ru-RU" sz="1450" b="1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</a:t>
            </a:r>
            <a:r>
              <a:rPr lang="ru-RU" sz="1450" b="1" cap="all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Куприяновское</a:t>
            </a:r>
            <a:r>
              <a:rPr lang="ru-RU" sz="1450" b="1" cap="all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50" b="1" cap="all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5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450" b="1" cap="al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450" b="1" cap="all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0650512"/>
              </p:ext>
            </p:extLst>
          </p:nvPr>
        </p:nvGraphicFramePr>
        <p:xfrm>
          <a:off x="114301" y="1549401"/>
          <a:ext cx="11963399" cy="527848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321650"/>
                <a:gridCol w="1175713"/>
                <a:gridCol w="1113833"/>
                <a:gridCol w="1129304"/>
                <a:gridCol w="1098364"/>
                <a:gridCol w="1067425"/>
                <a:gridCol w="1057110"/>
              </a:tblGrid>
              <a:tr h="1247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доходы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Исполнено за 2021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Исполнено за 2022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Исполнено за 2023 год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очередной 2024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2025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2026 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</a:tr>
              <a:tr h="6803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 бюджетам сельских поселений на осуществление  первичного воинского учета на территориях, где отсутствуют  военные комиссариаты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236,4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260,0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289,6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345,5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379,3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413,6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19613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267,2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617,3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860,2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430,8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46,9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46,9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114760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трансферты, передаваемые бюджетам сельских поселений из бюджетов муниципальных районов на осуществление части полномочий по решению вопросов местного значения в соответствии с заключенными соглашениями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967,7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096,2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628,7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383,9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48527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трансферты, передаваемые бюджетам сельских поселений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299,5  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521,1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231,5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46,9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46,9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46,9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30042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408,4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011,6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405,7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000,0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000,0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000,0  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277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безвозмездные поступления в бюджеты поселений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408,4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17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011,6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405,7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000,0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000,0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000,0   </a:t>
                      </a:r>
                    </a:p>
                  </a:txBody>
                  <a:tcPr marL="9525" marR="9525" marT="9525" marB="0" anchor="ctr"/>
                </a:tc>
              </a:tr>
              <a:tr h="76418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</a:t>
                      </a:r>
                      <a:r>
                        <a:rPr lang="ru-RU" sz="15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трансфертов, имеющих целевое назначение, прошлых лет из бюджетов сельских поселений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-52,8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-1 670,4 </a:t>
                      </a: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40778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13698" name="Документ" r:id="rId4" imgW="5940803" imgH="1676580" progId="Word.Document.12">
              <p:embed/>
            </p:oleObj>
          </a:graphicData>
        </a:graphic>
      </p:graphicFrame>
      <p:sp>
        <p:nvSpPr>
          <p:cNvPr id="4" name="Стрелка вниз 3"/>
          <p:cNvSpPr/>
          <p:nvPr/>
        </p:nvSpPr>
        <p:spPr>
          <a:xfrm>
            <a:off x="963274" y="526097"/>
            <a:ext cx="11228726" cy="8709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 р о д о л ж е н и е</a:t>
            </a:r>
          </a:p>
        </p:txBody>
      </p:sp>
    </p:spTree>
    <p:extLst>
      <p:ext uri="{BB962C8B-B14F-4D97-AF65-F5344CB8AC3E}">
        <p14:creationId xmlns:p14="http://schemas.microsoft.com/office/powerpoint/2010/main" xmlns="" val="130692428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4B0108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FF00"/>
                </a:solidFill>
              </a:rPr>
              <a:t>Расходы бюджета муниципального образования Куприяновское</a:t>
            </a:r>
            <a:endParaRPr lang="ru-RU" sz="72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340778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14712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5825696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636394"/>
              </p:ext>
            </p:extLst>
          </p:nvPr>
        </p:nvGraphicFramePr>
        <p:xfrm>
          <a:off x="88900" y="707889"/>
          <a:ext cx="12001500" cy="60400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1300"/>
                <a:gridCol w="571500"/>
                <a:gridCol w="571500"/>
                <a:gridCol w="1016000"/>
                <a:gridCol w="978776"/>
                <a:gridCol w="977462"/>
                <a:gridCol w="916813"/>
                <a:gridCol w="809949"/>
                <a:gridCol w="838200"/>
              </a:tblGrid>
              <a:tr h="8153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Исполнено за 2021 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Исполнено за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2022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Исполнено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за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2023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очередной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2024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год </a:t>
                      </a:r>
                      <a:endParaRPr lang="ru-RU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2025 </a:t>
                      </a:r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года </a:t>
                      </a:r>
                      <a:endParaRPr lang="ru-RU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</a:t>
                      </a:r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2026 года </a:t>
                      </a:r>
                      <a:endParaRPr lang="ru-RU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635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43 558,5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66 936,3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78 997,5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46 523,5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40 856,2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42 350,9</a:t>
                      </a:r>
                    </a:p>
                  </a:txBody>
                  <a:tcPr marL="9525" marR="9525" marT="9525" marB="0" anchor="ctr"/>
                </a:tc>
              </a:tr>
              <a:tr h="2051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8 093,9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9 999,3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9 928,0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10 093,1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10 145,0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10 156,1</a:t>
                      </a:r>
                    </a:p>
                  </a:txBody>
                  <a:tcPr marL="9525" marR="9525" marT="9525" marB="0" anchor="ctr"/>
                </a:tc>
              </a:tr>
              <a:tr h="693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2 454,2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2 950,7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2 780,2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3 163,7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3 166,7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3 168,7</a:t>
                      </a:r>
                    </a:p>
                  </a:txBody>
                  <a:tcPr marL="9525" marR="9525" marT="9525" marB="0" anchor="ctr"/>
                </a:tc>
              </a:tr>
              <a:tr h="6937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9770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193,5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230,1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07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43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318,2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690,5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019,8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781,4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958,3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967,4   </a:t>
                      </a:r>
                    </a:p>
                  </a:txBody>
                  <a:tcPr marL="9525" marR="9525" marT="9525" marB="0" anchor="ctr"/>
                </a:tc>
              </a:tr>
              <a:tr h="591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оборона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236,4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289,6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345,5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379,3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413,6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754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Мобилизационная и вневойсковая подготовка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236,4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289,6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345,5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379,3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413,6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296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087,8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043,8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965,6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327,0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65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087,8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043,8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965,6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327,0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724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Национальная  экономика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894,7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233,2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771,3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320,9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5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Сельское хозяйство</a:t>
                      </a:r>
                      <a:r>
                        <a:rPr lang="ru-RU" sz="1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 рыболовство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162,6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5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Дорожное хозяйство ( дорожные фонды)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859,7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988,2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520,7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275,9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5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245,0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956" y="0"/>
            <a:ext cx="11740444" cy="70788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FF00"/>
                </a:solidFill>
              </a:rPr>
              <a:t>Распределение </a:t>
            </a:r>
            <a:r>
              <a:rPr lang="ru-RU" sz="2000" b="1" dirty="0" smtClean="0">
                <a:solidFill>
                  <a:srgbClr val="00FF00"/>
                </a:solidFill>
              </a:rPr>
              <a:t>бюджет</a:t>
            </a:r>
            <a:r>
              <a:rPr lang="ru-RU" sz="2000" b="1" dirty="0">
                <a:solidFill>
                  <a:srgbClr val="00FF00"/>
                </a:solidFill>
              </a:rPr>
              <a:t>ных ассигнований по разделам, подразделам классификации расходов бюджета </a:t>
            </a:r>
            <a:r>
              <a:rPr lang="ru-RU" sz="2000" b="1" dirty="0" smtClean="0">
                <a:solidFill>
                  <a:srgbClr val="00FF00"/>
                </a:solidFill>
              </a:rPr>
              <a:t>муниципального </a:t>
            </a:r>
            <a:r>
              <a:rPr lang="ru-RU" sz="2000" b="1" dirty="0">
                <a:solidFill>
                  <a:srgbClr val="00FF00"/>
                </a:solidFill>
              </a:rPr>
              <a:t>образования Куприяновское, тыс. руб</a:t>
            </a:r>
            <a:r>
              <a:rPr lang="ru-RU" sz="2000" b="1" dirty="0" smtClean="0">
                <a:solidFill>
                  <a:srgbClr val="00FF00"/>
                </a:solidFill>
              </a:rPr>
              <a:t>.</a:t>
            </a:r>
            <a:endParaRPr lang="ru-RU" sz="2000" b="1" dirty="0">
              <a:solidFill>
                <a:srgbClr val="00FF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43078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0641600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22349260"/>
              </p:ext>
            </p:extLst>
          </p:nvPr>
        </p:nvGraphicFramePr>
        <p:xfrm>
          <a:off x="121023" y="699255"/>
          <a:ext cx="11969372" cy="6044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3487"/>
                <a:gridCol w="630621"/>
                <a:gridCol w="583324"/>
                <a:gridCol w="867104"/>
                <a:gridCol w="930165"/>
                <a:gridCol w="882869"/>
                <a:gridCol w="883307"/>
                <a:gridCol w="992790"/>
                <a:gridCol w="975705"/>
              </a:tblGrid>
              <a:tr h="8328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Исполнено за 2021 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Исполнено за 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2022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Исполнено за 2023 год 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очередной 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2024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2025 </a:t>
                      </a: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года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План на плановый период </a:t>
                      </a:r>
                      <a:r>
                        <a:rPr lang="ru-RU" sz="13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2026 года </a:t>
                      </a:r>
                      <a:endParaRPr lang="ru-RU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252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229,5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636,7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095,2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246,0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274,4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025,2   </a:t>
                      </a: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918,7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939,3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52,4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29,8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099,3   </a:t>
                      </a:r>
                    </a:p>
                  </a:txBody>
                  <a:tcPr marL="9525" marR="9525" marT="9525" marB="0" anchor="ctr"/>
                </a:tc>
              </a:tr>
              <a:tr h="4008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589,4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934,8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085,0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244,6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925,9   </a:t>
                      </a:r>
                    </a:p>
                  </a:txBody>
                  <a:tcPr marL="9525" marR="9525" marT="9525" marB="0" anchor="ctr"/>
                </a:tc>
              </a:tr>
              <a:tr h="3777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184,0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184,0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Молодежная политика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4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846,0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808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846,0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469,9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602,2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512,4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574,5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581,0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392,4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511,6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471,2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495,0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77,5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90,6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41,2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79,5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Физическая культура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22,3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23,1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25,4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20,0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436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23,1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25,4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44097" name="Документ" r:id="rId3" imgW="5940803" imgH="1676580" progId="Word.Document.12">
              <p:embed/>
            </p:oleObj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963274" y="0"/>
            <a:ext cx="11228726" cy="5459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 р о д о л ж е н и е</a:t>
            </a:r>
          </a:p>
        </p:txBody>
      </p:sp>
    </p:spTree>
    <p:extLst>
      <p:ext uri="{BB962C8B-B14F-4D97-AF65-F5344CB8AC3E}">
        <p14:creationId xmlns:p14="http://schemas.microsoft.com/office/powerpoint/2010/main" xmlns="" val="258888882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0890" y="0"/>
            <a:ext cx="11571110" cy="8839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FFFF00"/>
                </a:solidFill>
              </a:rPr>
              <a:t>Распределение бюджетных ассигнований по </a:t>
            </a:r>
            <a:r>
              <a:rPr lang="ru-RU" sz="2200" b="1" dirty="0" smtClean="0">
                <a:solidFill>
                  <a:srgbClr val="FFFF00"/>
                </a:solidFill>
              </a:rPr>
              <a:t>группам </a:t>
            </a:r>
            <a:r>
              <a:rPr lang="ru-RU" sz="2200" b="1" dirty="0">
                <a:solidFill>
                  <a:srgbClr val="FFFF00"/>
                </a:solidFill>
              </a:rPr>
              <a:t>видов </a:t>
            </a:r>
            <a:r>
              <a:rPr lang="ru-RU" sz="2200" b="1" dirty="0" smtClean="0">
                <a:solidFill>
                  <a:srgbClr val="FFFF00"/>
                </a:solidFill>
              </a:rPr>
              <a:t>расходов классификации </a:t>
            </a:r>
            <a:r>
              <a:rPr lang="ru-RU" sz="2200" b="1" dirty="0">
                <a:solidFill>
                  <a:srgbClr val="FFFF00"/>
                </a:solidFill>
              </a:rPr>
              <a:t>расходов бюджета муниципального образования Куприяновское, </a:t>
            </a:r>
            <a:r>
              <a:rPr lang="ru-RU" sz="2200" b="1" dirty="0" smtClean="0">
                <a:solidFill>
                  <a:srgbClr val="FFFF00"/>
                </a:solidFill>
              </a:rPr>
              <a:t>тыс. руб.</a:t>
            </a:r>
            <a:endParaRPr lang="ru-RU" sz="2200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3700830"/>
              </p:ext>
            </p:extLst>
          </p:nvPr>
        </p:nvGraphicFramePr>
        <p:xfrm>
          <a:off x="866274" y="26046140"/>
          <a:ext cx="9738894" cy="450557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9138"/>
                <a:gridCol w="8183125"/>
                <a:gridCol w="1256631"/>
              </a:tblGrid>
              <a:tr h="70262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N </a:t>
                      </a:r>
                      <a:r>
                        <a:rPr lang="ru-RU" sz="1200" b="1" dirty="0"/>
                        <a:t>п/п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Наименование муниципальной программы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Сумма финансирования</a:t>
                      </a:r>
                      <a:r>
                        <a:rPr lang="ru-RU" sz="1200" b="1" baseline="0" dirty="0" smtClean="0"/>
                        <a:t> в 2018 г., тыс. руб.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45912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3"/>
                        </a:rPr>
                        <a:t>Муниципальная программа "Благоустройство населённых пунктов муниципального образования </a:t>
                      </a:r>
                      <a:r>
                        <a:rPr lang="ru-RU" sz="1200" dirty="0" smtClean="0">
                          <a:hlinkClick r:id="rId3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02.12.2014 № 89)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4"/>
                        </a:rPr>
                        <a:t>Муниципальная программа "Обеспечение первичных мер пожарной безопасности на территории муниципального образования </a:t>
                      </a:r>
                      <a:r>
                        <a:rPr lang="ru-RU" sz="1200" dirty="0" smtClean="0">
                          <a:hlinkClick r:id="rId4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02.12.2014 № 90)</a:t>
                      </a:r>
                      <a:endParaRPr lang="ru-RU" sz="12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5"/>
                        </a:rPr>
                        <a:t>Муниципальная программа "АДРЕСНАЯ СОЦИАЛЬНАЯ ПОДДЕРЖКА ОТДЕЛЬНЫХ КАТЕГОРИЙ ГРАЖДАН МУНИЦИПАЛЬНОГО ОБРАЗОВАНИЯ </a:t>
                      </a:r>
                      <a:r>
                        <a:rPr lang="ru-RU" sz="1200" dirty="0" smtClean="0">
                          <a:hlinkClick r:id="rId5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13.02.2015 № 9)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412376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6"/>
                        </a:rPr>
                        <a:t>Муниципальная программа «Противодействие коррупции в муниципальном образовании Куприяновское</a:t>
                      </a:r>
                      <a:r>
                        <a:rPr lang="ru-RU" sz="1200" dirty="0" smtClean="0">
                          <a:hlinkClick r:id="rId6"/>
                        </a:rPr>
                        <a:t>»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13.08.2015 № 181)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7"/>
                        </a:rPr>
                        <a:t>Муниципальная программа </a:t>
                      </a:r>
                      <a:r>
                        <a:rPr lang="ru-RU" sz="1200" i="1" dirty="0">
                          <a:hlinkClick r:id="rId7"/>
                        </a:rPr>
                        <a:t>«Устойчивое развитие сельских территорий муниципального образования Куприяновское на 2014- 2017 годы и на период до 2020 года» 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03.08.2015 № 172)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8"/>
                        </a:rPr>
                        <a:t>Муниципальная программа</a:t>
                      </a:r>
                      <a:r>
                        <a:rPr lang="ru-RU" sz="1200" i="1" dirty="0">
                          <a:hlinkClick r:id="rId8"/>
                        </a:rPr>
                        <a:t> «Управление муниципальным имуществом и земельными ресурсами муниципального образования Куприяновское</a:t>
                      </a:r>
                      <a:r>
                        <a:rPr lang="ru-RU" sz="1200" i="1" dirty="0" smtClean="0">
                          <a:hlinkClick r:id="rId8"/>
                        </a:rPr>
                        <a:t>»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15.09.2015 № 217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647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hlinkClick r:id="rId9"/>
                        </a:rPr>
                        <a:t>Муниципальная адресная программа «Переселение граждан из аварийного жилищного фонда муниципального образования Куприяновское в 2017-2022 годах</a:t>
                      </a:r>
                      <a:r>
                        <a:rPr lang="ru-RU" sz="1200" i="1" dirty="0" smtClean="0">
                          <a:hlinkClick r:id="rId9"/>
                        </a:rPr>
                        <a:t>»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10.04.2018 № 57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01471531"/>
              </p:ext>
            </p:extLst>
          </p:nvPr>
        </p:nvGraphicFramePr>
        <p:xfrm>
          <a:off x="1" y="851727"/>
          <a:ext cx="12191999" cy="5895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1544"/>
                <a:gridCol w="977462"/>
                <a:gridCol w="1040524"/>
                <a:gridCol w="1056290"/>
                <a:gridCol w="1182413"/>
                <a:gridCol w="1036898"/>
                <a:gridCol w="1013434"/>
                <a:gridCol w="1013434"/>
              </a:tblGrid>
              <a:tr h="11577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Показатели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 Группа видов расходов 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2021 год 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2023 год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очередной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плановый период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 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плановый период </a:t>
                      </a:r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года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10"/>
                      <a:tile tx="0" ty="0" sx="100000" sy="100000" flip="none" algn="tl"/>
                    </a:blipFill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lvl="1" algn="l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</a:t>
                      </a:r>
                      <a:r>
                        <a:rPr lang="ru-RU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936,3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78 997,5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46 523,5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41 194,4   </a:t>
                      </a:r>
                      <a:endParaRPr lang="ru-RU" sz="1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43 027,3</a:t>
                      </a:r>
                      <a:endParaRPr lang="ru-RU" sz="1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65559">
                <a:tc>
                  <a:txBody>
                    <a:bodyPr/>
                    <a:lstStyle/>
                    <a:p>
                      <a:pPr lvl="0" algn="l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том числе по группам видов расходов: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936,3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78 997,5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46 523,5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40 856,2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42 350,9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2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расходы на выплаты персоналу в целях обеспечения и выполнения функций государственными (муниципальными) органами, казенными учреждениями, органами правления государственными внебюджетными фондами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680,2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8 322,3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9 069,1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9 094,1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9 134,9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закупка товаров, работ и услуг 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67 050,7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36 119,5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31 163,6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30 545,2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5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и иные выплаты населению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405,4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568,7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471,2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504,0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514,0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519,0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7530">
                <a:tc>
                  <a:txBody>
                    <a:bodyPr/>
                    <a:lstStyle/>
                    <a:p>
                      <a:pPr algn="l" fontAlgn="t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капитальные вложения в объекты государственной (муниципальной) собственности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887,9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067,4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межбюджетные трансферты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750,0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5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бюджетные ассигнования</a:t>
                      </a:r>
                    </a:p>
                  </a:txBody>
                  <a:tcPr marL="171450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285,6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370,4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57,3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80,9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84,5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84,4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7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условно утвержденные расходы </a:t>
                      </a:r>
                    </a:p>
                  </a:txBody>
                  <a:tcPr marL="514350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7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338,2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676,4  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48196" name="Документ" r:id="rId11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5525368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13751094"/>
              </p:ext>
            </p:extLst>
          </p:nvPr>
        </p:nvGraphicFramePr>
        <p:xfrm>
          <a:off x="733778" y="103935"/>
          <a:ext cx="11288889" cy="912812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1288889"/>
              </a:tblGrid>
              <a:tr h="912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</a:rPr>
                        <a:t>Обязательства </a:t>
                      </a:r>
                      <a:r>
                        <a:rPr lang="ru-RU" sz="1800" b="1" u="none" strike="noStrike" dirty="0">
                          <a:effectLst/>
                        </a:rPr>
                        <a:t>муниципального образования - получателя дотации в соответствии с соглашением об условиях предоставления дотации на выравнивание бюджетной </a:t>
                      </a:r>
                      <a:r>
                        <a:rPr lang="ru-RU" sz="1800" b="1" u="none" strike="noStrike" dirty="0" smtClean="0">
                          <a:effectLst/>
                        </a:rPr>
                        <a:t>обеспеченности по </a:t>
                      </a:r>
                      <a:r>
                        <a:rPr lang="ru-RU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соблюдению норматива формирования расходов на содержание органов местного самоуправления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740" marR="7740" marT="7740" marB="0" anchor="ctr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7262871"/>
              </p:ext>
            </p:extLst>
          </p:nvPr>
        </p:nvGraphicFramePr>
        <p:xfrm>
          <a:off x="107576" y="1237128"/>
          <a:ext cx="11995528" cy="5490245"/>
        </p:xfrm>
        <a:graphic>
          <a:graphicData uri="http://schemas.openxmlformats.org/drawingml/2006/table">
            <a:tbl>
              <a:tblPr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375398"/>
                <a:gridCol w="805129"/>
                <a:gridCol w="1548997"/>
                <a:gridCol w="1137682"/>
                <a:gridCol w="1089718"/>
                <a:gridCol w="1045624"/>
                <a:gridCol w="997660"/>
                <a:gridCol w="997660"/>
                <a:gridCol w="997660"/>
              </a:tblGrid>
              <a:tr h="18056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Обязательство муниципального </a:t>
                      </a:r>
                      <a:r>
                        <a:rPr lang="ru-RU" sz="15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</a:t>
                      </a:r>
                      <a:endParaRPr lang="ru-RU" sz="15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5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 норматив </a:t>
                      </a:r>
                      <a:r>
                        <a:rPr lang="ru-RU" sz="1500" b="1" u="none" strike="noStrike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постановлением администрации Гороховецкого района от 09.11.2011 № 804</a:t>
                      </a:r>
                      <a:endParaRPr lang="ru-RU" sz="15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2021 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</a:t>
                      </a:r>
                      <a:r>
                        <a:rPr lang="ru-RU" sz="1600" b="1" i="0" u="none" strike="noStrike" dirty="0" smtClean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600" b="1" i="0" u="none" strike="noStrike" dirty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2023 год </a:t>
                      </a:r>
                      <a:endParaRPr lang="ru-RU" sz="1600" b="1" i="0" u="none" strike="noStrike" dirty="0">
                        <a:solidFill>
                          <a:srgbClr val="FFFF6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очередной </a:t>
                      </a:r>
                      <a:r>
                        <a:rPr lang="ru-RU" sz="1600" b="1" i="0" u="none" strike="noStrike" dirty="0" smtClean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600" b="1" i="0" u="none" strike="noStrike" dirty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плановый период </a:t>
                      </a:r>
                      <a:r>
                        <a:rPr lang="ru-RU" sz="1600" b="1" i="0" u="none" strike="noStrike" dirty="0" smtClean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1" i="0" u="none" strike="noStrike" dirty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года 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плановый период </a:t>
                      </a:r>
                      <a:r>
                        <a:rPr lang="ru-RU" sz="1600" b="1" i="0" u="none" strike="noStrike" dirty="0" smtClean="0">
                          <a:solidFill>
                            <a:srgbClr val="FFFF6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года </a:t>
                      </a:r>
                      <a:endParaRPr lang="ru-RU" sz="1600" b="1" i="0" u="none" strike="noStrike" dirty="0">
                        <a:solidFill>
                          <a:srgbClr val="FFFF6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</a:tr>
              <a:tr h="3684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b="1" u="none" strike="noStrike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нормативов формирования расходов на содержание органов местного самоуправления, утвержденных постановлением администрации Гороховецкого района от 09.11.2011 № 804 «Об утверждении нормативов формирования расходов на содержание органов местного самоуправления поселений Гороховецкого района и установлении общего условия предоставления межбюджетных трансфертов из бюджета муниципального образования Гороховецкий район»</a:t>
                      </a:r>
                      <a:endParaRPr lang="ru-RU" sz="15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 общей суммы расходов</a:t>
                      </a:r>
                      <a:endParaRPr lang="ru-RU" sz="15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8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5,63</a:t>
                      </a:r>
                      <a:endParaRPr lang="ru-RU" sz="18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</a:t>
                      </a:r>
                      <a:endParaRPr lang="ru-RU" sz="18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3,52</a:t>
                      </a:r>
                      <a:endParaRPr lang="ru-RU" sz="18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6,80</a:t>
                      </a:r>
                      <a:endParaRPr lang="ru-RU" sz="18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7,75</a:t>
                      </a:r>
                      <a:endParaRPr lang="ru-RU" sz="18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7,48</a:t>
                      </a:r>
                      <a:endParaRPr lang="ru-RU" sz="18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8" marR="7048" marT="7048" marB="0" anchor="ctr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45122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9200612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15453780"/>
              </p:ext>
            </p:extLst>
          </p:nvPr>
        </p:nvGraphicFramePr>
        <p:xfrm>
          <a:off x="127000" y="0"/>
          <a:ext cx="12065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02850557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46147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84849068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</p:spPr>
      </p:pic>
    </p:spTree>
    <p:extLst>
      <p:ext uri="{BB962C8B-B14F-4D97-AF65-F5344CB8AC3E}">
        <p14:creationId xmlns:p14="http://schemas.microsoft.com/office/powerpoint/2010/main" xmlns="" val="241685833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200" y="121920"/>
            <a:ext cx="11480799" cy="4267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</a:rPr>
              <a:t>Муниципальные программы муниципального образования Куприяновское, тыс. руб</a:t>
            </a:r>
            <a:r>
              <a:rPr lang="ru-RU" sz="2400" b="1" dirty="0" smtClean="0">
                <a:solidFill>
                  <a:srgbClr val="FFFF00"/>
                </a:solidFill>
              </a:rPr>
              <a:t>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79902786"/>
              </p:ext>
            </p:extLst>
          </p:nvPr>
        </p:nvGraphicFramePr>
        <p:xfrm>
          <a:off x="866274" y="26046140"/>
          <a:ext cx="9738894" cy="450557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9138"/>
                <a:gridCol w="8183125"/>
                <a:gridCol w="1256631"/>
              </a:tblGrid>
              <a:tr h="70262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N </a:t>
                      </a:r>
                      <a:r>
                        <a:rPr lang="ru-RU" sz="1200" b="1" dirty="0"/>
                        <a:t>п/п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Наименование муниципальной программы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Сумма финансирования</a:t>
                      </a:r>
                      <a:r>
                        <a:rPr lang="ru-RU" sz="1200" b="1" baseline="0" dirty="0" smtClean="0"/>
                        <a:t> в 2018 г., тыс. руб.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45912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3"/>
                        </a:rPr>
                        <a:t>Муниципальная программа "Благоустройство населённых пунктов муниципального образования </a:t>
                      </a:r>
                      <a:r>
                        <a:rPr lang="ru-RU" sz="1200" dirty="0" smtClean="0">
                          <a:hlinkClick r:id="rId3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02.12.2014 № 89)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4"/>
                        </a:rPr>
                        <a:t>Муниципальная программа "Обеспечение первичных мер пожарной безопасности на территории муниципального образования </a:t>
                      </a:r>
                      <a:r>
                        <a:rPr lang="ru-RU" sz="1200" dirty="0" smtClean="0">
                          <a:hlinkClick r:id="rId4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02.12.2014 № 90)</a:t>
                      </a:r>
                      <a:endParaRPr lang="ru-RU" sz="12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5"/>
                        </a:rPr>
                        <a:t>Муниципальная программа "АДРЕСНАЯ СОЦИАЛЬНАЯ ПОДДЕРЖКА ОТДЕЛЬНЫХ КАТЕГОРИЙ ГРАЖДАН МУНИЦИПАЛЬНОГО ОБРАЗОВАНИЯ </a:t>
                      </a:r>
                      <a:r>
                        <a:rPr lang="ru-RU" sz="1200" dirty="0" smtClean="0">
                          <a:hlinkClick r:id="rId5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13.02.2015 № 9)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412376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6"/>
                        </a:rPr>
                        <a:t>Муниципальная программа «Противодействие коррупции в муниципальном образовании Куприяновское</a:t>
                      </a:r>
                      <a:r>
                        <a:rPr lang="ru-RU" sz="1200" dirty="0" smtClean="0">
                          <a:hlinkClick r:id="rId6"/>
                        </a:rPr>
                        <a:t>»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13.08.2015 № 181)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7"/>
                        </a:rPr>
                        <a:t>Муниципальная программа </a:t>
                      </a:r>
                      <a:r>
                        <a:rPr lang="ru-RU" sz="1200" i="1" dirty="0">
                          <a:hlinkClick r:id="rId7"/>
                        </a:rPr>
                        <a:t>«Устойчивое развитие сельских территорий муниципального образования Куприяновское на 2014- 2017 годы и на период до 2020 года» 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03.08.2015 № 172)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8"/>
                        </a:rPr>
                        <a:t>Муниципальная программа</a:t>
                      </a:r>
                      <a:r>
                        <a:rPr lang="ru-RU" sz="1200" i="1" dirty="0">
                          <a:hlinkClick r:id="rId8"/>
                        </a:rPr>
                        <a:t> «Управление муниципальным имуществом и земельными ресурсами муниципального образования Куприяновское</a:t>
                      </a:r>
                      <a:r>
                        <a:rPr lang="ru-RU" sz="1200" i="1" dirty="0" smtClean="0">
                          <a:hlinkClick r:id="rId8"/>
                        </a:rPr>
                        <a:t>»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15.09.2015 № 217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647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hlinkClick r:id="rId9"/>
                        </a:rPr>
                        <a:t>Муниципальная адресная программа «Переселение граждан из аварийного жилищного фонда муниципального образования Куприяновское в 2017-2022 годах</a:t>
                      </a:r>
                      <a:r>
                        <a:rPr lang="ru-RU" sz="1200" i="1" dirty="0" smtClean="0">
                          <a:hlinkClick r:id="rId9"/>
                        </a:rPr>
                        <a:t>»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10.04.2018 № 57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82891777"/>
              </p:ext>
            </p:extLst>
          </p:nvPr>
        </p:nvGraphicFramePr>
        <p:xfrm>
          <a:off x="-15765" y="638710"/>
          <a:ext cx="12207769" cy="5122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540"/>
                <a:gridCol w="4976297"/>
                <a:gridCol w="1153133"/>
                <a:gridCol w="1153133"/>
                <a:gridCol w="1228996"/>
                <a:gridCol w="1168306"/>
                <a:gridCol w="1077269"/>
                <a:gridCol w="1062095"/>
              </a:tblGrid>
              <a:tr h="1095497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FF00"/>
                          </a:solidFill>
                        </a:rPr>
                        <a:t>N </a:t>
                      </a:r>
                      <a:r>
                        <a:rPr lang="ru-RU" sz="1800" b="1" dirty="0">
                          <a:solidFill>
                            <a:srgbClr val="00FF00"/>
                          </a:solidFill>
                        </a:rPr>
                        <a:t>п/п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FF00"/>
                          </a:solidFill>
                        </a:rPr>
                        <a:t>Наименование муниципальной программы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Исполнено за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2021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Исполнено за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2022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Оценка исполнения за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2023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План на очередной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2024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План на плановый период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2025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План на плановый период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2026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970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  <a:hlinkClick r:id="rId3"/>
                        </a:rPr>
                        <a:t>Муниципальная программа "Благоустройство населённых пунктов муниципального образования Куприяновское"</a:t>
                      </a:r>
                      <a:endParaRPr lang="ru-RU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25 505,9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42 576,2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58 000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31 691,4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06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Муниципальная программа "Обеспечение первичных мер пожарной безопасности на территории муниципального образования Куприяновское"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1 050,8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928,6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80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  Муниципальная </a:t>
                      </a:r>
                      <a:r>
                        <a:rPr lang="ru-RU" sz="18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программа «</a:t>
                      </a:r>
                      <a:r>
                        <a:rPr lang="ru-RU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Социальная политика </a:t>
                      </a:r>
                      <a:r>
                        <a:rPr lang="ru-RU" sz="18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муниципального образования </a:t>
                      </a:r>
                      <a:r>
                        <a:rPr lang="ru-RU" sz="18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Куприяновское»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471,9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693,8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815,3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682,5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80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 Муниципальная программа «Противодействие коррупции в муниципальном образовании Куприяновское»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331,5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3350529"/>
              </p:ext>
            </p:extLst>
          </p:nvPr>
        </p:nvGraphicFramePr>
        <p:xfrm>
          <a:off x="0" y="-79058"/>
          <a:ext cx="3217863" cy="828675"/>
        </p:xfrm>
        <a:graphic>
          <a:graphicData uri="http://schemas.openxmlformats.org/presentationml/2006/ole">
            <p:oleObj spid="_x0000_s47175" name="Документ" r:id="rId10" imgW="5940803" imgH="1676580" progId="Word.Document.12">
              <p:embed/>
            </p:oleObj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203198" y="6304821"/>
            <a:ext cx="11796295" cy="5531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 Р О Д О Л Ж Е Н И 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97745771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200" y="121920"/>
            <a:ext cx="11480799" cy="4267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 smtClean="0">
                <a:solidFill>
                  <a:srgbClr val="FFFF00"/>
                </a:solidFill>
              </a:rPr>
              <a:t>Муниципальные программы муниципального образования Куприяновское, тыс. руб.</a:t>
            </a:r>
            <a:endParaRPr lang="ru-RU" sz="2300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5943924"/>
              </p:ext>
            </p:extLst>
          </p:nvPr>
        </p:nvGraphicFramePr>
        <p:xfrm>
          <a:off x="866274" y="26046140"/>
          <a:ext cx="9738894" cy="450557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9138"/>
                <a:gridCol w="8183125"/>
                <a:gridCol w="1256631"/>
              </a:tblGrid>
              <a:tr h="70262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N </a:t>
                      </a:r>
                      <a:r>
                        <a:rPr lang="ru-RU" sz="1200" b="1" dirty="0"/>
                        <a:t>п/п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Наименование муниципальной программы</a:t>
                      </a:r>
                      <a:endParaRPr lang="ru-RU" sz="12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Сумма финансирования</a:t>
                      </a:r>
                      <a:r>
                        <a:rPr lang="ru-RU" sz="1200" b="1" baseline="0" dirty="0" smtClean="0"/>
                        <a:t> в 2018 г., тыс. руб.</a:t>
                      </a:r>
                      <a:endParaRPr lang="ru-RU" sz="1200" dirty="0"/>
                    </a:p>
                  </a:txBody>
                  <a:tcPr marL="0" marR="0" marT="0" marB="0" anchor="ctr"/>
                </a:tc>
              </a:tr>
              <a:tr h="45912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3"/>
                        </a:rPr>
                        <a:t>Муниципальная программа "Благоустройство населённых пунктов муниципального образования </a:t>
                      </a:r>
                      <a:r>
                        <a:rPr lang="ru-RU" sz="1200" dirty="0" smtClean="0">
                          <a:hlinkClick r:id="rId3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algn="ctr"/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02.12.2014 № 89)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4"/>
                        </a:rPr>
                        <a:t>Муниципальная программа "Обеспечение первичных мер пожарной безопасности на территории муниципального образования </a:t>
                      </a:r>
                      <a:r>
                        <a:rPr lang="ru-RU" sz="1200" dirty="0" smtClean="0">
                          <a:hlinkClick r:id="rId4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02.12.2014 № 90)</a:t>
                      </a:r>
                      <a:endParaRPr lang="ru-RU" sz="1200" dirty="0" smtClean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5"/>
                        </a:rPr>
                        <a:t>Муниципальная программа "АДРЕСНАЯ СОЦИАЛЬНАЯ ПОДДЕРЖКА ОТДЕЛЬНЫХ КАТЕГОРИЙ ГРАЖДАН МУНИЦИПАЛЬНОГО ОБРАЗОВАНИЯ </a:t>
                      </a:r>
                      <a:r>
                        <a:rPr lang="ru-RU" sz="1200" dirty="0" smtClean="0">
                          <a:hlinkClick r:id="rId5"/>
                        </a:rPr>
                        <a:t>КУПРИЯНОВСКОЕ«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13.02.2015 № 9)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412376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6"/>
                        </a:rPr>
                        <a:t>Муниципальная программа «Противодействие коррупции в муниципальном образовании Куприяновское</a:t>
                      </a:r>
                      <a:r>
                        <a:rPr lang="ru-RU" sz="1200" dirty="0" smtClean="0">
                          <a:hlinkClick r:id="rId6"/>
                        </a:rPr>
                        <a:t>»</a:t>
                      </a:r>
                      <a:endParaRPr lang="ru-RU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13.08.2015 № 181)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1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7"/>
                        </a:rPr>
                        <a:t>Муниципальная программа </a:t>
                      </a:r>
                      <a:r>
                        <a:rPr lang="ru-RU" sz="1200" i="1" dirty="0">
                          <a:hlinkClick r:id="rId7"/>
                        </a:rPr>
                        <a:t>«Устойчивое развитие сельских территорий муниципального образования Куприяновское на 2014- 2017 годы и на период до 2020 года» 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03.08.2015 № 172)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91670">
                <a:tc>
                  <a:txBody>
                    <a:bodyPr/>
                    <a:lstStyle/>
                    <a:p>
                      <a:pPr algn="ctr"/>
                      <a:r>
                        <a:rPr lang="ru-RU" sz="1200"/>
                        <a:t>6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hlinkClick r:id="rId8"/>
                        </a:rPr>
                        <a:t>Муниципальная программа</a:t>
                      </a:r>
                      <a:r>
                        <a:rPr lang="ru-RU" sz="1200" i="1" dirty="0">
                          <a:hlinkClick r:id="rId8"/>
                        </a:rPr>
                        <a:t> «Управление муниципальным имуществом и земельными ресурсами муниципального образования Куприяновское</a:t>
                      </a:r>
                      <a:r>
                        <a:rPr lang="ru-RU" sz="1200" i="1" dirty="0" smtClean="0">
                          <a:hlinkClick r:id="rId8"/>
                        </a:rPr>
                        <a:t>»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15.09.2015 № 217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  <a:tr h="5647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hlinkClick r:id="rId9"/>
                        </a:rPr>
                        <a:t>Муниципальная адресная программа «Переселение граждан из аварийного жилищного фонда муниципального образования Куприяновское в 2017-2022 годах</a:t>
                      </a:r>
                      <a:r>
                        <a:rPr lang="ru-RU" sz="1200" i="1" dirty="0" smtClean="0">
                          <a:hlinkClick r:id="rId9"/>
                        </a:rPr>
                        <a:t>»</a:t>
                      </a:r>
                      <a:endParaRPr lang="ru-RU" sz="1200" i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(Утверждена постановлением</a:t>
                      </a:r>
                      <a:r>
                        <a:rPr lang="ru-RU" sz="1200" baseline="0" dirty="0" smtClean="0"/>
                        <a:t> администрации муниципального образования Куприяновское от 10.04.2018 № 57</a:t>
                      </a:r>
                      <a:endParaRPr lang="ru-RU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0369691"/>
              </p:ext>
            </p:extLst>
          </p:nvPr>
        </p:nvGraphicFramePr>
        <p:xfrm>
          <a:off x="101601" y="1230760"/>
          <a:ext cx="12090398" cy="5561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319"/>
                <a:gridCol w="4913079"/>
                <a:gridCol w="1138483"/>
                <a:gridCol w="1138483"/>
                <a:gridCol w="1213383"/>
                <a:gridCol w="1153464"/>
                <a:gridCol w="1063584"/>
                <a:gridCol w="1048603"/>
              </a:tblGrid>
              <a:tr h="897585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FF00"/>
                          </a:solidFill>
                        </a:rPr>
                        <a:t>N </a:t>
                      </a:r>
                      <a:r>
                        <a:rPr lang="ru-RU" sz="1800" b="1" dirty="0">
                          <a:solidFill>
                            <a:srgbClr val="00FF00"/>
                          </a:solidFill>
                        </a:rPr>
                        <a:t>п/п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00FF00"/>
                          </a:solidFill>
                        </a:rPr>
                        <a:t>Наименование муниципальной программы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Исполнено за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2021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Исполнено за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2022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Оценка исполнения за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2023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План на очередной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2024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План на плановый период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2025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 План на плановый период </a:t>
                      </a:r>
                      <a:r>
                        <a:rPr lang="ru-RU" sz="16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2026 </a:t>
                      </a:r>
                      <a:r>
                        <a:rPr lang="ru-RU" sz="1600" b="1" i="0" u="none" strike="noStrike" dirty="0">
                          <a:solidFill>
                            <a:srgbClr val="00FF00"/>
                          </a:solidFill>
                          <a:effectLst/>
                          <a:latin typeface="Calibri"/>
                        </a:rPr>
                        <a:t>года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9639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  Муниципальная программа «Комплексное развитие сельских территорий  муниципального образования Куприяновское на  2020-2022 годы и на период до 2025 года»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296,9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1 474,0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1 473,7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1 473,7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1 473,7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Муниципальная программа «Управление муниципальным имуществом и земельными ресурсами муниципального образования Куприяновское»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842,6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035,5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674,2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344,3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364,7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355,0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5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6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</a:rPr>
                        <a:t> Муниципальная адресная программа «Социальное жилье в муниципальном образовании  Куприяновское»</a:t>
                      </a:r>
                      <a:endParaRPr lang="ru-RU" sz="1600" b="0" i="0" u="none" strike="noStrike" dirty="0">
                        <a:solidFill>
                          <a:srgbClr val="0070C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2 067,4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368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600" b="0" i="1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Муниципальная адресная программа «Переселение граждан из аварийного жилищного фонда муниципального образования Куприяновское»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1 875,0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7 887,9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7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b"/>
                      <a:r>
                        <a:rPr lang="ru-RU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 Муниципальная программа «Обеспечение муниципального управления в муниципальном образовании Куприяновское»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298,9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13 043,4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16 739,0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710,1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754,3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62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ВСЕГО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43 558,5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66 840,2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78 916,0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523,5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856,2  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5343035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53309" name="Документ" r:id="rId10" imgW="5940803" imgH="1676580" progId="Word.Document.12">
              <p:embed/>
            </p:oleObj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203200" y="608060"/>
            <a:ext cx="11988800" cy="5035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 Р О Д О Л Ж Е Н И 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9128108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7180489"/>
              </p:ext>
            </p:extLst>
          </p:nvPr>
        </p:nvGraphicFramePr>
        <p:xfrm>
          <a:off x="0" y="705852"/>
          <a:ext cx="12191999" cy="6152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109"/>
                <a:gridCol w="3270888"/>
                <a:gridCol w="628094"/>
                <a:gridCol w="707298"/>
                <a:gridCol w="1302330"/>
                <a:gridCol w="1128274"/>
                <a:gridCol w="1113027"/>
                <a:gridCol w="1140664"/>
                <a:gridCol w="2406315"/>
              </a:tblGrid>
              <a:tr h="3029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9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5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062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1. Повышение уровня внешнего благоустройства, инфраструктуры и санитарного содержания поселения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944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1.1.  Приведение в качественное состояние элементов инфраструктуры благоустройства поселения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246"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ремонт, текущее содержание, восстановление и обслуживание сетей уличного освещения территории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поселения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5,70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5,70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среды, комфортной для проживания жителей МО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2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421,70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321,70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518,00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418,00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6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386,00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286,00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12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детских площадок, и мест массового отдыха населения в п.Галицы, д. Великово,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д.Арефино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д.Слукино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п. ТП "Большое",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п.Груздевский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набережной в п.Галицы,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д.Кондюрино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улучшение эстетического вида 4 детских площадок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2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1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118,00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01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FFFF00"/>
                </a:solidFill>
              </a:rPr>
              <a:t>Муниципальная программа 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«Благоустройство населённых пунктов муниципального образования Куприяновское»</a:t>
            </a:r>
            <a:r>
              <a:rPr lang="ru-RU" sz="2000" b="1" kern="1200" dirty="0">
                <a:solidFill>
                  <a:srgbClr val="FFFF00"/>
                </a:solidFill>
                <a:effectLst/>
              </a:rPr>
              <a:t>.</a:t>
            </a:r>
            <a:r>
              <a:rPr lang="ru-RU" sz="2000" b="1" kern="1200" baseline="0" dirty="0">
                <a:solidFill>
                  <a:srgbClr val="FFFF00"/>
                </a:solidFill>
                <a:effectLst/>
              </a:rPr>
              <a:t> </a:t>
            </a:r>
            <a:r>
              <a:rPr lang="ru-RU" sz="2000" kern="1200" dirty="0">
                <a:solidFill>
                  <a:schemeClr val="lt1"/>
                </a:solidFill>
                <a:effectLst/>
              </a:rPr>
              <a:t> 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5343035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54323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79905806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8051216"/>
              </p:ext>
            </p:extLst>
          </p:nvPr>
        </p:nvGraphicFramePr>
        <p:xfrm>
          <a:off x="0" y="705850"/>
          <a:ext cx="12191999" cy="6041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109"/>
                <a:gridCol w="3270888"/>
                <a:gridCol w="628094"/>
                <a:gridCol w="707298"/>
                <a:gridCol w="1302330"/>
                <a:gridCol w="1128274"/>
                <a:gridCol w="1113027"/>
                <a:gridCol w="1140664"/>
                <a:gridCol w="2406315"/>
              </a:tblGrid>
              <a:tr h="32134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9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36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 колодцев в населенных пунктах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объектов водоснабжения и источников воды для пожаротушения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4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0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36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 элементов простейшего водоснабжения, водоемов и мест благоустройства для обеспечения противопожарных мер  с участием средств добровольного пожертвования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объектов водоснабжения и источников воды для пожаротушения 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6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7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FFFF00"/>
                </a:solidFill>
              </a:rPr>
              <a:t>Муниципальная программа 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«Благоустройство населённых пунктов муниципального образования Куприяновское»</a:t>
            </a:r>
            <a:r>
              <a:rPr lang="ru-RU" sz="2000" b="1" kern="1200" dirty="0">
                <a:solidFill>
                  <a:srgbClr val="FFFF00"/>
                </a:solidFill>
                <a:effectLst/>
              </a:rPr>
              <a:t>.</a:t>
            </a:r>
            <a:r>
              <a:rPr lang="ru-RU" sz="2000" b="1" kern="1200" baseline="0" dirty="0">
                <a:solidFill>
                  <a:srgbClr val="FFFF00"/>
                </a:solidFill>
                <a:effectLst/>
              </a:rPr>
              <a:t> </a:t>
            </a:r>
            <a:r>
              <a:rPr lang="ru-RU" sz="2000" kern="1200" dirty="0">
                <a:solidFill>
                  <a:schemeClr val="lt1"/>
                </a:solidFill>
                <a:effectLst/>
              </a:rPr>
              <a:t> 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5340221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56371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147143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3680604"/>
              </p:ext>
            </p:extLst>
          </p:nvPr>
        </p:nvGraphicFramePr>
        <p:xfrm>
          <a:off x="0" y="705850"/>
          <a:ext cx="12191999" cy="6034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109"/>
                <a:gridCol w="3270888"/>
                <a:gridCol w="628094"/>
                <a:gridCol w="707298"/>
                <a:gridCol w="1302330"/>
                <a:gridCol w="1128274"/>
                <a:gridCol w="1113027"/>
                <a:gridCol w="1140664"/>
                <a:gridCol w="2406315"/>
              </a:tblGrid>
              <a:tr h="37873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7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47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7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02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по замощению земельных участков, предназначенных для прохода и проезда, с участием средств добровольного пожертвования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54 080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54 080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дорог, тротуаров и дорожек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5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0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201">
                <a:tc gridSpan="9">
                  <a:txBody>
                    <a:bodyPr/>
                    <a:lstStyle/>
                    <a:p>
                      <a:pPr marL="8255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1.2. Повышение уровня эстетического вида сельского поселения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82550" indent="0" algn="l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54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Удаление аварийных и естественно усохших деревьев на территории поселения и благоустройство объектов озеленения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203,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1 120,00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Улучшение благоустройства и  санитарного состояния населенных пунктов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4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390,10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20,10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96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411,20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41,20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402,00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FFFF00"/>
                </a:solidFill>
              </a:rPr>
              <a:t>Муниципальная программа 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«Благоустройство населённых пунктов муниципального образования Куприяновское»</a:t>
            </a:r>
            <a:r>
              <a:rPr lang="ru-RU" sz="2000" b="1" kern="1200" dirty="0">
                <a:solidFill>
                  <a:srgbClr val="FFFF00"/>
                </a:solidFill>
                <a:effectLst/>
              </a:rPr>
              <a:t>.</a:t>
            </a:r>
            <a:r>
              <a:rPr lang="ru-RU" sz="2000" b="1" kern="1200" baseline="0" dirty="0">
                <a:solidFill>
                  <a:srgbClr val="FFFF00"/>
                </a:solidFill>
                <a:effectLst/>
              </a:rPr>
              <a:t> </a:t>
            </a:r>
            <a:r>
              <a:rPr lang="ru-RU" sz="2000" kern="1200" dirty="0">
                <a:solidFill>
                  <a:schemeClr val="lt1"/>
                </a:solidFill>
                <a:effectLst/>
              </a:rPr>
              <a:t> 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1308251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63852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7656501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7008248"/>
              </p:ext>
            </p:extLst>
          </p:nvPr>
        </p:nvGraphicFramePr>
        <p:xfrm>
          <a:off x="0" y="705852"/>
          <a:ext cx="12191999" cy="5521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109"/>
                <a:gridCol w="3270888"/>
                <a:gridCol w="628094"/>
                <a:gridCol w="707298"/>
                <a:gridCol w="1302330"/>
                <a:gridCol w="1128274"/>
                <a:gridCol w="1113027"/>
                <a:gridCol w="1140664"/>
                <a:gridCol w="2406315"/>
              </a:tblGrid>
              <a:tr h="45135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6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09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2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6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Ремонт и реконструкция обелисков участникам ВОВ  и бюстов участникам ВОВ Героям Советского Союза, содержание мест захоронения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в  надлежащим состоянии существующих мест воинской славы  и мест захоронения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3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280,50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80,50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0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284,80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84,80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8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6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Проведение благоустройства территорий населенных пунктов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Повышение уровня эстетического вида и улучшение санитарного состояния населенных пунктов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432,84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232,84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453,75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253,75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26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309,04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109,04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FFFF00"/>
                </a:solidFill>
              </a:rPr>
              <a:t>Муниципальная программа 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«Благоустройство населённых пунктов муниципального образования Куприяновское»</a:t>
            </a:r>
            <a:r>
              <a:rPr lang="ru-RU" sz="2000" b="1" kern="1200" dirty="0">
                <a:solidFill>
                  <a:srgbClr val="FFFF00"/>
                </a:solidFill>
                <a:effectLst/>
              </a:rPr>
              <a:t>.</a:t>
            </a:r>
            <a:r>
              <a:rPr lang="ru-RU" sz="2000" b="1" kern="1200" baseline="0" dirty="0">
                <a:solidFill>
                  <a:srgbClr val="FFFF00"/>
                </a:solidFill>
                <a:effectLst/>
              </a:rPr>
              <a:t> </a:t>
            </a:r>
            <a:r>
              <a:rPr lang="ru-RU" sz="2000" kern="1200" dirty="0">
                <a:solidFill>
                  <a:schemeClr val="lt1"/>
                </a:solidFill>
                <a:effectLst/>
              </a:rPr>
              <a:t> 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65800900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55349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344821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21058982"/>
              </p:ext>
            </p:extLst>
          </p:nvPr>
        </p:nvGraphicFramePr>
        <p:xfrm>
          <a:off x="160637" y="705852"/>
          <a:ext cx="11874842" cy="6040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230"/>
                <a:gridCol w="3185801"/>
                <a:gridCol w="611755"/>
                <a:gridCol w="688899"/>
                <a:gridCol w="1268452"/>
                <a:gridCol w="1098923"/>
                <a:gridCol w="1084073"/>
                <a:gridCol w="1110991"/>
                <a:gridCol w="2343718"/>
              </a:tblGrid>
              <a:tr h="3291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7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73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мероприятий по благоустройству дворовых и прилегающих территорий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3 983,00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979,00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благоустройства дворовых и прилегающих территорий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69">
                <a:tc v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3 983,00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979,00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69">
                <a:tc v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470">
                <a:tc v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2026</a:t>
                      </a:r>
                      <a:endParaRPr lang="ru-RU" sz="1800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633">
                <a:tc gridSpan="9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 2. Обеспечение санитарно-эпидемиологического благополучия населения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008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Задача 2.1. Повышение уровня санитарного содержания населенных пунктов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2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Мероприятия по санитарной очистке, и ликвидации несанкционированных свалок мусора на территории МО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Улучшение благоустройств, экологической обстановки и санитарного состояния населенных пунктов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2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FFFF00"/>
                </a:solidFill>
              </a:rPr>
              <a:t>Муниципальная программа 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«Благоустройство населённых пунктов муниципального образования Куприяновское»</a:t>
            </a:r>
            <a:r>
              <a:rPr lang="ru-RU" sz="2000" b="1" kern="1200" dirty="0">
                <a:solidFill>
                  <a:srgbClr val="FFFF00"/>
                </a:solidFill>
                <a:effectLst/>
              </a:rPr>
              <a:t>.</a:t>
            </a:r>
            <a:r>
              <a:rPr lang="ru-RU" sz="2000" b="1" kern="1200" baseline="0" dirty="0">
                <a:solidFill>
                  <a:srgbClr val="FFFF00"/>
                </a:solidFill>
                <a:effectLst/>
              </a:rPr>
              <a:t> </a:t>
            </a:r>
            <a:r>
              <a:rPr lang="ru-RU" sz="2000" kern="1200" dirty="0">
                <a:solidFill>
                  <a:schemeClr val="lt1"/>
                </a:solidFill>
                <a:effectLst/>
              </a:rPr>
              <a:t> 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4788133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57396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499654" y="7376984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rgbClr val="FF0000"/>
                      </a:solidFill>
                      <a:prstDash val="solid"/>
                    </a:lnL>
                    <a:lnR w="12700" cmpd="sng">
                      <a:solidFill>
                        <a:srgbClr val="FF0000"/>
                      </a:solidFill>
                      <a:prstDash val="solid"/>
                    </a:lnR>
                    <a:lnT w="12700" cmpd="sng">
                      <a:solidFill>
                        <a:srgbClr val="FF0000"/>
                      </a:solidFill>
                      <a:prstDash val="solid"/>
                    </a:lnT>
                    <a:lnB w="127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0719160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09579972"/>
              </p:ext>
            </p:extLst>
          </p:nvPr>
        </p:nvGraphicFramePr>
        <p:xfrm>
          <a:off x="0" y="412158"/>
          <a:ext cx="12191999" cy="6186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109"/>
                <a:gridCol w="3270888"/>
                <a:gridCol w="628094"/>
                <a:gridCol w="707298"/>
                <a:gridCol w="1302330"/>
                <a:gridCol w="1128274"/>
                <a:gridCol w="1113027"/>
                <a:gridCol w="1140664"/>
                <a:gridCol w="2406315"/>
              </a:tblGrid>
              <a:tr h="33307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0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9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886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2.2. Повышение эпидемиологического уровня содержания населенных пунктов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88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Предотвращение распространения борщевика Сосновского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17 625,60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16 744,20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881,40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Улучшение благоустройства, экологической обстановки и санитарного состояния населенных пунктов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875,20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581,40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293,80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27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875,20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581,40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293,80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7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875,20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581,40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293,80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063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ИТОГО ПО ПРОГРАММЕ: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84 064,53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20 723,3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уровня внешнего благоустройства, инфраструктуры, санитарного содержания поселения и эпидемиологического уровня содержания населенных пунктов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05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691,34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560,40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130,94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962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27 870,95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581,40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289,55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17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27 502,24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581,40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920,84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05853" y="-1"/>
            <a:ext cx="11486147" cy="68981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FFFF00"/>
                </a:solidFill>
              </a:rPr>
              <a:t>Муниципальная программа 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«Благоустройство населённых пунктов муниципального образования Куприяновское»</a:t>
            </a:r>
            <a:r>
              <a:rPr lang="ru-RU" sz="2000" b="1" kern="1200" dirty="0">
                <a:solidFill>
                  <a:srgbClr val="FFFF00"/>
                </a:solidFill>
                <a:effectLst/>
              </a:rPr>
              <a:t>.</a:t>
            </a:r>
            <a:r>
              <a:rPr lang="ru-RU" sz="2000" b="1" kern="1200" baseline="0" dirty="0">
                <a:solidFill>
                  <a:srgbClr val="FFFF00"/>
                </a:solidFill>
                <a:effectLst/>
              </a:rPr>
              <a:t> </a:t>
            </a:r>
            <a:r>
              <a:rPr lang="ru-RU" sz="2000" kern="1200" dirty="0">
                <a:solidFill>
                  <a:schemeClr val="lt1"/>
                </a:solidFill>
                <a:effectLst/>
              </a:rPr>
              <a:t> </a:t>
            </a:r>
            <a:r>
              <a:rPr lang="ru-RU" sz="2000" b="1" kern="1200" dirty="0">
                <a:solidFill>
                  <a:schemeClr val="lt1"/>
                </a:solidFill>
                <a:effectLst/>
              </a:rPr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9107770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58421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5667558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1199633"/>
              </p:ext>
            </p:extLst>
          </p:nvPr>
        </p:nvGraphicFramePr>
        <p:xfrm>
          <a:off x="-1" y="1155029"/>
          <a:ext cx="12192001" cy="574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4976"/>
                <a:gridCol w="1395270"/>
                <a:gridCol w="1511542"/>
                <a:gridCol w="1478322"/>
                <a:gridCol w="1278998"/>
                <a:gridCol w="1112893"/>
              </a:tblGrid>
              <a:tr h="27942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42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94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индикаторов и показателей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Един. измер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Значения индикаторов и показателей для достижения целей и задач Программы по годам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44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 1. Повышение уровня внешнего благоустройства, инфраструктуры и санитарного содержания поселения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444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1.1.  Приведение в качественное состояние элементов инфраструктуры благоустройства поселения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947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Процент обеспечения работы фонарей уличного освещения в населенных пунктах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47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благоустроенных детских площадок, зон отдыха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47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дорог в населенных пунктах с участием средств добровольного пожертвования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44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1.2. Повышение уровня эстетического вида сельского поселения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4441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удаления усохших аварийных деревьев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9529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содержания обелисков воинской славы, скульптур Героям Советского Союза и мест их захоронения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0232" y="0"/>
            <a:ext cx="11341768" cy="1015663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«Благоустройство населённых пунктов муниципального образования Куприяновское»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9107770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59440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2805684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5057793"/>
              </p:ext>
            </p:extLst>
          </p:nvPr>
        </p:nvGraphicFramePr>
        <p:xfrm>
          <a:off x="-1" y="1668376"/>
          <a:ext cx="12192001" cy="4732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4976"/>
                <a:gridCol w="1395270"/>
                <a:gridCol w="1511542"/>
                <a:gridCol w="1478322"/>
                <a:gridCol w="1278998"/>
                <a:gridCol w="1112893"/>
              </a:tblGrid>
              <a:tr h="3350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0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8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индикаторов и показателей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Един. измер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Значения индикаторов и показателей для достижения целей и задач Программы по годам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0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 2. Обеспечение санитарно-эпидемиологического благополучия населения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58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2.1. Повышение уровня санитарного содержания населенных пунктов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886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ликвидированных несанкционированных свалок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86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обустроенных контейнерных площадок для сбора и накопления ТБ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868">
                <a:tc>
                  <a:txBody>
                    <a:bodyPr/>
                    <a:lstStyle/>
                    <a:p>
                      <a:pPr lvl="1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 площадей, обработанных от борщевика Сосновского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499,83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0232" y="0"/>
            <a:ext cx="11341768" cy="1015663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«Благоустройство населённых пунктов муниципального образования Куприяновское»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97022393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60461" name="Документ" r:id="rId3" imgW="5940803" imgH="1676580" progId="Word.Document.12">
              <p:embed/>
            </p:oleObj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203200" y="1100325"/>
            <a:ext cx="11988800" cy="3893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 Р О Д О Л Ж Е Н И Е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3800620744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3979" y="-1"/>
            <a:ext cx="11438021" cy="88231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Муниципальная </a:t>
            </a:r>
            <a:r>
              <a:rPr lang="ru-RU" sz="2000" b="1" dirty="0">
                <a:solidFill>
                  <a:srgbClr val="FFFF00"/>
                </a:solidFill>
              </a:rPr>
              <a:t>программа </a:t>
            </a:r>
            <a:r>
              <a:rPr lang="ru-RU" sz="2000" b="1" dirty="0">
                <a:solidFill>
                  <a:srgbClr val="FF0000"/>
                </a:solidFill>
              </a:rPr>
              <a:t>«Обеспечение первичных мер пожарной безопасности на территории муниципального образования Куприяновское» .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9023866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61491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5424035"/>
              </p:ext>
            </p:extLst>
          </p:nvPr>
        </p:nvGraphicFramePr>
        <p:xfrm>
          <a:off x="0" y="865026"/>
          <a:ext cx="12191999" cy="59234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807"/>
                <a:gridCol w="3323619"/>
                <a:gridCol w="1394298"/>
                <a:gridCol w="1167319"/>
                <a:gridCol w="1264597"/>
                <a:gridCol w="1248382"/>
                <a:gridCol w="3274977"/>
              </a:tblGrid>
              <a:tr h="2696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  <a:endParaRPr lang="ru-RU" sz="18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</a:tr>
              <a:tr h="269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01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9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284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1. Обеспечение необходимых условий для повышения пожарной безопасности на территории муниципального образования Куприяновское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90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 1. 1. Организация обучения мерам пожарной безопасности и пропаганда пожарно-технических знаний, социальное и экономическое стимулирование участия граждан и организаций в добровольной пожарной охране, в т.ч. участия в борьбе с пожарами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18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Оформление стендов пожарной безопасности, агитационных щитов (плакатов) при органах местного самоуправления, в местах с массовым пребыванием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людей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противопожарной грамотности населения, снижение рисков возникновения пожаров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18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Изготовление и распространение тематических материалов по вопросам пожарной безопасности (памятки, плакаты и т.п.)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противопожарной грамотности населения, снижение рисков возникновения пожаров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31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5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7984200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3979" y="-1"/>
            <a:ext cx="11438021" cy="88231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Муниципальная </a:t>
            </a:r>
            <a:r>
              <a:rPr lang="ru-RU" sz="2000" b="1" dirty="0">
                <a:solidFill>
                  <a:srgbClr val="FFFF00"/>
                </a:solidFill>
              </a:rPr>
              <a:t>программа </a:t>
            </a:r>
            <a:r>
              <a:rPr lang="ru-RU" sz="2000" b="1" dirty="0">
                <a:solidFill>
                  <a:srgbClr val="FF0000"/>
                </a:solidFill>
              </a:rPr>
              <a:t>«Обеспечение первичных мер пожарной безопасности на территории муниципального образования Куприяновское» .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67397920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64560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18799094"/>
              </p:ext>
            </p:extLst>
          </p:nvPr>
        </p:nvGraphicFramePr>
        <p:xfrm>
          <a:off x="0" y="968740"/>
          <a:ext cx="12191999" cy="57789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807"/>
                <a:gridCol w="3323619"/>
                <a:gridCol w="1394298"/>
                <a:gridCol w="1167319"/>
                <a:gridCol w="1264597"/>
                <a:gridCol w="1248382"/>
                <a:gridCol w="3274977"/>
              </a:tblGrid>
              <a:tr h="30186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  <a:endParaRPr lang="ru-RU" sz="18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</a:tr>
              <a:tr h="317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36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8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951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1.3. Защита населенных пунктов муниципального образования Куприяновское от пожаров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67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Устройство защитных противопожарных полос (опашка), удаление в летний период сухой растительности для населенных пунктов, расположенных вблизи лесных массивов, опахивание земель вокруг населенных пунктов, тушение возгораний сухой травы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количества гибели людей, снижение количества пострадавшего населения, снижение материального ущерба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1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60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Оборудование населенных пунктов сельского поселения звуковыми средствами оповещения населения о пожаре (колокол, рельса и т. д.)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количества гибели людей, снижение количества пострадавшего населения, снижение материального ущерба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8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877953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3979" y="-1"/>
            <a:ext cx="11438021" cy="88231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Муниципальная программа </a:t>
            </a:r>
            <a:r>
              <a:rPr lang="ru-RU" sz="2000" b="1" dirty="0" smtClean="0">
                <a:solidFill>
                  <a:srgbClr val="FF0000"/>
                </a:solidFill>
              </a:rPr>
              <a:t>«Обеспечение </a:t>
            </a:r>
            <a:r>
              <a:rPr lang="ru-RU" sz="2000" b="1" dirty="0">
                <a:solidFill>
                  <a:srgbClr val="FF0000"/>
                </a:solidFill>
              </a:rPr>
              <a:t>первичных мер пожарной безопасности на территории муниципального образования Куприяновское» .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91901066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67633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7681135"/>
              </p:ext>
            </p:extLst>
          </p:nvPr>
        </p:nvGraphicFramePr>
        <p:xfrm>
          <a:off x="1" y="1004917"/>
          <a:ext cx="12191999" cy="57232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8807"/>
                <a:gridCol w="3323619"/>
                <a:gridCol w="1394298"/>
                <a:gridCol w="1167319"/>
                <a:gridCol w="1264597"/>
                <a:gridCol w="1248382"/>
                <a:gridCol w="3274977"/>
              </a:tblGrid>
              <a:tr h="2622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  <a:endParaRPr lang="ru-RU" sz="1800" b="0" i="0" u="none" strike="noStrike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</a:tr>
              <a:tr h="197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48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75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Обслуживание сирены КСЭОН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количества гибели людей, снижение количества пострадавшего населения, снижение материального ущерба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91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Установка указателей водоисточников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Информирование об источниках противопожарного водоснабжения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83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Устройство и содержание незамерзающих прорубей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доступности к источникам противопожарного водоснабжения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4373800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3979" y="-1"/>
            <a:ext cx="11438021" cy="88231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Муниципальная программа </a:t>
            </a:r>
            <a:r>
              <a:rPr lang="ru-RU" sz="2000" b="1" dirty="0" smtClean="0">
                <a:solidFill>
                  <a:srgbClr val="FF0000"/>
                </a:solidFill>
              </a:rPr>
              <a:t>«Обеспечение </a:t>
            </a:r>
            <a:r>
              <a:rPr lang="ru-RU" sz="2000" b="1" dirty="0">
                <a:solidFill>
                  <a:srgbClr val="FF0000"/>
                </a:solidFill>
              </a:rPr>
              <a:t>первичных мер пожарной безопасности на территории муниципального образования Куприяновское» .</a:t>
            </a:r>
            <a:r>
              <a:rPr lang="ru-RU" sz="2000" b="1" dirty="0">
                <a:solidFill>
                  <a:srgbClr val="FFFF00"/>
                </a:solidFill>
              </a:rPr>
              <a:t> 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69317296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68658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3647478"/>
              </p:ext>
            </p:extLst>
          </p:nvPr>
        </p:nvGraphicFramePr>
        <p:xfrm>
          <a:off x="47298" y="993229"/>
          <a:ext cx="12144702" cy="58743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1510"/>
                <a:gridCol w="3323619"/>
                <a:gridCol w="1394298"/>
                <a:gridCol w="1167319"/>
                <a:gridCol w="1264597"/>
                <a:gridCol w="1248382"/>
                <a:gridCol w="3274977"/>
              </a:tblGrid>
              <a:tr h="30309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</a:tr>
              <a:tr h="303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49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местный бюджет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  <a:endParaRPr lang="ru-RU" sz="18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011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69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99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подъездных путей к водоемам для водозабора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количества гибели людей, снижение количества пострадавшего населения, снижение материального ущерба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2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2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0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Очистка территории и жилого фонда от мусора, горючих отходов и др.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количества пожаров, возгораний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6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9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018">
                <a:tc rowSpan="4" gridSpan="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ИТОГО ПО ПРОГРАММЕ: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необходимых условий для повышения пожарной безопасности на территории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7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290,0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290,0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7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576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9143188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72853897"/>
              </p:ext>
            </p:extLst>
          </p:nvPr>
        </p:nvGraphicFramePr>
        <p:xfrm>
          <a:off x="112298" y="1079895"/>
          <a:ext cx="11967407" cy="5670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349"/>
                <a:gridCol w="7226710"/>
                <a:gridCol w="1036906"/>
                <a:gridCol w="1123316"/>
                <a:gridCol w="1098628"/>
                <a:gridCol w="950498"/>
              </a:tblGrid>
              <a:tr h="27942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Цепь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42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6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Един. изме-рения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Целевое значение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4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03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 1. Обеспечение необходимых условий для повышения пожарной безопасности на территории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just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пожаров к базовому году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4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гибели людей от пожаров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чел.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Материальный ущерб от пожаров  к базовому году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633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1.1. Организация обучения мерам пожарной безопасности и пропаганда пожарно-технических знаний, социальное и экономическое стимулирование участия граждан и организаций в добровольной пожарной охране, в т.ч. участия в борьбе с пожарами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проинструктированного населения представителями администрации и органами надзорной деятельности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чел.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44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1.2. Совершенствование материально-технической базы по предупреждению, своевременному обнаружению и ликвидации пожаров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Приобретение переносных пожарных мотопомп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5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Приобретение первичных средств тушения пожаров и противопожарного инвентаря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0232" y="0"/>
            <a:ext cx="11341768" cy="1015663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«Обеспечение первичных мер пожарной безопасности на территории муниципального образования Куприяновское»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04634166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0706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2776907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8643793"/>
              </p:ext>
            </p:extLst>
          </p:nvPr>
        </p:nvGraphicFramePr>
        <p:xfrm>
          <a:off x="128337" y="1224271"/>
          <a:ext cx="11951368" cy="4037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570"/>
                <a:gridCol w="7284115"/>
                <a:gridCol w="1045143"/>
                <a:gridCol w="1132239"/>
                <a:gridCol w="1107355"/>
                <a:gridCol w="846946"/>
              </a:tblGrid>
              <a:tr h="37043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Цепь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43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844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Един. изме-рения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Целевое значение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3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1.3. Защита населенных пунктов муниципального образования Куприяновское от пожаров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4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Устройство "незамерзающих прорубей" в населенных пунктах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4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Мероприятия по противопожарной опашке земли, покос травы в пожароопасный период в населенных пунктах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4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Оборудование населенных пунктов сельского поселения звуковыми средствами оповещения населения о пожаре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0232" y="0"/>
            <a:ext cx="11341768" cy="1015663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«Обеспечение первичных мер пожарной безопасности на территории муниципального образования Куприяновское»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09873577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1729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393438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79" y="-1"/>
            <a:ext cx="11438021" cy="882317"/>
          </a:xfrm>
          <a:prstGeom prst="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Муниципальная </a:t>
            </a:r>
            <a:r>
              <a:rPr lang="ru-RU" sz="2000" b="1" dirty="0">
                <a:solidFill>
                  <a:srgbClr val="FFFF00"/>
                </a:solidFill>
              </a:rPr>
              <a:t>программа </a:t>
            </a:r>
            <a:r>
              <a:rPr lang="ru-RU" sz="2000" b="1" dirty="0">
                <a:solidFill>
                  <a:srgbClr val="00FF00"/>
                </a:solidFill>
              </a:rPr>
              <a:t>«Социальная политика муниципального образования Куприяновское» 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09873577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2752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88751543"/>
              </p:ext>
            </p:extLst>
          </p:nvPr>
        </p:nvGraphicFramePr>
        <p:xfrm>
          <a:off x="1" y="961410"/>
          <a:ext cx="12256168" cy="578377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16049"/>
                <a:gridCol w="3047831"/>
                <a:gridCol w="1345584"/>
                <a:gridCol w="1394220"/>
                <a:gridCol w="5852484"/>
              </a:tblGrid>
              <a:tr h="875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исполнения,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финанси-рования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Ожидаемый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результат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409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Цель: Обеспечение системы социальных гарантий и усиления социальной поддержки уровня жизни наименее защищенных слоев населения, проживающего на территории сельского поселения, формирование и реализация на муниципальном уровне дополнительных мер адресной социальной помощи населению и пенсионное обеспечение муниципальных служащих, достигших пенсионного возраста в соответствии с законодательством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705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1: Реализация прав лиц, замещавших муниципальные должности и муниципальные должности муниципальной службы на пенсионное обеспечение в соответствии с установленным порядком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851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Основное мероприятие 1: Пенсионное обеспечение лиц, замещавших муниципальные должности или должности муниципальной службы в сельском поселении Куприяновское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1 485,0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количества своевременно назначенных муниципальных пенсий за выслугу лет лицам, замещавшим муниципальные должности и муниципальные должности муниципальной службы, к общему количеству граждан, обратившихся и имеющих право на их получение в соответствии с законодательством,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7719914"/>
      </p:ext>
    </p:extLst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79" y="-1"/>
            <a:ext cx="11438021" cy="882317"/>
          </a:xfrm>
          <a:prstGeom prst="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Муниципальная </a:t>
            </a:r>
            <a:r>
              <a:rPr lang="ru-RU" sz="2000" b="1" dirty="0">
                <a:solidFill>
                  <a:srgbClr val="FFFF00"/>
                </a:solidFill>
              </a:rPr>
              <a:t>программа </a:t>
            </a:r>
            <a:r>
              <a:rPr lang="ru-RU" sz="2000" b="1" dirty="0">
                <a:solidFill>
                  <a:srgbClr val="00FF00"/>
                </a:solidFill>
              </a:rPr>
              <a:t>«Социальная политика муниципального образования Куприяновское» 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23876453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3778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3718843"/>
              </p:ext>
            </p:extLst>
          </p:nvPr>
        </p:nvGraphicFramePr>
        <p:xfrm>
          <a:off x="112295" y="1058777"/>
          <a:ext cx="11967410" cy="55942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5938"/>
                <a:gridCol w="2913531"/>
                <a:gridCol w="1409775"/>
                <a:gridCol w="1049498"/>
                <a:gridCol w="6218668"/>
              </a:tblGrid>
              <a:tr h="1400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исполнения,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финанси-рования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Ожидаемый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результат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54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2: Предоставление мер социальной поддержки отдельным категориям граждан и семьям сельского поселения, сохранение их адресности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761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Основное мероприятие 2:</a:t>
                      </a:r>
                      <a:b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Социальное обеспечение и иные выплаты за счет средств бюджета муниципального образования Куприяновское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получателей муниципальных мер социальной поддержки в общей численности отдельных категорий граждан, обратившихся и имеющих право на их получение, в соответствии с нормативными правовыми актами администрации муниципального образования Куприяновское,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7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7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7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6471630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79" y="-1"/>
            <a:ext cx="11438021" cy="882317"/>
          </a:xfrm>
          <a:prstGeom prst="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Муниципальная </a:t>
            </a:r>
            <a:r>
              <a:rPr lang="ru-RU" sz="2000" b="1" dirty="0">
                <a:solidFill>
                  <a:srgbClr val="FFFF00"/>
                </a:solidFill>
              </a:rPr>
              <a:t>программа </a:t>
            </a:r>
            <a:r>
              <a:rPr lang="ru-RU" sz="2000" b="1" dirty="0">
                <a:solidFill>
                  <a:srgbClr val="00FF00"/>
                </a:solidFill>
              </a:rPr>
              <a:t>«Социальная политика муниципального образования Куприяновское» 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98841280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5824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29544410"/>
              </p:ext>
            </p:extLst>
          </p:nvPr>
        </p:nvGraphicFramePr>
        <p:xfrm>
          <a:off x="112295" y="1058778"/>
          <a:ext cx="11967410" cy="56573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5938"/>
                <a:gridCol w="2913531"/>
                <a:gridCol w="1409775"/>
                <a:gridCol w="1049498"/>
                <a:gridCol w="6218668"/>
              </a:tblGrid>
              <a:tr h="12438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исполнения,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финанси-рования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Ожидаемый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результат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252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3: Предоставление социальной поддержки в рамках проведения социально значимых мероприятий и прочих мероприятий в области социальной политики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021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Основное мероприятие 3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Проведение мероприятий социально-значимого характера и прочие мероприятия в области социальной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граждан, которым предоставлены дополнительные меры социальной поддержки, в общей численности граждан, имеющих право на их получение, в рамках проведения социально значимых мероприятий в соответствии с нормативными правовыми актами администрации муниципального образования Куприяновское,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5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9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50,5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2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5256754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79" y="-1"/>
            <a:ext cx="11438021" cy="882317"/>
          </a:xfrm>
          <a:prstGeom prst="rect">
            <a:avLst/>
          </a:prstGeom>
          <a:solidFill>
            <a:srgbClr val="B3011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Муниципальная </a:t>
            </a:r>
            <a:r>
              <a:rPr lang="ru-RU" sz="2000" b="1" dirty="0">
                <a:solidFill>
                  <a:srgbClr val="FFFF00"/>
                </a:solidFill>
              </a:rPr>
              <a:t>программа </a:t>
            </a:r>
            <a:r>
              <a:rPr lang="ru-RU" sz="2000" b="1" dirty="0">
                <a:solidFill>
                  <a:srgbClr val="00FF00"/>
                </a:solidFill>
              </a:rPr>
              <a:t>«Социальная политика муниципального образования Куприяновское» 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 и объемы их финансирования, </a:t>
            </a:r>
            <a:r>
              <a:rPr lang="ru-RU" sz="2000" b="1" dirty="0">
                <a:solidFill>
                  <a:srgbClr val="FFFF00"/>
                </a:solidFill>
              </a:rPr>
              <a:t>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4846988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6849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34820370"/>
              </p:ext>
            </p:extLst>
          </p:nvPr>
        </p:nvGraphicFramePr>
        <p:xfrm>
          <a:off x="100012" y="882316"/>
          <a:ext cx="11972926" cy="597568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76111"/>
                <a:gridCol w="2914874"/>
                <a:gridCol w="1410424"/>
                <a:gridCol w="1049982"/>
                <a:gridCol w="6221535"/>
              </a:tblGrid>
              <a:tr h="11018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п/п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исполнения,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финанси-рования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Ожидаемый  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результат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1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654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>
                        <a:tabLst>
                          <a:tab pos="82550" algn="l"/>
                        </a:tabLst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Основное мероприятие 4</a:t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Проведение мероприятий, направленных на повышение социальной активности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жителей, предоставление гарантий деятельности сельских старост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325,3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граждан, которым предоставлены дополнительные меры социальной поддержки, в общей численности граждан, имеющих право на их получение в рамках проведения мероприятий, направленных на повышение социальной активности жителей, в соответствии с нормативными правовыми актами администрации муниципального образования Куприяновское,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122,5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101,4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367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по Программе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2 040,8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6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682,5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6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675,9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46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682,4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7021052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0232" y="0"/>
            <a:ext cx="11341768" cy="707886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</a:t>
            </a:r>
            <a:r>
              <a:rPr lang="ru-RU" sz="2000" b="1" dirty="0">
                <a:solidFill>
                  <a:srgbClr val="00B0F0"/>
                </a:solidFill>
              </a:rPr>
              <a:t>«Социальная политика муниципального образования Куприяновское»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7874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706690719"/>
              </p:ext>
            </p:extLst>
          </p:nvPr>
        </p:nvGraphicFramePr>
        <p:xfrm>
          <a:off x="128336" y="850231"/>
          <a:ext cx="11972760" cy="6013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1526"/>
                <a:gridCol w="1031678"/>
                <a:gridCol w="1222142"/>
                <a:gridCol w="1428478"/>
                <a:gridCol w="1240357"/>
                <a:gridCol w="1288579"/>
              </a:tblGrid>
              <a:tr h="5669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Един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. </a:t>
                      </a:r>
                      <a:r>
                        <a:rPr lang="ru-RU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измер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- 202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годы, 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Целевое значение по годам реализации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Программы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35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17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Цель: Обеспечение системы социальных гарантий и усиления социальной поддержки уровня жизни наименее защищенных слоев населения, проживающего на территории сельского поселения, формирование и реализация на муниципальном уровне дополнительных мер адресной социальной помощи населению и пенсионное обеспечение муниципальных служащих, достигших пенсионного возраста в соответствии с законодательством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692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1: Реализация прав лиц, замещавших муниципальные должности и муниципальные должности муниципальной службы на пенсионное обеспечение в соответствии с установленным порядком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24118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количества своевременно назначенных муниципальных пенсий за выслугу лет лицам, замещавшим муниципальные должности и муниципальные должности муниципальной службы, к общему количеству граждан, обратившихся и имеющих право на их получение в соответствии с законодательством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172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лица, замещавшим муниципальные должности и муниципальные должности муниципальной службы, получающих пенсию за выслугу лет, и доплаты к пенсии выборным должностным лицам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чел.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3539430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0232" y="0"/>
            <a:ext cx="11341768" cy="707886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</a:t>
            </a:r>
            <a:r>
              <a:rPr lang="ru-RU" sz="2000" b="1" dirty="0">
                <a:solidFill>
                  <a:srgbClr val="00B0F0"/>
                </a:solidFill>
              </a:rPr>
              <a:t>«Социальная политика муниципального образования Куприяновское»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4956452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8896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303712835"/>
              </p:ext>
            </p:extLst>
          </p:nvPr>
        </p:nvGraphicFramePr>
        <p:xfrm>
          <a:off x="128336" y="850231"/>
          <a:ext cx="11972760" cy="59884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1526"/>
                <a:gridCol w="1031678"/>
                <a:gridCol w="1222142"/>
                <a:gridCol w="1428478"/>
                <a:gridCol w="1240357"/>
                <a:gridCol w="1288579"/>
              </a:tblGrid>
              <a:tr h="5669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Един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. </a:t>
                      </a:r>
                      <a:r>
                        <a:rPr lang="ru-RU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измер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- 202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годы, 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Целевое значение по годам реализации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Программы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73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35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37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2: Предоставление мер социальной поддержки отдельным категориям граждан и семьям сельского поселения, сохранение их адресности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6923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получателей муниципальных мер социальной поддержки в общей численности отдельных категорий граждан, обратившихся и имеющих право на их получение, в соответствии с нормативными правовыми актами администрации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65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3: Предоставление социальной поддержки в рамках проведения социально значимых мероприятий и прочих мероприятий в области социальной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172">
                <a:tc>
                  <a:txBody>
                    <a:bodyPr/>
                    <a:lstStyle/>
                    <a:p>
                      <a:pPr marL="82550" indent="0" algn="just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граждан, которым предоставлены дополнительные меры социальной поддержки, в общей численности граждан, имеющих право на их получение, в рамках проведения социально значимых мероприятий в соответствии с нормативными правовыми актами администрации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6914990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0232" y="0"/>
            <a:ext cx="11341768" cy="707886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</a:t>
            </a:r>
            <a:r>
              <a:rPr lang="ru-RU" sz="2000" b="1" dirty="0">
                <a:solidFill>
                  <a:srgbClr val="00B0F0"/>
                </a:solidFill>
              </a:rPr>
              <a:t>«Социальная политика муниципального образования Куприяновское»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7721480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79920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838101326"/>
              </p:ext>
            </p:extLst>
          </p:nvPr>
        </p:nvGraphicFramePr>
        <p:xfrm>
          <a:off x="219240" y="937550"/>
          <a:ext cx="11860464" cy="3968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7487"/>
                <a:gridCol w="1022002"/>
                <a:gridCol w="1210679"/>
                <a:gridCol w="1415080"/>
                <a:gridCol w="1228723"/>
                <a:gridCol w="1276493"/>
              </a:tblGrid>
              <a:tr h="5919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Наименование показателей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Един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. </a:t>
                      </a:r>
                      <a:r>
                        <a:rPr lang="ru-RU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измер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- 202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годы, 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Целевое значение по годам реализации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Программы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20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  <a:tr h="3507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384">
                <a:tc>
                  <a:txBody>
                    <a:bodyPr/>
                    <a:lstStyle/>
                    <a:p>
                      <a:pPr marL="82550" indent="0" algn="just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граждан, которым предоставлены дополнительные меры социальной поддержки, в общей численности граждан, имеющих право на их получение в рамках проведения мероприятий, направленных на повышение социальной активности жителей, в соответствии с нормативными правовыми актами администрации муниципального образования Куприяновское,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344463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77550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 smtClean="0">
                <a:solidFill>
                  <a:srgbClr val="00FF00"/>
                </a:solidFill>
              </a:rPr>
              <a:t>«</a:t>
            </a:r>
            <a:r>
              <a:rPr lang="ru-RU" sz="2000" b="1" dirty="0">
                <a:solidFill>
                  <a:srgbClr val="00FF00"/>
                </a:solidFill>
              </a:rPr>
              <a:t>Противодействие коррупции в муниципальном образовании </a:t>
            </a:r>
            <a:r>
              <a:rPr lang="ru-RU" sz="2000" b="1" dirty="0" smtClean="0">
                <a:solidFill>
                  <a:srgbClr val="00FF00"/>
                </a:solidFill>
              </a:rPr>
              <a:t>Куприяновское». </a:t>
            </a:r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19037431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80948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8174635"/>
              </p:ext>
            </p:extLst>
          </p:nvPr>
        </p:nvGraphicFramePr>
        <p:xfrm>
          <a:off x="150472" y="925978"/>
          <a:ext cx="11921924" cy="581049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0601"/>
                <a:gridCol w="4876652"/>
                <a:gridCol w="1210867"/>
                <a:gridCol w="1653444"/>
                <a:gridCol w="3310360"/>
              </a:tblGrid>
              <a:tr h="11182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 Наименование мероприятия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700" b="0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финансирования, </a:t>
                      </a:r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3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933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Цель. Развитие и совершенствование комплексной системы противодействия коррупции в администрации муниципального образования Куприяновское и подведомственных ей организациях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405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 Организация исполнения антикоррупционного законодательства и достижение максимальной прозрачности деятельности администрации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82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Публикация проектов муниципальных нормативных правовых актов для прохождения антикоррупционной экспертизы, принятых нормативных правовых актов в газете «Новая жизнь», бюллетене "Куприяновский вестник"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Исключение из проектов нормативных правовых  актов коррупциогенных факторов                  </a:t>
                      </a:r>
                      <a:b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3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23,6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766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Программное обеспечение и компьютеризация муниципальных учреждений,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95250" indent="0"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Приобретение программ, лицензий на право использования программ, электронно-цифровых подписей                      </a:t>
                      </a:r>
                      <a:b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3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91,5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33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98,0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2076079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77550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 smtClean="0">
                <a:solidFill>
                  <a:srgbClr val="00FF00"/>
                </a:solidFill>
              </a:rPr>
              <a:t>«</a:t>
            </a:r>
            <a:r>
              <a:rPr lang="ru-RU" sz="2000" b="1" dirty="0">
                <a:solidFill>
                  <a:srgbClr val="00FF00"/>
                </a:solidFill>
              </a:rPr>
              <a:t>Противодействие коррупции в муниципальном образовании </a:t>
            </a:r>
            <a:r>
              <a:rPr lang="ru-RU" sz="2000" b="1" dirty="0" smtClean="0">
                <a:solidFill>
                  <a:srgbClr val="00FF00"/>
                </a:solidFill>
              </a:rPr>
              <a:t>Куприяновское». </a:t>
            </a:r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921686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16757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73111824"/>
              </p:ext>
            </p:extLst>
          </p:nvPr>
        </p:nvGraphicFramePr>
        <p:xfrm>
          <a:off x="150472" y="925980"/>
          <a:ext cx="11921924" cy="44318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0601"/>
                <a:gridCol w="4876652"/>
                <a:gridCol w="1210867"/>
                <a:gridCol w="1653444"/>
                <a:gridCol w="3310360"/>
              </a:tblGrid>
              <a:tr h="1232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 Наименование мероприятия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700" b="0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финансирования, </a:t>
                      </a:r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4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6215"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95250" indent="0"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Организация и обеспечение единой системы межведомственного электронного взаимодействия (СМЭВ)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95250" indent="0"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Приобретение программ, лицензий на право использования программ, электронно-цифровых подписей, обеспечение доступа по криптозащищенному VPN каналу к единой системе межведомственного электронного взаимодействия (СМЭВ) для предоставления муниципальных услуг в электронном виде 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492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96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0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3099409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79" y="-1"/>
            <a:ext cx="11438021" cy="77550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 smtClean="0">
                <a:solidFill>
                  <a:srgbClr val="00FF00"/>
                </a:solidFill>
              </a:rPr>
              <a:t>«</a:t>
            </a:r>
            <a:r>
              <a:rPr lang="ru-RU" sz="2000" b="1" dirty="0">
                <a:solidFill>
                  <a:srgbClr val="00FF00"/>
                </a:solidFill>
              </a:rPr>
              <a:t>Противодействие коррупции в муниципальном образовании </a:t>
            </a:r>
            <a:r>
              <a:rPr lang="ru-RU" sz="2000" b="1" dirty="0" smtClean="0">
                <a:solidFill>
                  <a:srgbClr val="00FF00"/>
                </a:solidFill>
              </a:rPr>
              <a:t>Куприяновское». </a:t>
            </a:r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8614797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82993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68727928"/>
              </p:ext>
            </p:extLst>
          </p:nvPr>
        </p:nvGraphicFramePr>
        <p:xfrm>
          <a:off x="115747" y="949125"/>
          <a:ext cx="11945074" cy="58540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4562"/>
                <a:gridCol w="5150734"/>
                <a:gridCol w="1180618"/>
                <a:gridCol w="1689904"/>
                <a:gridCol w="3449256"/>
              </a:tblGrid>
              <a:tr h="862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 Наименование мероприятия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700" b="0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финансирования, </a:t>
                      </a:r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6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286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2. Реализация и развитие механизмов противодействия коррупции в сфере муниципальной службы и в муниципальном учреждении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695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Обучение сотрудников по повышению квалификации по вопросам противодействия коррупции и антикоррупционного законодательства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эффективности профессиональной служебной деятельности муниципальных служащих, в том числе в сфере противодействия коррупции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22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0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879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Размещение сведения о полученных доходах и принадлежащем на праве собственности имуществе муниципальных служащих и руководителей муниципальных учреждений и членов их семей на официальном сайте администрации Гороховецкого района с использованием сети Интернет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Исполнение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муниципальными служащими, руководителями муниципальных учреждений 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гражданами, претендующими на замещение должностей муниципальной службы законодательства, регламентирующее прохождение муниципальной 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службы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32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06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53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16,2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696167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1379" y="0"/>
            <a:ext cx="11438021" cy="77550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 smtClean="0">
                <a:solidFill>
                  <a:srgbClr val="00FF00"/>
                </a:solidFill>
              </a:rPr>
              <a:t>«</a:t>
            </a:r>
            <a:r>
              <a:rPr lang="ru-RU" sz="2000" b="1" dirty="0">
                <a:solidFill>
                  <a:srgbClr val="00FF00"/>
                </a:solidFill>
              </a:rPr>
              <a:t>Противодействие коррупции в муниципальном образовании </a:t>
            </a:r>
            <a:r>
              <a:rPr lang="ru-RU" sz="2000" b="1" dirty="0" smtClean="0">
                <a:solidFill>
                  <a:srgbClr val="00FF00"/>
                </a:solidFill>
              </a:rPr>
              <a:t>Куприяновское». </a:t>
            </a:r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642959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85039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175929"/>
              </p:ext>
            </p:extLst>
          </p:nvPr>
        </p:nvGraphicFramePr>
        <p:xfrm>
          <a:off x="115747" y="831956"/>
          <a:ext cx="11945074" cy="527556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74562"/>
                <a:gridCol w="5150734"/>
                <a:gridCol w="1180618"/>
                <a:gridCol w="1689904"/>
                <a:gridCol w="3449256"/>
              </a:tblGrid>
              <a:tr h="9179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 Наименование мероприятия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700" b="0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финансирования, </a:t>
                      </a:r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44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4401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4. Профилактика коррупционных правонарушений, совершаемых от имени или в интересах юридических лиц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1568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размещения  информации о закупках в сети Интернет в соответствии с действующим законодательством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открытости, здоровой конкуренции и объективности при размещении заказов на поставки товаров, выполнение работ, оказание услуг для  муниципальных 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нужд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1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14,0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51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15,8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8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16,1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568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размещения  в сети Интернет и опубликования в СМИ информации о торгах в соответствии с действующим законодательством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Исключение коррупции при исполнении  муниципальных функций и предоставлении  муниципальных услуг администрацией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6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14,0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15,9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068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16,1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508096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5082" y="81022"/>
            <a:ext cx="11438021" cy="67133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 smtClean="0">
                <a:solidFill>
                  <a:srgbClr val="00FF00"/>
                </a:solidFill>
              </a:rPr>
              <a:t>«</a:t>
            </a:r>
            <a:r>
              <a:rPr lang="ru-RU" sz="2000" b="1" dirty="0">
                <a:solidFill>
                  <a:srgbClr val="00FF00"/>
                </a:solidFill>
              </a:rPr>
              <a:t>Противодействие коррупции в муниципальном образовании </a:t>
            </a:r>
            <a:r>
              <a:rPr lang="ru-RU" sz="2000" b="1" dirty="0" smtClean="0">
                <a:solidFill>
                  <a:srgbClr val="00FF00"/>
                </a:solidFill>
              </a:rPr>
              <a:t>Куприяновское». </a:t>
            </a:r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83198248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84017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2914787"/>
              </p:ext>
            </p:extLst>
          </p:nvPr>
        </p:nvGraphicFramePr>
        <p:xfrm>
          <a:off x="142754" y="787074"/>
          <a:ext cx="11945074" cy="59907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40152"/>
                <a:gridCol w="4687747"/>
                <a:gridCol w="1250066"/>
                <a:gridCol w="1655180"/>
                <a:gridCol w="3811929"/>
              </a:tblGrid>
              <a:tr h="8007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 Наименование мероприятия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Объемы </a:t>
                      </a:r>
                      <a:r>
                        <a:rPr lang="ru-RU" sz="1700" b="0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финансирования, </a:t>
                      </a:r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3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703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Задача 5. Обеспечение активного участия институтов гражданского общества в реализации антикоррупционной политики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703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Опубликование в газете «Новая жизнь», бюллетене "Куприяновский вестник" объявлений о проведении публичных слушаниях, рекомендациях, принимаемых участниками публичных слушаний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Укрепление   доверия граждан к деятельности органов местного самоуправления </a:t>
                      </a:r>
                      <a:b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3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19,7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3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24,0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3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21,1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3703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Подписка газет «Новая жизнь» и "Владимирские ведомости" старостам деревень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132,4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Укрепление   доверия граждан к деятельности органов местного самоуправления </a:t>
                      </a:r>
                      <a:b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3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41,4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3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45,6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33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45,4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22774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ИТОГО ПО ПРОГРАММЕ: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068,2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и совершенствование комплексной системы противодействия коррупции в администрации муниципального образования Куприяновское и подведомственных ей организациях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91383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331,5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22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latin typeface="Times New Roman"/>
                          <a:ea typeface="Times New Roman"/>
                          <a:cs typeface="Times New Roman"/>
                        </a:rPr>
                        <a:t>366,7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336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latin typeface="Times New Roman"/>
                          <a:ea typeface="Times New Roman"/>
                          <a:cs typeface="Times New Roman"/>
                        </a:rPr>
                        <a:t>370,0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5298961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0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«Противодействие коррупции в муниципальном образовании Куприяновское»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0020232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86062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2868786"/>
              </p:ext>
            </p:extLst>
          </p:nvPr>
        </p:nvGraphicFramePr>
        <p:xfrm>
          <a:off x="150471" y="719666"/>
          <a:ext cx="11969317" cy="5912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50"/>
                <a:gridCol w="5219089"/>
                <a:gridCol w="1181711"/>
                <a:gridCol w="1134319"/>
                <a:gridCol w="1273215"/>
                <a:gridCol w="1247443"/>
                <a:gridCol w="1252690"/>
              </a:tblGrid>
              <a:tr h="83370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целевого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(начальное) значение показателя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1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279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7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Цель.  Развитие и совершенствование комплексной системы противодействия коррупции в органе местного самоуправления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17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 Организация исполнения антикоррупционного законодательства и достижение максимальной прозрачности деятельности администрации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27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проектов муниципальных нормативных правовых актов, прошедших антикоррупционную экспертизу в отчетном периоде, от общего количества проектов нормативных правовых актов, подлежащих антикоррупционной экспертизе в отчетном периоде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8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проектов муниципальных нормативных правовых актов, опубликованных в СМИ и размещенных на сайте в сети Интернет для проведения антикоррупционной экспертизы в отчетном периоде, от общего количества проектов нормативных правовых актов, подлежащих опубликованию и прохождению антикоррупционной экспертизы в отчетном периоде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03036791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0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«Противодействие коррупции в муниципальном образовании Куприяновское»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0471801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87085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8388827"/>
              </p:ext>
            </p:extLst>
          </p:nvPr>
        </p:nvGraphicFramePr>
        <p:xfrm>
          <a:off x="81023" y="650206"/>
          <a:ext cx="11969317" cy="6031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50"/>
                <a:gridCol w="5184365"/>
                <a:gridCol w="1216435"/>
                <a:gridCol w="1134319"/>
                <a:gridCol w="1273215"/>
                <a:gridCol w="1247443"/>
                <a:gridCol w="1252690"/>
              </a:tblGrid>
              <a:tr h="8021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целевого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(начальное) значение показателя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226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86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проектов нормативных правовых актов, к которым контрольно-надзорными органами предъявлены обоснованные требования об исключении коррупциогенных факторов, в общем количестве проектов муниципальных нормативных правовых актов муниципального образования Куприяновское, проходивших антикоррупционную экспертизу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38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2. Реализация и развитие механизмов противодействия коррупции в сфере муниципальной службы и в муниципальном учреждении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сотрудников, прошедших обучение по повышению квалификации по вопросам противодействия коррупции и антикоррупционного законодательства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чел.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54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муниципальных служащих и руководителей муниципальных учреждений, представивших сведения о полученных доходах и принадлежащем на праве собственности имуществе и размещение их на официальном сайте администрации района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0145223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0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«Противодействие коррупции в муниципальном образовании Куприяновское»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16745923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88110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31345438"/>
              </p:ext>
            </p:extLst>
          </p:nvPr>
        </p:nvGraphicFramePr>
        <p:xfrm>
          <a:off x="104172" y="814116"/>
          <a:ext cx="11969317" cy="5947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850"/>
                <a:gridCol w="5265388"/>
                <a:gridCol w="1135412"/>
                <a:gridCol w="1134319"/>
                <a:gridCol w="1273215"/>
                <a:gridCol w="1247443"/>
                <a:gridCol w="1252690"/>
              </a:tblGrid>
              <a:tr h="789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целевого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(начальное) значение показателя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168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представлений прокуратуры в отношении муниципальных служащих, представивших неполные (недостоверные) сведения о доходах, от общего числа муниципальных служащих, представляющих указанные сведения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14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муниципальных служащих, допустивших нарушения законодательства об ограничениях и запретах, требованиях о предотвращении или об урегулировании конфликта интересов, иных обязанностей, установленных в целях противодействия коррупции, выявленных органом по управлению муниципальной службой и/или контрольно-надзорными органами, от общего числа муниципальных служащих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1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6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Анализ соблюдения запретов, ограничений и требований, касающихся получения отдельными категориями лиц подарков в связи с протокольными мероприятиями, со служебными командировками и с другими официальными мероприятиями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808603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0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«Противодействие коррупции в муниципальном образовании Куприяновское»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429589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89134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9578013"/>
              </p:ext>
            </p:extLst>
          </p:nvPr>
        </p:nvGraphicFramePr>
        <p:xfrm>
          <a:off x="115747" y="719666"/>
          <a:ext cx="12004041" cy="6003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574"/>
                <a:gridCol w="5265388"/>
                <a:gridCol w="1135412"/>
                <a:gridCol w="1134319"/>
                <a:gridCol w="1273215"/>
                <a:gridCol w="1247443"/>
                <a:gridCol w="1252690"/>
              </a:tblGrid>
              <a:tr h="83353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целевого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(начальное) значение показателя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5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2797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13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2.6.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Анализ соблюдения ограничений и требований, касающихся выполнения муниципальными служащими иной оплачиваемой работы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68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2.7.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Анализ соблюдения ограничений и требований, касающихся обязанности муниципальных служащих уведомлять об обращениях в целях склонения к совершению коррупционных правонарушений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67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3. Мониторинг коррупции, коррупциогенных факторов и мер антикоррупционной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68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установленных фактов коррупции от общего количества жалоб и обращений граждан, поступивших за отчетный период по горячей линии «телефона доверия» и по электронной почте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744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4. Профилактика коррупционных правонарушений, совершаемых от имени или в интересах юридических лиц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нарушений законодательства о закупках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нарушений законодательства о торгах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771349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0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«Противодействие коррупции в муниципальном образовании Куприяновское»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85931323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0157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2956109"/>
              </p:ext>
            </p:extLst>
          </p:nvPr>
        </p:nvGraphicFramePr>
        <p:xfrm>
          <a:off x="95361" y="902827"/>
          <a:ext cx="12015616" cy="4954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406"/>
                <a:gridCol w="5285755"/>
                <a:gridCol w="1139804"/>
                <a:gridCol w="1138707"/>
                <a:gridCol w="1278140"/>
                <a:gridCol w="1252268"/>
                <a:gridCol w="1257536"/>
              </a:tblGrid>
              <a:tr h="8955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целевого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Базовое (начальное) значение показателя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064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34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оказываемых муниципальных услуг, по которым разработаны административные регламенты, от общего числа предоставляемых муниципальных услуг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1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5. Обеспечение активного участия институтов гражданского общества в реализации антикоррупционной политики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52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опубликованных в газете «Новая жизнь» или информационном бюллетене «Куприяновский вестник»  объявлений о проведении публичных слушаниях, рекомендациях, принимаемых участниками публичных слушаний от общего количества проведенных публичных слушаний и принятых по ним рекомендациях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372542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8129" y="0"/>
            <a:ext cx="11333871" cy="6832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5">
                    <a:lumMod val="50000"/>
                  </a:schemeClr>
                </a:solidFill>
              </a:rPr>
              <a:t>Муниципальная программа </a:t>
            </a:r>
            <a:r>
              <a:rPr lang="ru-RU" sz="2000" b="1" dirty="0">
                <a:solidFill>
                  <a:srgbClr val="FF0000"/>
                </a:solidFill>
              </a:rPr>
              <a:t>«Комплексное развитие сельских территорий муниципального образования </a:t>
            </a:r>
            <a:r>
              <a:rPr lang="ru-RU" sz="2000" b="1" dirty="0" smtClean="0">
                <a:solidFill>
                  <a:srgbClr val="FF0000"/>
                </a:solidFill>
              </a:rPr>
              <a:t>Куприяновское»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74700"/>
            <a:ext cx="12192000" cy="64711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Программные мероприятия Программы и объемы их финансирования на </a:t>
            </a:r>
            <a:r>
              <a:rPr lang="ru-RU" sz="2400" b="1" dirty="0" smtClean="0">
                <a:solidFill>
                  <a:srgbClr val="FFFF00"/>
                </a:solidFill>
              </a:rPr>
              <a:t>202</a:t>
            </a:r>
            <a:r>
              <a:rPr lang="en-AU" sz="2400" b="1" dirty="0" smtClean="0">
                <a:solidFill>
                  <a:srgbClr val="FFFF00"/>
                </a:solidFill>
              </a:rPr>
              <a:t>4</a:t>
            </a:r>
            <a:r>
              <a:rPr lang="ru-RU" sz="2400" b="1" dirty="0" smtClean="0">
                <a:solidFill>
                  <a:srgbClr val="FFFF00"/>
                </a:solidFill>
              </a:rPr>
              <a:t> год и на плановый период 202</a:t>
            </a:r>
            <a:r>
              <a:rPr lang="en-AU" sz="2400" b="1" dirty="0" smtClean="0">
                <a:solidFill>
                  <a:srgbClr val="FFFF00"/>
                </a:solidFill>
              </a:rPr>
              <a:t>5</a:t>
            </a:r>
            <a:r>
              <a:rPr lang="ru-RU" sz="2400" b="1" dirty="0" smtClean="0">
                <a:solidFill>
                  <a:srgbClr val="FFFF00"/>
                </a:solidFill>
              </a:rPr>
              <a:t> и 202</a:t>
            </a:r>
            <a:r>
              <a:rPr lang="en-AU" sz="2400" b="1" dirty="0" smtClean="0">
                <a:solidFill>
                  <a:srgbClr val="FFFF00"/>
                </a:solidFill>
              </a:rPr>
              <a:t>6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годов, тыс.руб.</a:t>
            </a:r>
            <a:endParaRPr lang="ru-RU" sz="2400" dirty="0">
              <a:solidFill>
                <a:srgbClr val="FFFF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05976897"/>
              </p:ext>
            </p:extLst>
          </p:nvPr>
        </p:nvGraphicFramePr>
        <p:xfrm>
          <a:off x="0" y="0"/>
          <a:ext cx="3823878" cy="984738"/>
        </p:xfrm>
        <a:graphic>
          <a:graphicData uri="http://schemas.openxmlformats.org/presentationml/2006/ole">
            <p:oleObj spid="_x0000_s120857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22869916"/>
              </p:ext>
            </p:extLst>
          </p:nvPr>
        </p:nvGraphicFramePr>
        <p:xfrm>
          <a:off x="0" y="1522416"/>
          <a:ext cx="12192001" cy="5199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535"/>
                <a:gridCol w="7983823"/>
                <a:gridCol w="1102120"/>
                <a:gridCol w="854698"/>
                <a:gridCol w="867266"/>
                <a:gridCol w="829559"/>
              </a:tblGrid>
              <a:tr h="679346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 smtClean="0">
                          <a:effectLst/>
                        </a:rPr>
                        <a:t>№  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п/п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</a:rPr>
                        <a:t>Наименования программных мероприятий и источников финансирования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smtClean="0">
                          <a:effectLst/>
                        </a:rPr>
                        <a:t>202</a:t>
                      </a:r>
                      <a:r>
                        <a:rPr lang="en-AU" sz="1800" b="1" u="none" strike="noStrike" dirty="0" smtClean="0">
                          <a:effectLst/>
                        </a:rPr>
                        <a:t>4</a:t>
                      </a:r>
                      <a:r>
                        <a:rPr lang="ru-RU" sz="1800" b="1" u="none" strike="noStrike" dirty="0" smtClean="0">
                          <a:effectLst/>
                        </a:rPr>
                        <a:t>- 202</a:t>
                      </a:r>
                      <a:r>
                        <a:rPr lang="en-AU" sz="1800" b="1" u="none" strike="noStrike" dirty="0" smtClean="0">
                          <a:effectLst/>
                        </a:rPr>
                        <a:t>6</a:t>
                      </a:r>
                      <a:r>
                        <a:rPr lang="ru-RU" sz="1800" b="1" u="none" strike="noStrike" dirty="0" smtClean="0">
                          <a:effectLst/>
                        </a:rPr>
                        <a:t> </a:t>
                      </a:r>
                      <a:r>
                        <a:rPr lang="ru-RU" sz="1800" b="1" u="none" strike="noStrike" dirty="0">
                          <a:effectLst/>
                        </a:rPr>
                        <a:t>годы, 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</a:rPr>
                        <a:t>в том числе по годам: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041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</a:t>
                      </a:r>
                      <a:r>
                        <a:rPr lang="en-A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2681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360903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>
                          <a:solidFill>
                            <a:srgbClr val="00B0F0"/>
                          </a:solidFill>
                          <a:effectLst/>
                        </a:rPr>
                        <a:t>Цель: создание условий для повышения качества жизни сельского населения</a:t>
                      </a:r>
                      <a:endParaRPr lang="ru-RU" sz="1700" b="1" i="0" u="none" strike="noStrike" dirty="0">
                        <a:solidFill>
                          <a:srgbClr val="00B0F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5229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Задача: стимулирование и поддержка реализации общественно значимых проектов по благоустройству сельских территорий,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</a:t>
                      </a:r>
                      <a:endParaRPr lang="ru-RU" sz="17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1805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1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Мероприятия по реализации общественно значимых проектов по благоустройству сельских территорий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6 000,0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2 000,0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60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в том числе: средства бюджетов всего,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4 421,1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60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36688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   из них:  федеральный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1 372,0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1 372,0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60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49475" indent="17780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областной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2 828,0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28,0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60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49475" indent="17780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местный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221,1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609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 внебюджетные источники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373541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1 578,9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22031068"/>
      </p:ext>
    </p:extLst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8129" y="0"/>
            <a:ext cx="11333871" cy="6832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5">
                    <a:lumMod val="50000"/>
                  </a:schemeClr>
                </a:solidFill>
              </a:rPr>
              <a:t>Муниципальная программа </a:t>
            </a:r>
            <a:r>
              <a:rPr lang="ru-RU" sz="2000" b="1" dirty="0">
                <a:solidFill>
                  <a:srgbClr val="FF0000"/>
                </a:solidFill>
              </a:rPr>
              <a:t>«Комплексное развитие сельских территорий муниципального образования </a:t>
            </a:r>
            <a:r>
              <a:rPr lang="ru-RU" sz="2000" b="1" dirty="0" smtClean="0">
                <a:solidFill>
                  <a:srgbClr val="FF0000"/>
                </a:solidFill>
              </a:rPr>
              <a:t>Куприяновское»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74700"/>
            <a:ext cx="12192000" cy="64711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Программные мероприятия Программы и объемы их финансирования на </a:t>
            </a:r>
            <a:r>
              <a:rPr lang="ru-RU" sz="2400" b="1" dirty="0" smtClean="0">
                <a:solidFill>
                  <a:srgbClr val="FFFF00"/>
                </a:solidFill>
              </a:rPr>
              <a:t>202</a:t>
            </a:r>
            <a:r>
              <a:rPr lang="en-AU" sz="2400" b="1" dirty="0" smtClean="0">
                <a:solidFill>
                  <a:srgbClr val="FFFF00"/>
                </a:solidFill>
              </a:rPr>
              <a:t>4</a:t>
            </a:r>
            <a:r>
              <a:rPr lang="ru-RU" sz="2400" b="1" dirty="0" smtClean="0">
                <a:solidFill>
                  <a:srgbClr val="FFFF00"/>
                </a:solidFill>
              </a:rPr>
              <a:t> год и на плановый период 202</a:t>
            </a:r>
            <a:r>
              <a:rPr lang="en-AU" sz="2400" b="1" dirty="0" smtClean="0">
                <a:solidFill>
                  <a:srgbClr val="FFFF00"/>
                </a:solidFill>
              </a:rPr>
              <a:t>5</a:t>
            </a:r>
            <a:r>
              <a:rPr lang="ru-RU" sz="2400" b="1" dirty="0" smtClean="0">
                <a:solidFill>
                  <a:srgbClr val="FFFF00"/>
                </a:solidFill>
              </a:rPr>
              <a:t> и 202</a:t>
            </a:r>
            <a:r>
              <a:rPr lang="en-AU" sz="2400" b="1" dirty="0" smtClean="0">
                <a:solidFill>
                  <a:srgbClr val="FFFF00"/>
                </a:solidFill>
              </a:rPr>
              <a:t>6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годов,  тыс.руб.</a:t>
            </a:r>
            <a:endParaRPr lang="ru-RU" sz="2400" dirty="0">
              <a:solidFill>
                <a:srgbClr val="FFFF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91303855"/>
              </p:ext>
            </p:extLst>
          </p:nvPr>
        </p:nvGraphicFramePr>
        <p:xfrm>
          <a:off x="0" y="0"/>
          <a:ext cx="3823878" cy="984738"/>
        </p:xfrm>
        <a:graphic>
          <a:graphicData uri="http://schemas.openxmlformats.org/presentationml/2006/ole">
            <p:oleObj spid="_x0000_s121878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08490797"/>
              </p:ext>
            </p:extLst>
          </p:nvPr>
        </p:nvGraphicFramePr>
        <p:xfrm>
          <a:off x="0" y="1522416"/>
          <a:ext cx="12192001" cy="492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535"/>
                <a:gridCol w="7936322"/>
                <a:gridCol w="1149621"/>
                <a:gridCol w="854698"/>
                <a:gridCol w="867266"/>
                <a:gridCol w="829559"/>
              </a:tblGrid>
              <a:tr h="73310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 smtClean="0">
                          <a:effectLst/>
                        </a:rPr>
                        <a:t>№  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п/п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</a:rPr>
                        <a:t>Наименования программных мероприятий и источников финансирования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smtClean="0">
                          <a:effectLst/>
                        </a:rPr>
                        <a:t>202</a:t>
                      </a:r>
                      <a:r>
                        <a:rPr lang="en-AU" sz="1800" b="1" u="none" strike="noStrike" dirty="0" smtClean="0">
                          <a:effectLst/>
                        </a:rPr>
                        <a:t>4</a:t>
                      </a:r>
                      <a:r>
                        <a:rPr lang="ru-RU" sz="1800" b="1" u="none" strike="noStrike" dirty="0" smtClean="0">
                          <a:effectLst/>
                        </a:rPr>
                        <a:t>- 202</a:t>
                      </a:r>
                      <a:r>
                        <a:rPr lang="en-AU" sz="1800" b="1" u="none" strike="noStrike" dirty="0" smtClean="0">
                          <a:effectLst/>
                        </a:rPr>
                        <a:t>6</a:t>
                      </a:r>
                      <a:r>
                        <a:rPr lang="ru-RU" sz="1800" b="1" u="none" strike="noStrike" dirty="0" smtClean="0">
                          <a:effectLst/>
                        </a:rPr>
                        <a:t> </a:t>
                      </a:r>
                      <a:r>
                        <a:rPr lang="ru-RU" sz="1800" b="1" u="none" strike="noStrike" dirty="0">
                          <a:effectLst/>
                        </a:rPr>
                        <a:t>годы, 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</a:rPr>
                        <a:t>в том числе по годам: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242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</a:t>
                      </a:r>
                      <a:r>
                        <a:rPr lang="en-A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2894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1557840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1.1.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Создание и обустройство зон отдыха, спортивных и детских игровых площадок, площадок для занятия адаптивной физической культурой и адаптивным спортом для лиц с ограниченными возможностями здоровья в сельских населенных пунктах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4 000,0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2 000,0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в том числе: средства бюджетов всего,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2 947,4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1088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   из них:  федеральный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1 372,0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1 372,0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71675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областной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1 428,0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28,0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1088" indent="890588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местный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147,4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внебюджетные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источники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373541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1 052,6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8369290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8129" y="0"/>
            <a:ext cx="11333871" cy="68326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5">
                    <a:lumMod val="50000"/>
                  </a:schemeClr>
                </a:solidFill>
              </a:rPr>
              <a:t>Муниципальная программа </a:t>
            </a:r>
            <a:r>
              <a:rPr lang="ru-RU" sz="2000" b="1" dirty="0">
                <a:solidFill>
                  <a:srgbClr val="FF0000"/>
                </a:solidFill>
              </a:rPr>
              <a:t>«Комплексное развитие сельских территорий муниципального образования </a:t>
            </a:r>
            <a:r>
              <a:rPr lang="ru-RU" sz="2000" b="1" dirty="0" smtClean="0">
                <a:solidFill>
                  <a:srgbClr val="FF0000"/>
                </a:solidFill>
              </a:rPr>
              <a:t>Куприяновское»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74700"/>
            <a:ext cx="12192000" cy="64711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</a:rPr>
              <a:t>Программные мероприятия Программы и объемы их финансирования на </a:t>
            </a:r>
            <a:r>
              <a:rPr lang="ru-RU" sz="2400" b="1" dirty="0" smtClean="0">
                <a:solidFill>
                  <a:srgbClr val="FFFF00"/>
                </a:solidFill>
              </a:rPr>
              <a:t>202</a:t>
            </a:r>
            <a:r>
              <a:rPr lang="en-AU" sz="2400" b="1" dirty="0" smtClean="0">
                <a:solidFill>
                  <a:srgbClr val="FFFF00"/>
                </a:solidFill>
              </a:rPr>
              <a:t>4</a:t>
            </a:r>
            <a:r>
              <a:rPr lang="ru-RU" sz="2400" b="1" dirty="0" smtClean="0">
                <a:solidFill>
                  <a:srgbClr val="FFFF00"/>
                </a:solidFill>
              </a:rPr>
              <a:t> год и на плановый период 202</a:t>
            </a:r>
            <a:r>
              <a:rPr lang="en-AU" sz="2400" b="1" dirty="0" smtClean="0">
                <a:solidFill>
                  <a:srgbClr val="FFFF00"/>
                </a:solidFill>
              </a:rPr>
              <a:t>5</a:t>
            </a:r>
            <a:r>
              <a:rPr lang="ru-RU" sz="2400" b="1" dirty="0" smtClean="0">
                <a:solidFill>
                  <a:srgbClr val="FFFF00"/>
                </a:solidFill>
              </a:rPr>
              <a:t> и 202</a:t>
            </a:r>
            <a:r>
              <a:rPr lang="en-AU" sz="2400" b="1" dirty="0" smtClean="0">
                <a:solidFill>
                  <a:srgbClr val="FFFF00"/>
                </a:solidFill>
              </a:rPr>
              <a:t>6</a:t>
            </a:r>
            <a:r>
              <a:rPr lang="ru-RU" sz="2400" b="1" dirty="0" smtClean="0">
                <a:solidFill>
                  <a:srgbClr val="FFFF00"/>
                </a:solidFill>
              </a:rPr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годов, тыс.руб.</a:t>
            </a:r>
            <a:endParaRPr lang="ru-RU" sz="2400" dirty="0">
              <a:solidFill>
                <a:srgbClr val="FFFF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39331951"/>
              </p:ext>
            </p:extLst>
          </p:nvPr>
        </p:nvGraphicFramePr>
        <p:xfrm>
          <a:off x="0" y="0"/>
          <a:ext cx="3823878" cy="984738"/>
        </p:xfrm>
        <a:graphic>
          <a:graphicData uri="http://schemas.openxmlformats.org/presentationml/2006/ole">
            <p:oleObj spid="_x0000_s164873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4845094"/>
              </p:ext>
            </p:extLst>
          </p:nvPr>
        </p:nvGraphicFramePr>
        <p:xfrm>
          <a:off x="0" y="1522416"/>
          <a:ext cx="12192001" cy="492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535"/>
                <a:gridCol w="7936322"/>
                <a:gridCol w="1149621"/>
                <a:gridCol w="854698"/>
                <a:gridCol w="867266"/>
                <a:gridCol w="829559"/>
              </a:tblGrid>
              <a:tr h="73310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 smtClean="0">
                          <a:effectLst/>
                        </a:rPr>
                        <a:t>№  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п/п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</a:rPr>
                        <a:t>Наименования программных мероприятий и источников финансирования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smtClean="0">
                          <a:effectLst/>
                        </a:rPr>
                        <a:t>202</a:t>
                      </a:r>
                      <a:r>
                        <a:rPr lang="en-AU" sz="1800" b="1" u="none" strike="noStrike" dirty="0" smtClean="0">
                          <a:effectLst/>
                        </a:rPr>
                        <a:t>4</a:t>
                      </a:r>
                      <a:r>
                        <a:rPr lang="ru-RU" sz="1800" b="1" u="none" strike="noStrike" dirty="0" smtClean="0">
                          <a:effectLst/>
                        </a:rPr>
                        <a:t>- 202</a:t>
                      </a:r>
                      <a:r>
                        <a:rPr lang="en-AU" sz="1800" b="1" u="none" strike="noStrike" dirty="0" smtClean="0">
                          <a:effectLst/>
                        </a:rPr>
                        <a:t>6</a:t>
                      </a:r>
                      <a:r>
                        <a:rPr lang="ru-RU" sz="1800" b="1" u="none" strike="noStrike" dirty="0" smtClean="0">
                          <a:effectLst/>
                        </a:rPr>
                        <a:t> годы, 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effectLst/>
                        </a:rPr>
                        <a:t>в том числе по годам: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242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всего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</a:t>
                      </a:r>
                      <a:r>
                        <a:rPr lang="en-A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2894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1557840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1.</a:t>
                      </a:r>
                      <a:r>
                        <a:rPr lang="en-AU" sz="17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3</a:t>
                      </a:r>
                      <a:r>
                        <a:rPr lang="ru-RU" sz="17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.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Ремонтно-восстановительные работы улично-дорожной сети и дворовых проездов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в том числе: средства бюджетов всего,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1088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   из них:  федеральный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71675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областной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1088" indent="890588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местный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894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внебюджетные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источники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373541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1130066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58129" y="91440"/>
            <a:ext cx="11199758" cy="92297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5">
                    <a:lumMod val="50000"/>
                  </a:schemeClr>
                </a:solidFill>
              </a:rPr>
              <a:t>Муниципальная программа </a:t>
            </a:r>
            <a:r>
              <a:rPr lang="ru-RU" sz="2400" b="1" dirty="0" smtClean="0">
                <a:solidFill>
                  <a:srgbClr val="FF0000"/>
                </a:solidFill>
              </a:rPr>
              <a:t>«</a:t>
            </a:r>
            <a:r>
              <a:rPr lang="ru-RU" sz="2400" b="1" dirty="0">
                <a:solidFill>
                  <a:srgbClr val="FF0000"/>
                </a:solidFill>
              </a:rPr>
              <a:t>Комплексное развитие сельских территорий муниципального образования </a:t>
            </a:r>
            <a:r>
              <a:rPr lang="ru-RU" sz="2400" b="1" dirty="0" smtClean="0">
                <a:solidFill>
                  <a:srgbClr val="FF0000"/>
                </a:solidFill>
              </a:rPr>
              <a:t>Куприяновское»</a:t>
            </a:r>
            <a:endParaRPr lang="ru-RU" sz="2200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8697629"/>
              </p:ext>
            </p:extLst>
          </p:nvPr>
        </p:nvGraphicFramePr>
        <p:xfrm>
          <a:off x="100014" y="1915494"/>
          <a:ext cx="11957873" cy="47996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40594"/>
                <a:gridCol w="1042228"/>
                <a:gridCol w="990116"/>
                <a:gridCol w="903264"/>
                <a:gridCol w="781671"/>
              </a:tblGrid>
              <a:tr h="10216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Наименование показателей, единицы измерения</a:t>
                      </a: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- 202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годы,  </a:t>
                      </a: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       всего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43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</a:tr>
              <a:tr h="3843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1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</a:tr>
              <a:tr h="352641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Цель: создание условий для повышения качества жизни сельского населения</a:t>
                      </a:r>
                      <a:endParaRPr lang="ru-RU" sz="2000" b="1" i="0" u="none" strike="noStrike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1277039"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Задача: стимулирование и поддержка реализации общественно значимых проектов по благоустройству сельских территорий,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51990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мероприятий по благоустройству сельских территорий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  <a:tr h="859803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Количество реализованных общественно значимых проектов по благоустройству сельских территорий, единиц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131399"/>
            <a:ext cx="12192000" cy="64711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FF00"/>
                </a:solidFill>
              </a:rPr>
              <a:t>ОСНОВНЫЕ ЦЕЛЕВЫЕ ИНДИКАТОРЫ, ЗАДАЧИ </a:t>
            </a:r>
            <a:r>
              <a:rPr lang="ru-RU" sz="2000" b="1" dirty="0" smtClean="0">
                <a:solidFill>
                  <a:srgbClr val="FFFF00"/>
                </a:solidFill>
              </a:rPr>
              <a:t>И ПОКАЗАТЕЛИ </a:t>
            </a:r>
            <a:r>
              <a:rPr lang="ru-RU" sz="2000" b="1" dirty="0">
                <a:solidFill>
                  <a:srgbClr val="FFFF00"/>
                </a:solidFill>
              </a:rPr>
              <a:t>ПРОГРАММЫ 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</a:rPr>
              <a:t> на 202</a:t>
            </a:r>
            <a:r>
              <a:rPr lang="en-AU" sz="2000" b="1" dirty="0" smtClean="0">
                <a:solidFill>
                  <a:srgbClr val="FFFF00"/>
                </a:solidFill>
              </a:rPr>
              <a:t>4</a:t>
            </a:r>
            <a:r>
              <a:rPr lang="ru-RU" sz="2000" b="1" dirty="0" smtClean="0">
                <a:solidFill>
                  <a:srgbClr val="FFFF00"/>
                </a:solidFill>
              </a:rPr>
              <a:t> год и на плановый период 202</a:t>
            </a:r>
            <a:r>
              <a:rPr lang="en-AU" sz="2000" b="1" dirty="0" smtClean="0">
                <a:solidFill>
                  <a:srgbClr val="FFFF00"/>
                </a:solidFill>
              </a:rPr>
              <a:t>5</a:t>
            </a:r>
            <a:r>
              <a:rPr lang="ru-RU" sz="2000" b="1" dirty="0" smtClean="0">
                <a:solidFill>
                  <a:srgbClr val="FFFF00"/>
                </a:solidFill>
              </a:rPr>
              <a:t> и 202</a:t>
            </a:r>
            <a:r>
              <a:rPr lang="en-AU" sz="2000" b="1" dirty="0" smtClean="0">
                <a:solidFill>
                  <a:srgbClr val="FFFF00"/>
                </a:solidFill>
              </a:rPr>
              <a:t>6</a:t>
            </a:r>
            <a:r>
              <a:rPr lang="ru-RU" sz="2000" b="1" dirty="0" smtClean="0">
                <a:solidFill>
                  <a:srgbClr val="FFFF00"/>
                </a:solidFill>
              </a:rPr>
              <a:t> годов</a:t>
            </a:r>
            <a:endParaRPr lang="ru-RU" sz="20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02692372"/>
              </p:ext>
            </p:extLst>
          </p:nvPr>
        </p:nvGraphicFramePr>
        <p:xfrm>
          <a:off x="0" y="0"/>
          <a:ext cx="3823878" cy="984738"/>
        </p:xfrm>
        <a:graphic>
          <a:graphicData uri="http://schemas.openxmlformats.org/presentationml/2006/ole">
            <p:oleObj spid="_x0000_s122900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67930036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>
                <a:solidFill>
                  <a:srgbClr val="FF0000"/>
                </a:solidFill>
              </a:rPr>
              <a:t>«Управление муниципальным имуществом и земельными ресурсами муниципального образования Куприяновское</a:t>
            </a:r>
            <a:r>
              <a:rPr lang="ru-RU" sz="2000" b="1" dirty="0" smtClean="0">
                <a:solidFill>
                  <a:srgbClr val="FF0000"/>
                </a:solidFill>
              </a:rPr>
              <a:t>».</a:t>
            </a: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77877018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1183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9376675"/>
              </p:ext>
            </p:extLst>
          </p:nvPr>
        </p:nvGraphicFramePr>
        <p:xfrm>
          <a:off x="90312" y="1027291"/>
          <a:ext cx="11982084" cy="5621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077"/>
                <a:gridCol w="3520392"/>
                <a:gridCol w="1272738"/>
                <a:gridCol w="1135145"/>
                <a:gridCol w="1020485"/>
                <a:gridCol w="1043415"/>
                <a:gridCol w="958512"/>
                <a:gridCol w="2481320"/>
              </a:tblGrid>
              <a:tr h="29283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исполнения,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Объемы финансирования,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01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федеральный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01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Цель. Повышение эффективности управления и распоряжения муниципальным имуществом и земельными ресурсами, находящимися в собственности муниципального образования Куприяновское, для обеспечения решения задач в социально-экономической сфере деятельности, стоящих перед органом местного самоуправления Администрацией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 Обеспечение оптимизации состава, структуры, сохранности и использования имущества муниципального образования Куприяновское и максимальное вовлечение его в хозяйственный оборот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6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оптимизации состава, структуры, сохранности и использования имущества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Оптимизация состава, структуры, сохранности и использования имущества муниципального образования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97,4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26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7087375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>
                <a:solidFill>
                  <a:srgbClr val="FF0000"/>
                </a:solidFill>
              </a:rPr>
              <a:t>«Управление муниципальным имуществом и земельными ресурсами муниципального образования Куприяновское</a:t>
            </a:r>
            <a:r>
              <a:rPr lang="ru-RU" sz="2000" b="1" dirty="0" smtClean="0">
                <a:solidFill>
                  <a:srgbClr val="FF0000"/>
                </a:solidFill>
              </a:rPr>
              <a:t>».</a:t>
            </a: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8811848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2207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2119954"/>
              </p:ext>
            </p:extLst>
          </p:nvPr>
        </p:nvGraphicFramePr>
        <p:xfrm>
          <a:off x="38440" y="991483"/>
          <a:ext cx="12033956" cy="5783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575"/>
                <a:gridCol w="3048292"/>
                <a:gridCol w="1219200"/>
                <a:gridCol w="1185333"/>
                <a:gridCol w="993422"/>
                <a:gridCol w="903112"/>
                <a:gridCol w="846666"/>
                <a:gridCol w="3296356"/>
              </a:tblGrid>
              <a:tr h="29208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исполнения,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Объемы финансирования,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003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7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федеральный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905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Мероприятия в области жилищного хозяйства по оплате взносов на капитальный ремонт муниципального жилья многоквартирных домов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содержания имущества в надлежащем состоянии, удовлетворяющем потребностям жильцов многоквартирных домов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5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4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1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31,9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09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Осуществление технической инвентаризации, оценка рыночной стоимости муниципальных объектов недвижимости,  бесхозного имущества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Оформление в собственность бесхозного имущества в соответствии с законодательством и передача его в собственность района или приватизация его, как имущества, не соответствующего полномочиям органов местного самоуправления сельского поселения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1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1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50239518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>
                <a:solidFill>
                  <a:srgbClr val="FF0000"/>
                </a:solidFill>
              </a:rPr>
              <a:t>«Управление муниципальным имуществом и земельными ресурсами муниципального образования Куприяновское</a:t>
            </a:r>
            <a:r>
              <a:rPr lang="ru-RU" sz="2000" b="1" dirty="0" smtClean="0">
                <a:solidFill>
                  <a:srgbClr val="FF0000"/>
                </a:solidFill>
              </a:rPr>
              <a:t>».</a:t>
            </a: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52105596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17783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7640528"/>
              </p:ext>
            </p:extLst>
          </p:nvPr>
        </p:nvGraphicFramePr>
        <p:xfrm>
          <a:off x="38440" y="1148642"/>
          <a:ext cx="12033956" cy="5120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575"/>
                <a:gridCol w="3048292"/>
                <a:gridCol w="1219200"/>
                <a:gridCol w="1185333"/>
                <a:gridCol w="993422"/>
                <a:gridCol w="903112"/>
                <a:gridCol w="846666"/>
                <a:gridCol w="3296356"/>
              </a:tblGrid>
              <a:tr h="321919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исполнения,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Объемы финансирования,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219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5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федеральный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0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1263">
                <a:tc rowSpan="4"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1.5.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95250" indent="0" algn="l" fontAlgn="t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и обслуживание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имущества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казны муниципального образования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211,7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211,7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95250" indent="0"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и обслуживание имущества казны муниципального образования (муниципального жилья многоквартирных домов)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65,5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65,5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9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74,2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74,2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3208294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>
                <a:solidFill>
                  <a:srgbClr val="FF0000"/>
                </a:solidFill>
              </a:rPr>
              <a:t>«Управление муниципальным имуществом и земельными ресурсами муниципального образования Куприяновское</a:t>
            </a:r>
            <a:r>
              <a:rPr lang="ru-RU" sz="2000" b="1" dirty="0" smtClean="0">
                <a:solidFill>
                  <a:srgbClr val="FF0000"/>
                </a:solidFill>
              </a:rPr>
              <a:t>».</a:t>
            </a: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363420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3231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5778559"/>
              </p:ext>
            </p:extLst>
          </p:nvPr>
        </p:nvGraphicFramePr>
        <p:xfrm>
          <a:off x="38440" y="993421"/>
          <a:ext cx="12033956" cy="5829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575"/>
                <a:gridCol w="3048292"/>
                <a:gridCol w="1219200"/>
                <a:gridCol w="1185333"/>
                <a:gridCol w="993422"/>
                <a:gridCol w="903112"/>
                <a:gridCol w="846666"/>
                <a:gridCol w="3296356"/>
              </a:tblGrid>
              <a:tr h="30707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исполнения,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Объемы финансирования,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15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24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федеральный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714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2. Обеспечение оптимизации использования земельных ресурсов, информационного взаимодействия с органом кадастрового учета и регистрации прав, создания базы данных земельных участков на территории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6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Оптимизации использования земельных ресурсов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Оптимизация использования земельных ресурсов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8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4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6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Формирование в собственность земельных участков, государственная собственность на которые не разграничена, для предоставления их в аренду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Увеличение поступлений средств по доходным источникам бюджета за счет увеличения платежей за аренду земельных участков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8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604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2384150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>
                <a:solidFill>
                  <a:srgbClr val="FF0000"/>
                </a:solidFill>
              </a:rPr>
              <a:t>«Управление муниципальным имуществом и земельными ресурсами муниципального образования Куприяновское</a:t>
            </a:r>
            <a:r>
              <a:rPr lang="ru-RU" sz="2000" b="1" dirty="0" smtClean="0">
                <a:solidFill>
                  <a:srgbClr val="FF0000"/>
                </a:solidFill>
              </a:rPr>
              <a:t>».</a:t>
            </a: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87645468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4254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2965777"/>
              </p:ext>
            </p:extLst>
          </p:nvPr>
        </p:nvGraphicFramePr>
        <p:xfrm>
          <a:off x="38440" y="993421"/>
          <a:ext cx="12033956" cy="5910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575"/>
                <a:gridCol w="3048292"/>
                <a:gridCol w="1219200"/>
                <a:gridCol w="1185333"/>
                <a:gridCol w="993422"/>
                <a:gridCol w="903112"/>
                <a:gridCol w="846666"/>
                <a:gridCol w="3296356"/>
              </a:tblGrid>
              <a:tr h="30707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исполнения,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Объемы финансирования,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15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федеральный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4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77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2.5.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уплаты земельного налога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168,7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Исполнение налоговых обязательств по уплате земельного налога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54,1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57,3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44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3.   Обеспечение органов местного самоуправления и подведомственных ему учреждений имуществом, необходимым для выполнения своих функций, а также содержание этого имущества в исправном состоянии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76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деятельности органов местного самоуправления и подведомственных ему учреждений имуществом, необходимым для выполнения своих функций, а также содержание этого имущества в исправном состоянии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182,8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182,8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8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193,6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193,6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6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181,6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181,6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5611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-1"/>
            <a:ext cx="11582400" cy="88053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b="1" dirty="0">
                <a:solidFill>
                  <a:srgbClr val="FF0000"/>
                </a:solidFill>
              </a:rPr>
              <a:t>«Управление муниципальным имуществом и земельными ресурсами муниципального образования Куприяновское</a:t>
            </a:r>
            <a:r>
              <a:rPr lang="ru-RU" sz="2000" b="1" dirty="0" smtClean="0">
                <a:solidFill>
                  <a:srgbClr val="FF0000"/>
                </a:solidFill>
              </a:rPr>
              <a:t>». </a:t>
            </a:r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5292813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5279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12150204"/>
              </p:ext>
            </p:extLst>
          </p:nvPr>
        </p:nvGraphicFramePr>
        <p:xfrm>
          <a:off x="0" y="729787"/>
          <a:ext cx="12180711" cy="6268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575"/>
                <a:gridCol w="3048292"/>
                <a:gridCol w="1313209"/>
                <a:gridCol w="993227"/>
                <a:gridCol w="1091519"/>
                <a:gridCol w="903112"/>
                <a:gridCol w="846666"/>
                <a:gridCol w="3443111"/>
              </a:tblGrid>
              <a:tr h="262984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исполнения,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Объемы финансирования,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629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4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федеральный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областной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местный бюджет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3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3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 уплаты налогов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Исполнение налоговых обязательств по налогам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9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9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4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64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содержания имущества, приобретением его, необходимого для выполнения функций органов местного самоуправления и подведомственных ему учреждений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материальными ресурсов, услугами и работами, прочим расходами для выполнения функций органов местного самоуправления и подведомственных ему учреждений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6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181,2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181,2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2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192,0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7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180,0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642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ИТОГО ПО ПРОГРАММЕ: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064,0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1 064,0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эффективности управления и распоряжения муниципальным имуществом и земельными ресурсами, находящимися в собственности муниципального образования </a:t>
                      </a:r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Куприяновское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789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344,3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344,3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5498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364,7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364,7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769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355,0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355,0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886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0"/>
            <a:ext cx="11515388" cy="923330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</a:t>
            </a:r>
            <a:r>
              <a:rPr lang="ru-RU" b="1" dirty="0">
                <a:solidFill>
                  <a:srgbClr val="FFFF00"/>
                </a:solidFill>
              </a:rPr>
              <a:t>«Управление муниципальным имуществом и земельными ресурсами муниципального образования Куприяновское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  <a:endParaRPr lang="ru-RU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2830619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6300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0232259"/>
              </p:ext>
            </p:extLst>
          </p:nvPr>
        </p:nvGraphicFramePr>
        <p:xfrm>
          <a:off x="146751" y="1148644"/>
          <a:ext cx="11921070" cy="56139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3160"/>
                <a:gridCol w="5588347"/>
                <a:gridCol w="1434905"/>
                <a:gridCol w="1519311"/>
                <a:gridCol w="1380370"/>
                <a:gridCol w="1444977"/>
              </a:tblGrid>
              <a:tr h="5598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Наименования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ед. изм.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07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65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Цель. Повышение эффективности управления и распоряжения муниципальным имуществом и земельными ресурсами, находящимися в собственности муниципального образования Куприяновское, для обеспечения решения задач в социально-экономической сфере деятельности, стоящих перед органом местного самоуправления - Администрацией муниципального образования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87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1. Обеспечение оптимизации состава, структуры, сохранности и использования имущества муниципального образования Куприяновское и максимальное вовлечение его в хозяйственный оборот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Оформление технических паспортов на нежилые помещения, здания и сооружения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6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Передача и реализация муниципального имущества, незадействованного в обеспечении деятельности органа местного самоуправления и подведомственных казенных учреждений, и приведение в соответствие состава муниципального имущества полномочиям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98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Передача квартир из собственности муниципального образования Куприяновское для приватизации гражданам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495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0"/>
            <a:ext cx="11515388" cy="923330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программы </a:t>
            </a:r>
            <a:r>
              <a:rPr lang="ru-RU" b="1" dirty="0">
                <a:solidFill>
                  <a:srgbClr val="FFFF00"/>
                </a:solidFill>
              </a:rPr>
              <a:t>«Управление муниципальным имуществом и земельными ресурсами муниципального образования Куприяновское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  <a:endParaRPr lang="ru-RU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54859548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7323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6445722"/>
              </p:ext>
            </p:extLst>
          </p:nvPr>
        </p:nvGraphicFramePr>
        <p:xfrm>
          <a:off x="146751" y="1148644"/>
          <a:ext cx="11921070" cy="54701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3160"/>
                <a:gridCol w="6062133"/>
                <a:gridCol w="1354667"/>
                <a:gridCol w="1230489"/>
                <a:gridCol w="1275644"/>
                <a:gridCol w="1444977"/>
              </a:tblGrid>
              <a:tr h="62405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Наименования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ед. изм</a:t>
                      </a:r>
                      <a:r>
                        <a:rPr lang="ru-RU" sz="17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5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42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9000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Задача 2. Обеспечение оптимизации использования земельных ресурсов, информационного взаимодействия с органом кадастрового учета и регистрации прав, создания базы данных земельных участков на территории муниципального образования Куприяновское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изготовления кадастровых паспортов земельных участков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выполнения проектов межевания и планировок земельных участков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46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</a:t>
                      </a:r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адача 3. Обеспечение органов местного самоуправления и подведомственных ему учреждений имуществом, необходимым для выполнения своих функций, а также содержание этого имущества в исправном состоянии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выявленных неучтенных объектов налогообложения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0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Анализирование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шт.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01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877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3979" y="-1"/>
            <a:ext cx="11438021" cy="98583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>
                <a:solidFill>
                  <a:srgbClr val="FFFF00"/>
                </a:solidFill>
              </a:rPr>
              <a:t>Муниципальная адресная программа </a:t>
            </a:r>
            <a:r>
              <a:rPr lang="ru-RU" sz="2000" b="1" dirty="0" smtClean="0">
                <a:solidFill>
                  <a:srgbClr val="FFFF00"/>
                </a:solidFill>
              </a:rPr>
              <a:t>«</a:t>
            </a:r>
            <a:r>
              <a:rPr lang="ru-RU" sz="2400" b="1" i="1" dirty="0" smtClean="0">
                <a:solidFill>
                  <a:srgbClr val="FFFF00"/>
                </a:solidFill>
              </a:rPr>
              <a:t>Социальное </a:t>
            </a:r>
            <a:r>
              <a:rPr lang="ru-RU" sz="2400" b="1" i="1" dirty="0">
                <a:solidFill>
                  <a:srgbClr val="FFFF00"/>
                </a:solidFill>
              </a:rPr>
              <a:t>жилье в муниципальном образовании  </a:t>
            </a:r>
            <a:r>
              <a:rPr lang="ru-RU" sz="2400" b="1" i="1" dirty="0" smtClean="0">
                <a:solidFill>
                  <a:srgbClr val="FFFF00"/>
                </a:solidFill>
              </a:rPr>
              <a:t>Куприяновское</a:t>
            </a:r>
            <a:r>
              <a:rPr lang="ru-RU" sz="2400" b="1" dirty="0" smtClean="0">
                <a:solidFill>
                  <a:srgbClr val="FFFF00"/>
                </a:solidFill>
              </a:rPr>
              <a:t>»</a:t>
            </a:r>
            <a:r>
              <a:rPr lang="ru-RU" sz="2000" b="1" dirty="0" smtClean="0">
                <a:solidFill>
                  <a:srgbClr val="FFFF00"/>
                </a:solidFill>
              </a:rPr>
              <a:t>.</a:t>
            </a:r>
            <a:r>
              <a:rPr lang="ru-RU" sz="2000" dirty="0"/>
              <a:t> </a:t>
            </a:r>
            <a:r>
              <a:rPr lang="ru-RU" sz="2000" b="1" dirty="0"/>
              <a:t>Программные мероприятия Программы, объемы и источники их финансирования , </a:t>
            </a:r>
            <a:r>
              <a:rPr lang="ru-RU" sz="2000" b="1" dirty="0" smtClean="0">
                <a:solidFill>
                  <a:srgbClr val="FFFF00"/>
                </a:solidFill>
              </a:rPr>
              <a:t> </a:t>
            </a:r>
            <a:r>
              <a:rPr lang="ru-RU" sz="2000" b="1" dirty="0">
                <a:solidFill>
                  <a:srgbClr val="FFFF00"/>
                </a:solidFill>
              </a:rPr>
              <a:t>тыс. руб.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958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98348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9827131"/>
              </p:ext>
            </p:extLst>
          </p:nvPr>
        </p:nvGraphicFramePr>
        <p:xfrm>
          <a:off x="180110" y="1128712"/>
          <a:ext cx="11886800" cy="55871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7286"/>
                <a:gridCol w="3134517"/>
                <a:gridCol w="1270288"/>
                <a:gridCol w="1215738"/>
                <a:gridCol w="157997"/>
                <a:gridCol w="1270754"/>
                <a:gridCol w="1314450"/>
                <a:gridCol w="2965770"/>
              </a:tblGrid>
              <a:tr h="39391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Наименование мероприятия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Срок исполнения,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 Объемы финансирования,  </a:t>
                      </a:r>
                      <a:r>
                        <a:rPr lang="ru-RU" sz="1700" b="0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тыс. руб</a:t>
                      </a:r>
                      <a:r>
                        <a:rPr lang="ru-RU" sz="17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Ожидаемый</a:t>
                      </a:r>
                      <a:r>
                        <a:rPr lang="ru-RU" sz="1700" b="0" i="0" u="none" strike="noStrike" baseline="0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 результат</a:t>
                      </a:r>
                      <a:endParaRPr lang="ru-RU" sz="1700" b="0" i="0" u="none" strike="noStrike" dirty="0">
                        <a:solidFill>
                          <a:srgbClr val="FFFF99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393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114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 средства областного </a:t>
                      </a:r>
                      <a:r>
                        <a:rPr lang="ru-RU" sz="1600" b="0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бюджета</a:t>
                      </a:r>
                      <a:endParaRPr lang="ru-RU" sz="1600" b="0" i="0" u="none" strike="noStrike" dirty="0">
                        <a:solidFill>
                          <a:srgbClr val="FFFF99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 средства местного </a:t>
                      </a:r>
                      <a:r>
                        <a:rPr lang="ru-RU" sz="1600" b="0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бюджета</a:t>
                      </a:r>
                      <a:endParaRPr lang="ru-RU" sz="1600" b="0" i="0" u="none" strike="noStrike" dirty="0">
                        <a:solidFill>
                          <a:srgbClr val="FFFF99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48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0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Цель</a:t>
                      </a:r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Создание благоприятных и комфортных условий проживания насе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ления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811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9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Задача: Обеспечение жильем граждан, признанных в установленном законом порядке нуждающимися в жилых помещениях, предоставляемых по договорам социального найма, и работников бюджетной сферы служебными жилыми помещениями по договорам найма специализированного жилищного фонда</a:t>
                      </a:r>
                      <a:endParaRPr lang="ru-RU" sz="19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875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Основное мероприятие: </a:t>
                      </a:r>
                      <a:r>
                        <a:rPr lang="en-A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жилых помещений во вновь построенном жилищном фонде и на вторичном рынке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Times New Roman"/>
                          <a:ea typeface="Lucida Sans Unicode"/>
                        </a:rPr>
                        <a:t>2067,40</a:t>
                      </a: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Times New Roman"/>
                          <a:ea typeface="Lucida Sans Unicode"/>
                        </a:rPr>
                        <a:t>1 798,63</a:t>
                      </a: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Times New Roman"/>
                          <a:ea typeface="Lucida Sans Unicode"/>
                        </a:rPr>
                        <a:t>268,77</a:t>
                      </a: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Сокращение очередности нуждающихся в жилых помещениях и сокращение сроков ожидания предоставления им социального жилья</a:t>
                      </a:r>
                      <a:endParaRPr lang="ru-RU" sz="2000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9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 </a:t>
                      </a: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</a:t>
                      </a:r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>
                          <a:effectLst/>
                          <a:latin typeface="Times New Roman"/>
                          <a:ea typeface="Lucida Sans Unicode"/>
                        </a:rPr>
                        <a:t>2067,40</a:t>
                      </a: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Times New Roman"/>
                          <a:ea typeface="Lucida Sans Unicode"/>
                        </a:rPr>
                        <a:t>1 798,63</a:t>
                      </a: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kern="50" dirty="0">
                          <a:effectLst/>
                          <a:latin typeface="Times New Roman"/>
                          <a:ea typeface="Lucida Sans Unicode"/>
                        </a:rPr>
                        <a:t>268,77</a:t>
                      </a:r>
                    </a:p>
                  </a:txBody>
                  <a:tcPr marL="68580" marR="68580" marT="0" marB="0" anchor="ctr" anchorCtr="1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1947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0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</a:t>
            </a:r>
            <a:r>
              <a:rPr lang="ru-RU" b="1" dirty="0" smtClean="0">
                <a:solidFill>
                  <a:srgbClr val="00FF00"/>
                </a:solidFill>
              </a:rPr>
              <a:t>адресной программы </a:t>
            </a:r>
            <a:r>
              <a:rPr lang="ru-RU" b="1" dirty="0" smtClean="0">
                <a:solidFill>
                  <a:srgbClr val="FFFF00"/>
                </a:solidFill>
              </a:rPr>
              <a:t>«</a:t>
            </a:r>
            <a:r>
              <a:rPr lang="ru-RU" b="1" i="1" dirty="0">
                <a:solidFill>
                  <a:srgbClr val="FFFF00"/>
                </a:solidFill>
              </a:rPr>
              <a:t>Социальное жилье в муниципальном образовании  Куприяновское</a:t>
            </a:r>
            <a:r>
              <a:rPr lang="ru-RU" b="1" dirty="0" smtClean="0">
                <a:solidFill>
                  <a:srgbClr val="FFFF00"/>
                </a:solidFill>
              </a:rPr>
              <a:t>».</a:t>
            </a:r>
            <a:endParaRPr lang="ru-RU" b="1" dirty="0">
              <a:solidFill>
                <a:srgbClr val="00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7288723"/>
              </p:ext>
            </p:extLst>
          </p:nvPr>
        </p:nvGraphicFramePr>
        <p:xfrm>
          <a:off x="-42863" y="0"/>
          <a:ext cx="3217863" cy="828675"/>
        </p:xfrm>
        <a:graphic>
          <a:graphicData uri="http://schemas.openxmlformats.org/presentationml/2006/ole">
            <p:oleObj spid="_x0000_s100395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53838033"/>
              </p:ext>
            </p:extLst>
          </p:nvPr>
        </p:nvGraphicFramePr>
        <p:xfrm>
          <a:off x="147809" y="865475"/>
          <a:ext cx="12015616" cy="5749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406"/>
                <a:gridCol w="5285755"/>
                <a:gridCol w="1139804"/>
                <a:gridCol w="1138707"/>
                <a:gridCol w="1278140"/>
                <a:gridCol w="1252268"/>
                <a:gridCol w="1257536"/>
              </a:tblGrid>
              <a:tr h="77685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Наименования индикатора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Единицы измерения</a:t>
                      </a:r>
                      <a:endParaRPr lang="ru-RU" sz="1800" b="1" i="0" u="none" strike="noStrike" dirty="0">
                        <a:solidFill>
                          <a:srgbClr val="FFFF99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Целевое значение показателя индикатора по годам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6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1" i="0" u="none" strike="noStrike" dirty="0">
                        <a:solidFill>
                          <a:srgbClr val="FFFF99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1" i="0" u="none" strike="noStrike" dirty="0">
                        <a:solidFill>
                          <a:srgbClr val="FFFF99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1" i="0" u="none" strike="noStrike" dirty="0">
                        <a:solidFill>
                          <a:srgbClr val="FFFF99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Всего за </a:t>
                      </a:r>
                      <a:r>
                        <a:rPr lang="ru-RU" sz="1800" b="1" i="0" u="none" strike="noStrike" dirty="0" smtClean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2024-2026 </a:t>
                      </a:r>
                      <a:r>
                        <a:rPr lang="ru-RU" sz="1800" b="1" i="0" u="none" strike="noStrike" dirty="0">
                          <a:solidFill>
                            <a:srgbClr val="FFFF99"/>
                          </a:solidFill>
                          <a:effectLst/>
                          <a:latin typeface="Times New Roman"/>
                        </a:rPr>
                        <a:t>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519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250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Цель: Создание благоприятных и комфортных условий проживания населения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947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Задача: Обеспечение жильем граждан, признанных в установленном законом порядке нуждающимися в жилых помещениях, предоставляемых по договорам социального найма, и работников бюджетной сферы служебными жилыми помещениями по договорам найма специализированного жилищного фонда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52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>
                          <a:effectLst/>
                          <a:latin typeface="Times New Roman"/>
                          <a:ea typeface="Lucida Sans Unicode"/>
                        </a:rPr>
                        <a:t>1</a:t>
                      </a:r>
                      <a:endParaRPr lang="ru-RU" sz="1800" kern="5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33985"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  <a:latin typeface="Times New Roman"/>
                          <a:ea typeface="Lucida Sans Unicode"/>
                        </a:rPr>
                        <a:t>Количество семей, улучшивших жилищные условия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кв. м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2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3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  <a:latin typeface="Times New Roman"/>
                          <a:ea typeface="Lucida Sans Unicode"/>
                        </a:rPr>
                        <a:t>2</a:t>
                      </a:r>
                      <a:endParaRPr lang="ru-RU" sz="1800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kern="50" dirty="0">
                          <a:effectLst/>
                          <a:latin typeface="Times New Roman"/>
                          <a:ea typeface="Lucida Sans Unicode"/>
                        </a:rPr>
                        <a:t>Общая площадь приобретенного жилья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чел.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45,0</a:t>
                      </a:r>
                      <a:endParaRPr lang="ru-RU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</a:rPr>
                        <a:t>45,0</a:t>
                      </a:r>
                      <a:endParaRPr lang="ru-RU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1293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dirty="0"/>
              <a:t>«Обеспечение муниципального управления в муниципальном образовании Куприяновское</a:t>
            </a:r>
            <a:r>
              <a:rPr lang="ru-RU" sz="2000" dirty="0" smtClean="0"/>
              <a:t>».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435018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01422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316785"/>
              </p:ext>
            </p:extLst>
          </p:nvPr>
        </p:nvGraphicFramePr>
        <p:xfrm>
          <a:off x="110838" y="996758"/>
          <a:ext cx="11961557" cy="5780301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43344"/>
                <a:gridCol w="2978727"/>
                <a:gridCol w="1302327"/>
                <a:gridCol w="803564"/>
                <a:gridCol w="1219200"/>
                <a:gridCol w="955964"/>
                <a:gridCol w="997527"/>
                <a:gridCol w="3260904"/>
              </a:tblGrid>
              <a:tr h="25787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№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8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п/п</a:t>
                      </a: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/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мероприятий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Срок исполнения, годы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</a:t>
                      </a:r>
                      <a:r>
                        <a:rPr lang="ru-RU" sz="18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Объемы финансирования,  тыс. руб. 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Ожидаемый  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результат, количественные и качественные показатели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475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Всего 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 в том числе за счет средств бюджетов 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федерального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районного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местного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77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Цель: Повышение эффективности деятельности органов местного самоуправления и качества муниципального управления</a:t>
                      </a:r>
                      <a:endParaRPr lang="ru-RU" sz="17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7079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7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Задача 1: Создание необходимых условий для эффективного исполнения муниципальных функций по обеспечению реализации полномочий органов местного самоуправления</a:t>
                      </a:r>
                      <a:endParaRPr lang="ru-RU" sz="17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707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1: Обеспечение деятельности главы администрации муниципального образования Куприяновское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6 060,6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6 060,6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содержания главы администрации муниципального образования для исполнения своих обязанностей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707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2: Обеспечение деятельности аппарата администрации муниципального образования Куприяновское за счет средств бюджета муниципального образования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3 449,2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3 449,2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содержания заместителя главы администрации муниципального образования для исполнения своих обязанностей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147,1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147,1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3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152,0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152,0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5653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dirty="0"/>
              <a:t>«Обеспечение муниципального управления в муниципальном образовании Куприяновское</a:t>
            </a:r>
            <a:r>
              <a:rPr lang="ru-RU" sz="2000" dirty="0" smtClean="0"/>
              <a:t>».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191913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02443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66716109"/>
              </p:ext>
            </p:extLst>
          </p:nvPr>
        </p:nvGraphicFramePr>
        <p:xfrm>
          <a:off x="110838" y="996754"/>
          <a:ext cx="11961557" cy="565621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43344"/>
                <a:gridCol w="2978727"/>
                <a:gridCol w="1302327"/>
                <a:gridCol w="803564"/>
                <a:gridCol w="1219200"/>
                <a:gridCol w="955964"/>
                <a:gridCol w="997527"/>
                <a:gridCol w="3260904"/>
              </a:tblGrid>
              <a:tr h="28766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№  </a:t>
                      </a:r>
                      <a:b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п/п</a:t>
                      </a:r>
                      <a:b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мероприятий</a:t>
                      </a:r>
                      <a:b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Срок исполнения, годы</a:t>
                      </a:r>
                      <a:endParaRPr lang="ru-RU" sz="16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Объемы финансирования,  тыс. руб</a:t>
                      </a:r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. </a:t>
                      </a:r>
                      <a:endParaRPr lang="ru-RU" sz="16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Ожидаемый  </a:t>
                      </a:r>
                      <a:b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результат, количественные и качественные показатели</a:t>
                      </a:r>
                      <a:b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5299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Всего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 в том числе за счет средств бюджетов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3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федерального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районного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местного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4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10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3:             Обеспечение ликвидации чрезвычайных ситуаций за счет средств резервного фонда в соответствии с действующим порядком его использования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ликвидации чрезвычайных ситуаций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00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710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5: Осуществление переданных государственных полномочий администрацией муниципального образования Куприяновское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1 047,8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1 047,8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7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7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содержания военно-учетным работникам, осуществляющих исполнение принятых государственных полномочий по осуществлению первичного воинского учета на территориях, где отсутствуют военные комиссариаты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7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335,6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335,6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8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349,0  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349,0  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363,2  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363,2  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15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dirty="0"/>
              <a:t>«Обеспечение муниципального управления в муниципальном образовании Куприяновское</a:t>
            </a:r>
            <a:r>
              <a:rPr lang="ru-RU" sz="2000" dirty="0" smtClean="0"/>
              <a:t>».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63693990"/>
              </p:ext>
            </p:extLst>
          </p:nvPr>
        </p:nvGraphicFramePr>
        <p:xfrm>
          <a:off x="2161309" y="4114800"/>
          <a:ext cx="3217863" cy="828675"/>
        </p:xfrm>
        <a:graphic>
          <a:graphicData uri="http://schemas.openxmlformats.org/presentationml/2006/ole">
            <p:oleObj spid="_x0000_s103468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68745021"/>
              </p:ext>
            </p:extLst>
          </p:nvPr>
        </p:nvGraphicFramePr>
        <p:xfrm>
          <a:off x="110838" y="996755"/>
          <a:ext cx="11961557" cy="57116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43344"/>
                <a:gridCol w="2978727"/>
                <a:gridCol w="1302327"/>
                <a:gridCol w="803564"/>
                <a:gridCol w="1219200"/>
                <a:gridCol w="955964"/>
                <a:gridCol w="997527"/>
                <a:gridCol w="3260904"/>
              </a:tblGrid>
              <a:tr h="27751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№  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п/п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мероприятий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Срок исполнения, годы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Объемы финансирования,  тыс. руб. 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Ожидаемый  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результат, количественные и качественные показатели</a:t>
                      </a:r>
                      <a:br>
                        <a:rPr lang="ru-RU" sz="1800" b="1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511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Всего </a:t>
                      </a:r>
                      <a:endParaRPr lang="ru-RU" sz="16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 в том числе за счет средств бюджетов </a:t>
                      </a:r>
                      <a:endParaRPr lang="ru-RU" sz="16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федерального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районного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местного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3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74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6:             Обеспечение реализации части переданных полномочий поселения администрации Гороховецкого района в соответствии с Соглашениями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Финансовое обеспечение для качественного исполнения муниципальным районном переданных полномочий от сельского поселения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7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1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674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7:             Обеспечение реализации части переданных полномочий  администрации Гороховецкого района в соответствии с Соглашениями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1 275,9  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1 275,9   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Исполнение принятых полномочий по решению вопросов местного значения от муниципального района сельскому поселению в соответствии с заключенным Соглашением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275,9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275,9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79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15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dirty="0"/>
              <a:t>«Обеспечение муниципального управления в муниципальном образовании Куприяновское</a:t>
            </a:r>
            <a:r>
              <a:rPr lang="ru-RU" sz="2000" dirty="0" smtClean="0"/>
              <a:t>».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191913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04490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2912177"/>
              </p:ext>
            </p:extLst>
          </p:nvPr>
        </p:nvGraphicFramePr>
        <p:xfrm>
          <a:off x="110838" y="996757"/>
          <a:ext cx="11961557" cy="4745493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43344"/>
                <a:gridCol w="2699657"/>
                <a:gridCol w="1246909"/>
                <a:gridCol w="1138052"/>
                <a:gridCol w="1219200"/>
                <a:gridCol w="955964"/>
                <a:gridCol w="997527"/>
                <a:gridCol w="3260904"/>
              </a:tblGrid>
              <a:tr h="35736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№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п/п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мероприятий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Срок исполнения, годы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Объемы финансирования,  тыс. руб. </a:t>
                      </a:r>
                      <a:endParaRPr lang="ru-RU" sz="16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Ожидаемый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результат, количественные и качественные показатели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658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Всего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 в том числе за счет средств бюджетов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8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федерального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районного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местного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5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6018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Всего по задаче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12 </a:t>
                      </a:r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643,5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1 047,8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1 275,9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10 319,8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осуществления деятельности администрации муниципального образования Куприяновское материально-техническими ресурсами для исполнения своих функций по решению вопросов местного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023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5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548,8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335,6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275,9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937,3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428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539,3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349,0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578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2060"/>
                          </a:solidFill>
                          <a:latin typeface="Times New Roman"/>
                        </a:rPr>
                        <a:t>555,4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latin typeface="Times New Roman"/>
                        </a:rPr>
                        <a:t>363,2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192,2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15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dirty="0"/>
              <a:t>«Обеспечение муниципального управления в муниципальном образовании Куприяновское</a:t>
            </a:r>
            <a:r>
              <a:rPr lang="ru-RU" sz="2000" dirty="0" smtClean="0"/>
              <a:t>».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191913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05514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1766472"/>
              </p:ext>
            </p:extLst>
          </p:nvPr>
        </p:nvGraphicFramePr>
        <p:xfrm>
          <a:off x="0" y="915333"/>
          <a:ext cx="12192000" cy="581983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51886"/>
                <a:gridCol w="3036112"/>
                <a:gridCol w="1238381"/>
                <a:gridCol w="908081"/>
                <a:gridCol w="1242688"/>
                <a:gridCol w="974381"/>
                <a:gridCol w="1016745"/>
                <a:gridCol w="3323726"/>
              </a:tblGrid>
              <a:tr h="26021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№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п/п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мероприятий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Срок исполнения, годы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Объемы финансирования,  тыс. руб. 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Ожидаемый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результат, количественные и качественные показатели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479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Всего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 в том числе за счет средств бюджетов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федерального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районного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местного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11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Задача 2: Создание необходимых условий муниципальному казенному учреждению для эффективного осуществления функций по обеспечению деятельности органов местного самоуправления для реализации исполнения ими функций и полномочий, совершенствованию учета своей деятельности и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195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55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8: Обеспечение деятельности муниципального казенного учреждения для эффективного осуществления функций по обеспечению деятельности органов </a:t>
                      </a:r>
                      <a:r>
                        <a:rPr lang="ru-RU" sz="155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местного самоуправления </a:t>
                      </a:r>
                      <a:r>
                        <a:rPr lang="ru-RU" sz="155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для реализации исполнения ими функций и полномочий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422,5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18 422,5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содержания работников МКУ "Административный центр МО Куприяновское"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19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043,4   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6 043,4   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8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184,7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184,7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78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194,4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194,4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034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>
                        <a:tabLst/>
                      </a:pPr>
                      <a:r>
                        <a:rPr lang="ru-RU" sz="155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9: Обеспечение реализации принятых государственных полномочий по осуществлению первичного воинского учета на территориях, где отсутствуют военные комиссариаты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90,6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90,6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Создание необходимых условий для эффективного осуществления функций военно-учетным работником, осуществляющим исполнение принятых государственных полномочий по осуществлению первичного воинского учета на территориях, где отсутствуют военные комиссариаты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9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9,9   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9,9   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8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30,3   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30,3   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22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50,4   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50,4   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15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dirty="0"/>
              <a:t>«Обеспечение муниципального управления в муниципальном образовании Куприяновское</a:t>
            </a:r>
            <a:r>
              <a:rPr lang="ru-RU" sz="2000" dirty="0" smtClean="0"/>
              <a:t>».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191913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06537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9084636"/>
              </p:ext>
            </p:extLst>
          </p:nvPr>
        </p:nvGraphicFramePr>
        <p:xfrm>
          <a:off x="110838" y="996757"/>
          <a:ext cx="11961557" cy="5720644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43344"/>
                <a:gridCol w="2978727"/>
                <a:gridCol w="1240972"/>
                <a:gridCol w="864919"/>
                <a:gridCol w="1219200"/>
                <a:gridCol w="955964"/>
                <a:gridCol w="997527"/>
                <a:gridCol w="3260904"/>
              </a:tblGrid>
              <a:tr h="2695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№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п/п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мероприятий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Срок исполнения, годы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Объемы финансирования,  тыс. руб. 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Ожидаемый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результат, количественные и качественные показатели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496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Всего </a:t>
                      </a:r>
                      <a:endParaRPr lang="ru-RU" sz="15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 в том числе за счет средств бюджетов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20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федерального </a:t>
                      </a:r>
                      <a:endParaRPr lang="ru-RU" sz="15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районного </a:t>
                      </a:r>
                      <a:endParaRPr lang="ru-RU" sz="15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местного </a:t>
                      </a:r>
                      <a:endParaRPr lang="ru-RU" sz="15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23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68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Основное мероприятие 10: Осуществление принятых  полномочий администрацией муниципального образования Куприяновское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реализации части переданных полномочий  муниципального образования Гороховецкий район</a:t>
                      </a:r>
                      <a:b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по решению вопросов местного значения по организации в границах поселения газоснабжения населения, снабжения населения топливом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108,0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tx2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0686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Всего по задаче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621,1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90,6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Обеспечение осуществления деятельности муниципального казенного учреждения для эффективного осуществления функций по обеспечению деятельности органов местного самоуправления для реализации исполнения ими функций и </a:t>
                      </a: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полномочий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42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161,3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9,9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108,0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043,4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1312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215,0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30,3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34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244,8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50,4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194,4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15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3980" y="-1"/>
            <a:ext cx="11318416" cy="86924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00FF00"/>
                </a:solidFill>
              </a:rPr>
              <a:t>Муниципальная </a:t>
            </a:r>
            <a:r>
              <a:rPr lang="ru-RU" sz="2000" b="1" dirty="0">
                <a:solidFill>
                  <a:srgbClr val="00FF00"/>
                </a:solidFill>
              </a:rPr>
              <a:t>программа </a:t>
            </a:r>
            <a:r>
              <a:rPr lang="ru-RU" sz="2000" dirty="0"/>
              <a:t>«Обеспечение муниципального управления в муниципальном образовании Куприяновское</a:t>
            </a:r>
            <a:r>
              <a:rPr lang="ru-RU" sz="2000" dirty="0" smtClean="0"/>
              <a:t>».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dirty="0">
                <a:solidFill>
                  <a:srgbClr val="00FF00"/>
                </a:solidFill>
              </a:rPr>
              <a:t> </a:t>
            </a:r>
            <a:r>
              <a:rPr lang="ru-RU" sz="2000" b="1" dirty="0">
                <a:solidFill>
                  <a:srgbClr val="00FF00"/>
                </a:solidFill>
              </a:rPr>
              <a:t>Программные мероприятия Программы и объемы их финансирования,  тыс. руб.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191913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07562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3685152"/>
              </p:ext>
            </p:extLst>
          </p:nvPr>
        </p:nvGraphicFramePr>
        <p:xfrm>
          <a:off x="110838" y="996757"/>
          <a:ext cx="11961557" cy="4689669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43344"/>
                <a:gridCol w="2723408"/>
                <a:gridCol w="1330036"/>
                <a:gridCol w="1031174"/>
                <a:gridCol w="1219200"/>
                <a:gridCol w="955964"/>
                <a:gridCol w="997527"/>
                <a:gridCol w="3260904"/>
              </a:tblGrid>
              <a:tr h="36725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№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п/п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Наименование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мероприятий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Срок исполнения, годы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Объемы финансирования,  тыс. руб. </a:t>
                      </a: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Ожидаемый  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результат, количественные и качественные показатели</a:t>
                      </a:r>
                      <a:br>
                        <a:rPr lang="ru-RU" sz="1600" u="none" strike="noStrike" dirty="0">
                          <a:solidFill>
                            <a:srgbClr val="00FF00"/>
                          </a:solidFill>
                          <a:effectLst/>
                        </a:rPr>
                      </a:br>
                      <a:endParaRPr lang="ru-RU" sz="16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676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Всего </a:t>
                      </a:r>
                      <a:endParaRPr lang="ru-RU" sz="15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 в том числе за счет средств бюджетов </a:t>
                      </a:r>
                      <a:endParaRPr lang="ru-RU" sz="15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2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федерального </a:t>
                      </a:r>
                      <a:endParaRPr lang="ru-RU" sz="15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районного </a:t>
                      </a:r>
                      <a:endParaRPr lang="ru-RU" sz="15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00FF00"/>
                          </a:solidFill>
                          <a:effectLst/>
                        </a:rPr>
                        <a:t> местного </a:t>
                      </a:r>
                      <a:endParaRPr lang="ru-RU" sz="1500" b="0" i="0" u="none" strike="noStrike" dirty="0">
                        <a:solidFill>
                          <a:srgbClr val="00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88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4B0108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783"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Всего по Программе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2024-2026    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264,6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1 138,4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1 383,9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742,3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Повышение эффективности деятельности органов местного самоуправления и качества муниципального 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489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710,1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345,5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383,9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980,7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489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754,3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379,3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375,0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541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800,2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413,6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386,6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6159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-46396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</a:t>
            </a:r>
            <a:r>
              <a:rPr lang="ru-RU" b="1" dirty="0" smtClean="0">
                <a:solidFill>
                  <a:srgbClr val="00FF00"/>
                </a:solidFill>
              </a:rPr>
              <a:t>программы  «Обеспечение </a:t>
            </a:r>
            <a:r>
              <a:rPr lang="ru-RU" b="1" dirty="0">
                <a:solidFill>
                  <a:srgbClr val="00FF00"/>
                </a:solidFill>
              </a:rPr>
              <a:t>муниципального управления в муниципальном образовании Куприяновское</a:t>
            </a:r>
            <a:r>
              <a:rPr lang="ru-RU" b="1" dirty="0" smtClean="0">
                <a:solidFill>
                  <a:srgbClr val="00FF00"/>
                </a:solidFill>
              </a:rPr>
              <a:t>»</a:t>
            </a:r>
            <a:endParaRPr lang="ru-RU" b="1" dirty="0">
              <a:solidFill>
                <a:srgbClr val="00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34351484"/>
              </p:ext>
            </p:extLst>
          </p:nvPr>
        </p:nvGraphicFramePr>
        <p:xfrm>
          <a:off x="0" y="931"/>
          <a:ext cx="3217863" cy="828675"/>
        </p:xfrm>
        <a:graphic>
          <a:graphicData uri="http://schemas.openxmlformats.org/presentationml/2006/ole">
            <p:oleObj spid="_x0000_s108584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04769410"/>
              </p:ext>
            </p:extLst>
          </p:nvPr>
        </p:nvGraphicFramePr>
        <p:xfrm>
          <a:off x="96982" y="748146"/>
          <a:ext cx="11998035" cy="5904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26725"/>
                <a:gridCol w="1171900"/>
                <a:gridCol w="1185853"/>
                <a:gridCol w="1199804"/>
                <a:gridCol w="1213753"/>
              </a:tblGrid>
              <a:tr h="6235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Наименование индикаторов, показателей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Един</a:t>
                      </a:r>
                      <a:r>
                        <a:rPr lang="ru-RU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.   </a:t>
                      </a:r>
                      <a:r>
                        <a:rPr lang="ru-RU" sz="1800" b="1" i="0" u="none" strike="noStrike" dirty="0" err="1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измер</a:t>
                      </a:r>
                      <a:r>
                        <a:rPr lang="ru-RU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Показатели реализации Программы по годам</a:t>
                      </a:r>
                      <a:r>
                        <a:rPr lang="ru-RU" sz="18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98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3159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105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Цель: Повышение эффективности деятельности органов местного самоуправления и качества муниципального 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911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Задача 1: Создание необходимых условий для эффективного исполнения муниципальных функций по обеспечению реализации полномочий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8976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Уровень удовлетворенности населения деятельностью органов администрации муниципального образования Куприяновской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38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Наличие актуализированного Прогноза социально-экономического развития муниципального образования Куприяновской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единиц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1308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Уровень использования субвенции на исполнение принятых государственных полномочий по осуществлению первичного воинского учета на территориях, где отсутствуют военные комиссариаты;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149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Доля обращений граждан, рассмотренных без нарушений установленных сроков, в общем числе обращений граждан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4149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Количество жалоб от органов местного самоуправления, передающих часть полномочий на решение вопросов местного значения муниципальному образованию Куприяновское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единиц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3470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-46396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</a:t>
            </a:r>
            <a:r>
              <a:rPr lang="ru-RU" b="1" dirty="0" smtClean="0">
                <a:solidFill>
                  <a:srgbClr val="00FF00"/>
                </a:solidFill>
              </a:rPr>
              <a:t>программы  «Обеспечение </a:t>
            </a:r>
            <a:r>
              <a:rPr lang="ru-RU" b="1" dirty="0">
                <a:solidFill>
                  <a:srgbClr val="00FF00"/>
                </a:solidFill>
              </a:rPr>
              <a:t>муниципального управления в муниципальном образовании Куприяновское</a:t>
            </a:r>
            <a:r>
              <a:rPr lang="ru-RU" b="1" dirty="0" smtClean="0">
                <a:solidFill>
                  <a:srgbClr val="00FF00"/>
                </a:solidFill>
              </a:rPr>
              <a:t>»</a:t>
            </a:r>
            <a:endParaRPr lang="ru-RU" b="1" dirty="0">
              <a:solidFill>
                <a:srgbClr val="00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5203878"/>
              </p:ext>
            </p:extLst>
          </p:nvPr>
        </p:nvGraphicFramePr>
        <p:xfrm>
          <a:off x="0" y="931"/>
          <a:ext cx="3217863" cy="828675"/>
        </p:xfrm>
        <a:graphic>
          <a:graphicData uri="http://schemas.openxmlformats.org/presentationml/2006/ole">
            <p:oleObj spid="_x0000_s109608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12988208"/>
              </p:ext>
            </p:extLst>
          </p:nvPr>
        </p:nvGraphicFramePr>
        <p:xfrm>
          <a:off x="96983" y="748144"/>
          <a:ext cx="11998034" cy="5562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0743"/>
                <a:gridCol w="933028"/>
                <a:gridCol w="1170979"/>
                <a:gridCol w="1184755"/>
                <a:gridCol w="1198529"/>
              </a:tblGrid>
              <a:tr h="62405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Наименование индикаторов, показателей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Един</a:t>
                      </a:r>
                      <a:r>
                        <a:rPr lang="ru-RU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.   </a:t>
                      </a:r>
                      <a:r>
                        <a:rPr lang="ru-RU" sz="1800" b="1" i="0" u="none" strike="noStrike" dirty="0" err="1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измер</a:t>
                      </a:r>
                      <a:r>
                        <a:rPr lang="ru-RU" sz="1800" b="1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Показатели реализации Программы по годам: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5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2909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0610">
                <a:tc>
                  <a:txBody>
                    <a:bodyPr/>
                    <a:lstStyle/>
                    <a:p>
                      <a:pPr marL="82550" indent="0" algn="l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Обеспеченность финансирования передаваемых полномочий поселения на решение вопросов местного значения администрации муниципального образования Гороховецкий район в соответствии с заключенными Соглашениями о передачи части полномочий по решению вопросов местного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-</a:t>
                      </a:r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 smtClean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-</a:t>
                      </a:r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124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700" b="1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Задача 2: Создание необходимых условий муниципальному казенному учреждению для эффективного осуществления функций по обеспечению деятельности органов местного самоуправления для реализации исполнения ими функций и полномочий, совершенствованию учета своей деятельности и органов местного самоуправления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9829">
                <a:tc>
                  <a:txBody>
                    <a:bodyPr/>
                    <a:lstStyle/>
                    <a:p>
                      <a:pPr marL="82550" indent="0" algn="l" fontAlgn="ctr">
                        <a:tabLst>
                          <a:tab pos="82550" algn="l"/>
                        </a:tabLst>
                      </a:pPr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Количество жалоб от органов местного самоуправления на качество транспортного и материально-технического обеспечения муниципальным казенным учреждением «Административный центр муниципального образования Куприяновское»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единиц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6166">
                <a:tc>
                  <a:txBody>
                    <a:bodyPr/>
                    <a:lstStyle/>
                    <a:p>
                      <a:pPr marL="82550" indent="0" algn="just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Сумма просроченной кредиторской задолженности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9637">
                <a:tc>
                  <a:txBody>
                    <a:bodyPr/>
                    <a:lstStyle/>
                    <a:p>
                      <a:pPr marL="82550" indent="0" algn="just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Доля предоставления форм бюджетной, налоговой и статистической отчетности по всем обслуживаемым учреждениям с нарушением сроков предоставления от общего количества предоставленных форм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7085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612" y="-46396"/>
            <a:ext cx="11515388" cy="646331"/>
          </a:xfrm>
          <a:prstGeom prst="rect">
            <a:avLst/>
          </a:prstGeom>
          <a:solidFill>
            <a:srgbClr val="B3011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FF00"/>
                </a:solidFill>
              </a:rPr>
              <a:t>Основные индикаторы и показатели достижения целей и задач муниципальной </a:t>
            </a:r>
            <a:r>
              <a:rPr lang="ru-RU" b="1" dirty="0" smtClean="0">
                <a:solidFill>
                  <a:srgbClr val="00FF00"/>
                </a:solidFill>
              </a:rPr>
              <a:t>программы  «Обеспечение </a:t>
            </a:r>
            <a:r>
              <a:rPr lang="ru-RU" b="1" dirty="0">
                <a:solidFill>
                  <a:srgbClr val="00FF00"/>
                </a:solidFill>
              </a:rPr>
              <a:t>муниципального управления в муниципальном образовании Куприяновское</a:t>
            </a:r>
            <a:r>
              <a:rPr lang="ru-RU" b="1" dirty="0" smtClean="0">
                <a:solidFill>
                  <a:srgbClr val="00FF00"/>
                </a:solidFill>
              </a:rPr>
              <a:t>»</a:t>
            </a:r>
            <a:endParaRPr lang="ru-RU" b="1" dirty="0">
              <a:solidFill>
                <a:srgbClr val="00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05193558"/>
              </p:ext>
            </p:extLst>
          </p:nvPr>
        </p:nvGraphicFramePr>
        <p:xfrm>
          <a:off x="0" y="931"/>
          <a:ext cx="3217863" cy="828675"/>
        </p:xfrm>
        <a:graphic>
          <a:graphicData uri="http://schemas.openxmlformats.org/presentationml/2006/ole">
            <p:oleObj spid="_x0000_s110632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6436690"/>
              </p:ext>
            </p:extLst>
          </p:nvPr>
        </p:nvGraphicFramePr>
        <p:xfrm>
          <a:off x="96983" y="748146"/>
          <a:ext cx="11998034" cy="3445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10743"/>
                <a:gridCol w="933028"/>
                <a:gridCol w="1170979"/>
                <a:gridCol w="1184755"/>
                <a:gridCol w="1198529"/>
              </a:tblGrid>
              <a:tr h="7718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Наименование индикаторов, показателей реализации Программы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Един</a:t>
                      </a:r>
                      <a:r>
                        <a:rPr lang="ru-RU" sz="18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.   </a:t>
                      </a:r>
                      <a:r>
                        <a:rPr lang="ru-RU" sz="1800" b="0" i="0" u="none" strike="noStrike" dirty="0" err="1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измер</a:t>
                      </a:r>
                      <a:r>
                        <a:rPr lang="ru-RU" sz="1800" b="0" i="0" u="none" strike="noStrike" dirty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Показатели реализации Программы по годам: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1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</a:rPr>
                        <a:t>2026</a:t>
                      </a:r>
                      <a:endParaRPr lang="ru-RU" sz="20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0108"/>
                    </a:solidFill>
                  </a:tcPr>
                </a:tc>
              </a:tr>
              <a:tr h="415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46">
                <a:tc>
                  <a:txBody>
                    <a:bodyPr/>
                    <a:lstStyle/>
                    <a:p>
                      <a:pPr marL="82550" indent="0" algn="just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Оценка рейтинга качества организации и осуществления бюджетного процесса в муниципальном образовании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баллы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8846">
                <a:tc>
                  <a:txBody>
                    <a:bodyPr/>
                    <a:lstStyle/>
                    <a:p>
                      <a:pPr marL="82550" indent="0" algn="just" fontAlgn="ctr">
                        <a:tabLst>
                          <a:tab pos="7350125" algn="l"/>
                        </a:tabLst>
                      </a:pPr>
                      <a:r>
                        <a:rPr lang="ru-RU" sz="1700" b="0" i="0" u="none" strike="noStrike" dirty="0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Количество замечаний, выявленных при проверке контролирующими органами отчетности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0" i="0" u="none" strike="noStrike">
                          <a:solidFill>
                            <a:srgbClr val="4B0108"/>
                          </a:solidFill>
                          <a:effectLst/>
                          <a:latin typeface="Times New Roman"/>
                        </a:rPr>
                        <a:t>единиц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247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39386" y="700644"/>
            <a:ext cx="11305309" cy="5225143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0" b="1" dirty="0">
                <a:solidFill>
                  <a:srgbClr val="00FF00"/>
                </a:solidFill>
              </a:rPr>
              <a:t>Инициативное бюджетирование </a:t>
            </a:r>
            <a:endParaRPr lang="ru-RU" sz="5000" b="1" dirty="0" smtClean="0">
              <a:solidFill>
                <a:srgbClr val="00FF00"/>
              </a:solidFill>
            </a:endParaRPr>
          </a:p>
          <a:p>
            <a:pPr algn="ctr"/>
            <a:r>
              <a:rPr lang="ru-RU" sz="5000" b="1" dirty="0" smtClean="0">
                <a:solidFill>
                  <a:srgbClr val="00FF00"/>
                </a:solidFill>
              </a:rPr>
              <a:t>с </a:t>
            </a:r>
            <a:r>
              <a:rPr lang="ru-RU" sz="5000" b="1" dirty="0">
                <a:solidFill>
                  <a:srgbClr val="00FF00"/>
                </a:solidFill>
              </a:rPr>
              <a:t>участием населения </a:t>
            </a:r>
            <a:endParaRPr lang="ru-RU" sz="5000" dirty="0">
              <a:solidFill>
                <a:srgbClr val="00FF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80799291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24946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711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522514" y="184068"/>
            <a:ext cx="11376561" cy="6412675"/>
          </a:xfrm>
          <a:prstGeom prst="round2DiagRect">
            <a:avLst/>
          </a:prstGeom>
          <a:solidFill>
            <a:schemeClr val="tx1">
              <a:lumMod val="95000"/>
              <a:lumOff val="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rgbClr val="00FF00"/>
                </a:solidFill>
              </a:rPr>
              <a:t>Инициативное </a:t>
            </a:r>
            <a:r>
              <a:rPr lang="ru-RU" sz="2500" b="1" dirty="0">
                <a:solidFill>
                  <a:srgbClr val="00FF00"/>
                </a:solidFill>
              </a:rPr>
              <a:t>бюджетирование – это форма осуществления гражданами местного самоуправления посредством участия в инициировании, отборе и последующем контроле за реализацией отобранных проектов для их финансирования за счет средств местного бюджета, в том числе с возможным привлечением дополнительного финансирования из средств бюджета субъекта РФ, инициативных платежей граждан, индивидуальных предпринимателей и юридических лиц, в целях реализации мероприятий, имеющих приоритетное значение для жителей муниципального образования или его части, по решению вопросов местного значения или иных вопросов, право решения которых, предоставлено органам местного самоуправления.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191913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29042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8287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308758" y="142502"/>
            <a:ext cx="11649693" cy="6715498"/>
          </a:xfrm>
          <a:prstGeom prst="round2Diag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B3011A"/>
                </a:solidFill>
              </a:rPr>
              <a:t>Инициативное бюджетирование – это форма непосредственного участия населения в осуществлении местного самоуправления путем выдвижения инициатив по целям расходования определенной части бюджетных </a:t>
            </a:r>
            <a:r>
              <a:rPr lang="ru-RU" sz="2400" b="1" dirty="0" smtClean="0">
                <a:solidFill>
                  <a:srgbClr val="B3011A"/>
                </a:solidFill>
              </a:rPr>
              <a:t>средств.</a:t>
            </a:r>
          </a:p>
          <a:p>
            <a:r>
              <a:rPr lang="ru-RU" sz="2400" b="1" i="1" u="sng" dirty="0">
                <a:solidFill>
                  <a:srgbClr val="B3011A"/>
                </a:solidFill>
              </a:rPr>
              <a:t>Основные критерии отнесения практики к инициативному бюджетированию:</a:t>
            </a:r>
            <a:r>
              <a:rPr lang="ru-RU" sz="2400" b="1" dirty="0">
                <a:solidFill>
                  <a:srgbClr val="B3011A"/>
                </a:solidFill>
              </a:rPr>
              <a:t> </a:t>
            </a:r>
          </a:p>
          <a:p>
            <a:r>
              <a:rPr lang="ru-RU" sz="2400" b="1" dirty="0">
                <a:solidFill>
                  <a:srgbClr val="B3011A"/>
                </a:solidFill>
              </a:rPr>
              <a:t>- проекты выдвигаются жителями муниципального образования (его части). </a:t>
            </a:r>
          </a:p>
          <a:p>
            <a:r>
              <a:rPr lang="ru-RU" sz="2400" b="1" dirty="0">
                <a:solidFill>
                  <a:srgbClr val="B3011A"/>
                </a:solidFill>
              </a:rPr>
              <a:t>- в финансировании проектов задействован областной и местный бюджет. </a:t>
            </a:r>
          </a:p>
          <a:p>
            <a:r>
              <a:rPr lang="ru-RU" sz="2400" b="1" dirty="0">
                <a:solidFill>
                  <a:srgbClr val="B3011A"/>
                </a:solidFill>
              </a:rPr>
              <a:t>- жители могут на добровольной основе принять участие в его </a:t>
            </a:r>
            <a:r>
              <a:rPr lang="ru-RU" sz="2400" b="1" dirty="0" err="1">
                <a:solidFill>
                  <a:srgbClr val="B3011A"/>
                </a:solidFill>
              </a:rPr>
              <a:t>софинансировании</a:t>
            </a:r>
            <a:r>
              <a:rPr lang="ru-RU" sz="2400" b="1" dirty="0">
                <a:solidFill>
                  <a:srgbClr val="B3011A"/>
                </a:solidFill>
              </a:rPr>
              <a:t> в разных формах (инициативных платежей, иных имущественных и (или) нематериальных вложений граждан). </a:t>
            </a:r>
          </a:p>
          <a:p>
            <a:r>
              <a:rPr lang="ru-RU" sz="2400" b="1" dirty="0">
                <a:solidFill>
                  <a:srgbClr val="B3011A"/>
                </a:solidFill>
              </a:rPr>
              <a:t>- в </a:t>
            </a:r>
            <a:r>
              <a:rPr lang="ru-RU" sz="2400" b="1" dirty="0" err="1">
                <a:solidFill>
                  <a:srgbClr val="B3011A"/>
                </a:solidFill>
              </a:rPr>
              <a:t>софинансировании</a:t>
            </a:r>
            <a:r>
              <a:rPr lang="ru-RU" sz="2400" b="1" dirty="0">
                <a:solidFill>
                  <a:srgbClr val="B3011A"/>
                </a:solidFill>
              </a:rPr>
              <a:t> проектов могут участвовать заинтересованные индивидуальные предприниматели и юридические лица. </a:t>
            </a:r>
          </a:p>
          <a:p>
            <a:r>
              <a:rPr lang="ru-RU" sz="2400" b="1" dirty="0">
                <a:solidFill>
                  <a:srgbClr val="B3011A"/>
                </a:solidFill>
              </a:rPr>
              <a:t>- проекты для финансирования отбираются на основе конкурса с заранее обозначенными критериями. </a:t>
            </a:r>
          </a:p>
          <a:p>
            <a:r>
              <a:rPr lang="ru-RU" sz="2400" b="1" dirty="0">
                <a:solidFill>
                  <a:srgbClr val="B3011A"/>
                </a:solidFill>
              </a:rPr>
              <a:t>- мнение жителей учитывается при отборе проектов (голосованием). </a:t>
            </a:r>
          </a:p>
          <a:p>
            <a:r>
              <a:rPr lang="ru-RU" sz="2400" b="1" dirty="0">
                <a:solidFill>
                  <a:srgbClr val="B3011A"/>
                </a:solidFill>
              </a:rPr>
              <a:t>- жители реализуют право общественного контроля за реализацией отобранных проектов. </a:t>
            </a:r>
            <a:endParaRPr lang="ru-RU" sz="1400" dirty="0">
              <a:solidFill>
                <a:srgbClr val="B3011A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191913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30067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1695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49382" y="142505"/>
            <a:ext cx="11649693" cy="6175168"/>
          </a:xfrm>
          <a:prstGeom prst="round2DiagRect">
            <a:avLst/>
          </a:prstGeom>
          <a:blipFill>
            <a:blip r:embed="rId3" cstate="print"/>
            <a:tile tx="0" ty="0" sx="100000" sy="100000" flip="none" algn="tl"/>
          </a:blipFill>
          <a:ln w="3810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/>
            <a:r>
              <a:rPr lang="ru-RU" sz="2400" b="1" i="1" u="sng" dirty="0" smtClean="0">
                <a:solidFill>
                  <a:srgbClr val="B3011A"/>
                </a:solidFill>
              </a:rPr>
              <a:t>Участники </a:t>
            </a:r>
            <a:r>
              <a:rPr lang="ru-RU" sz="2400" b="1" i="1" u="sng" dirty="0">
                <a:solidFill>
                  <a:srgbClr val="B3011A"/>
                </a:solidFill>
              </a:rPr>
              <a:t>инициативного бюджетирования:</a:t>
            </a:r>
            <a:r>
              <a:rPr lang="ru-RU" sz="2400" b="1" dirty="0">
                <a:solidFill>
                  <a:srgbClr val="B3011A"/>
                </a:solidFill>
              </a:rPr>
              <a:t>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•        Жители городских и сельских поселений;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•        Индивидуальные предприниматели;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•        Юридические лица. </a:t>
            </a:r>
          </a:p>
          <a:p>
            <a:pPr marL="355600"/>
            <a:r>
              <a:rPr lang="ru-RU" sz="2400" b="1" i="1" u="sng" dirty="0">
                <a:solidFill>
                  <a:srgbClr val="B3011A"/>
                </a:solidFill>
              </a:rPr>
              <a:t>Направления инициативного бюджетирования:</a:t>
            </a:r>
            <a:r>
              <a:rPr lang="ru-RU" sz="2400" b="1" dirty="0">
                <a:solidFill>
                  <a:srgbClr val="B3011A"/>
                </a:solidFill>
              </a:rPr>
              <a:t> </a:t>
            </a:r>
          </a:p>
          <a:p>
            <a:pPr marL="355600"/>
            <a:r>
              <a:rPr lang="ru-RU" sz="2400" b="1" dirty="0" smtClean="0">
                <a:solidFill>
                  <a:srgbClr val="B3011A"/>
                </a:solidFill>
              </a:rPr>
              <a:t>- </a:t>
            </a:r>
            <a:r>
              <a:rPr lang="ru-RU" sz="2400" b="1" dirty="0">
                <a:solidFill>
                  <a:srgbClr val="B3011A"/>
                </a:solidFill>
              </a:rPr>
              <a:t>детские игровые площадки;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- места массового отдыха населения;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- объекты озеленения;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- объекты благоустройства территорий;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- объекты физической культуры и массового спорта. </a:t>
            </a:r>
          </a:p>
          <a:p>
            <a:pPr marL="355600"/>
            <a:r>
              <a:rPr lang="ru-RU" sz="2400" b="1" i="1" u="sng" dirty="0">
                <a:solidFill>
                  <a:srgbClr val="B3011A"/>
                </a:solidFill>
              </a:rPr>
              <a:t>Источники финансирования проектов инициативного бюджетирования:</a:t>
            </a:r>
            <a:r>
              <a:rPr lang="ru-RU" sz="2400" b="1" dirty="0">
                <a:solidFill>
                  <a:srgbClr val="B3011A"/>
                </a:solidFill>
              </a:rPr>
              <a:t>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- областной бюджет;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- местный бюджет;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- спонсорская помощь; </a:t>
            </a:r>
          </a:p>
          <a:p>
            <a:pPr marL="355600"/>
            <a:r>
              <a:rPr lang="ru-RU" sz="2400" b="1" dirty="0">
                <a:solidFill>
                  <a:srgbClr val="B3011A"/>
                </a:solidFill>
              </a:rPr>
              <a:t>- вклад населения. </a:t>
            </a:r>
            <a:endParaRPr lang="ru-RU" sz="1400" dirty="0">
              <a:solidFill>
                <a:srgbClr val="B3011A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1919136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32114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2169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47059"/>
            <a:ext cx="12192000" cy="600164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ru-RU" sz="3300" b="1" dirty="0" smtClean="0">
                <a:solidFill>
                  <a:srgbClr val="FFFF00"/>
                </a:solidFill>
              </a:rPr>
              <a:t>Инициативное </a:t>
            </a:r>
            <a:r>
              <a:rPr lang="ru-RU" sz="3300" b="1" dirty="0">
                <a:solidFill>
                  <a:srgbClr val="FFFF00"/>
                </a:solidFill>
              </a:rPr>
              <a:t>бюджетирование с участием населения </a:t>
            </a:r>
            <a:endParaRPr lang="ru-RU" sz="33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2532" y="1485458"/>
            <a:ext cx="11506198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Проект </a:t>
            </a:r>
            <a:r>
              <a:rPr lang="ru-RU" b="1" dirty="0">
                <a:solidFill>
                  <a:srgbClr val="002060"/>
                </a:solidFill>
              </a:rPr>
              <a:t>«Поддержка инициатив граждан и юридических лиц на благоустройство территорий сельских населенных пунктов»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7754" y="2367171"/>
            <a:ext cx="11350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Цель </a:t>
            </a:r>
            <a:r>
              <a:rPr lang="ru-RU" b="1" dirty="0"/>
              <a:t>проекта – </a:t>
            </a:r>
            <a:r>
              <a:rPr lang="ru-RU" dirty="0"/>
              <a:t>минимизация иждивенческих настроений со стороны населения и активизация его участия в местном развитии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2532" y="3325211"/>
            <a:ext cx="116614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Доля </a:t>
            </a:r>
            <a:r>
              <a:rPr lang="ru-RU" sz="2000" b="1" dirty="0"/>
              <a:t>софинансирования Проекта </a:t>
            </a:r>
            <a:r>
              <a:rPr lang="ru-RU" sz="2000" dirty="0"/>
              <a:t>населением составляет </a:t>
            </a:r>
            <a:r>
              <a:rPr lang="ru-RU" sz="2000" b="1" dirty="0"/>
              <a:t>50%. </a:t>
            </a:r>
            <a:endParaRPr lang="ru-RU" sz="2000" dirty="0"/>
          </a:p>
          <a:p>
            <a:r>
              <a:rPr lang="ru-RU" sz="2000" dirty="0"/>
              <a:t>С 2013 года в соответствии с постановлением Губернатора области от 22.03.2013 № 319 выделяются средства на условиях 50% софинансирования из областного бюджета муниципальным образованиям, привлекшим добровольные пожертвования граждан и юридических лиц на поддержку местных инициатив по решению вопросов местного значения: на благоустройство сельских населенных пунктов, газоснабжение населения, а также ремонт и содержание автомобильных дорог местного значения к сельским населенным пунктам и в их границах. 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2737433"/>
              </p:ext>
            </p:extLst>
          </p:nvPr>
        </p:nvGraphicFramePr>
        <p:xfrm>
          <a:off x="0" y="-32727"/>
          <a:ext cx="3105150" cy="857250"/>
        </p:xfrm>
        <a:graphic>
          <a:graphicData uri="http://schemas.openxmlformats.org/presentationml/2006/ole">
            <p:oleObj spid="_x0000_s125972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60186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7522" y="304800"/>
            <a:ext cx="110796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B3011A"/>
              </a:solidFill>
            </a:endParaRPr>
          </a:p>
          <a:p>
            <a:pPr algn="ctr"/>
            <a:r>
              <a:rPr lang="ru-RU" sz="2400" b="1" dirty="0">
                <a:solidFill>
                  <a:srgbClr val="B3011A"/>
                </a:solidFill>
              </a:rPr>
              <a:t>Планируемые расходы </a:t>
            </a:r>
            <a:r>
              <a:rPr lang="ru-RU" sz="2400" b="1" dirty="0" smtClean="0">
                <a:solidFill>
                  <a:srgbClr val="B3011A"/>
                </a:solidFill>
              </a:rPr>
              <a:t>муниципального образования Куприяновское бюджета на 2024-2026 годы на реализацию проектов </a:t>
            </a:r>
            <a:r>
              <a:rPr lang="ru-RU" sz="2400" b="1" dirty="0">
                <a:solidFill>
                  <a:srgbClr val="B3011A"/>
                </a:solidFill>
              </a:rPr>
              <a:t>«Поддержка инициатив граждан и юридических лиц на благоустройство территорий сельских населенных пунктов» </a:t>
            </a:r>
            <a:r>
              <a:rPr lang="ru-RU" sz="2400" b="1" dirty="0" smtClean="0">
                <a:solidFill>
                  <a:srgbClr val="B3011A"/>
                </a:solidFill>
              </a:rPr>
              <a:t>(без учета денежных средств из областного бюджета): </a:t>
            </a:r>
            <a:endParaRPr lang="ru-RU" sz="2400" b="1" dirty="0">
              <a:solidFill>
                <a:srgbClr val="B3011A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504533379"/>
              </p:ext>
            </p:extLst>
          </p:nvPr>
        </p:nvGraphicFramePr>
        <p:xfrm>
          <a:off x="406400" y="2161309"/>
          <a:ext cx="11480800" cy="4397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11171998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23926" name="Документ" r:id="rId8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8962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2657974"/>
              </p:ext>
            </p:extLst>
          </p:nvPr>
        </p:nvGraphicFramePr>
        <p:xfrm>
          <a:off x="0" y="705852"/>
          <a:ext cx="12053454" cy="5932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658"/>
                <a:gridCol w="3558588"/>
                <a:gridCol w="683340"/>
                <a:gridCol w="769510"/>
                <a:gridCol w="1416880"/>
                <a:gridCol w="1227515"/>
                <a:gridCol w="1240994"/>
                <a:gridCol w="2617969"/>
              </a:tblGrid>
              <a:tr h="3029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Наименования </a:t>
                      </a:r>
                      <a:r>
                        <a:rPr lang="ru-RU" sz="1800" b="1" dirty="0" smtClean="0">
                          <a:solidFill>
                            <a:srgbClr val="00FF00"/>
                          </a:solidFill>
                        </a:rPr>
                        <a:t>проектов местных инициатив граждан, проживающих в сельской местности, по благоустройству </a:t>
                      </a:r>
                      <a:endParaRPr lang="ru-RU" sz="1800" dirty="0" smtClean="0">
                        <a:solidFill>
                          <a:srgbClr val="00FF00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029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5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062"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800" b="1" dirty="0" smtClean="0">
                          <a:solidFill>
                            <a:srgbClr val="B3011A"/>
                          </a:solidFill>
                        </a:rPr>
                        <a:t>Проекты «Поддержка инициатив граждан и юридических лиц на благоустройство территорий сельских населенных пунктов»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224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ремонт, текущее содержание, восстановление и обслуживание сетей уличного освещения территории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поселения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улучшение эстетического вида 4 детских площадок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2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6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512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детских площадок, и мест массового отдыха населения в п.Галицы, д. Великово,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д.Арефино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д.Слукино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п. ТП "Большое",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п.Груздевский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набережной в п.Галицы,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д.Кондюрино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объектов водоснабжения и источников воды для пожаротушения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2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19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015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"/>
            <a:r>
              <a:rPr lang="ru-RU" sz="2000" b="1" dirty="0">
                <a:solidFill>
                  <a:schemeClr val="bg1"/>
                </a:solidFill>
              </a:rPr>
              <a:t>Проекты «Поддержка инициатив граждан и юридических лиц на благоустройство территорий сельских населенных пунктов</a:t>
            </a:r>
            <a:r>
              <a:rPr lang="ru-RU" sz="2000" b="1" dirty="0" smtClean="0">
                <a:solidFill>
                  <a:schemeClr val="bg1"/>
                </a:solidFill>
              </a:rPr>
              <a:t>» и объемы финансирования, тыс. руб.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6417570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35194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494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1169495"/>
              </p:ext>
            </p:extLst>
          </p:nvPr>
        </p:nvGraphicFramePr>
        <p:xfrm>
          <a:off x="0" y="705852"/>
          <a:ext cx="12053454" cy="5937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658"/>
                <a:gridCol w="3558588"/>
                <a:gridCol w="683340"/>
                <a:gridCol w="769510"/>
                <a:gridCol w="1416880"/>
                <a:gridCol w="1227515"/>
                <a:gridCol w="1240994"/>
                <a:gridCol w="2617969"/>
              </a:tblGrid>
              <a:tr h="32532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Наименования </a:t>
                      </a:r>
                      <a:r>
                        <a:rPr lang="ru-RU" sz="1800" b="1" dirty="0" smtClean="0">
                          <a:solidFill>
                            <a:srgbClr val="00FF00"/>
                          </a:solidFill>
                        </a:rPr>
                        <a:t>проектов местных инициатив граждан, проживающих в сельской местности, по благоустройству </a:t>
                      </a:r>
                      <a:endParaRPr lang="ru-RU" sz="1800" dirty="0" smtClean="0">
                        <a:solidFill>
                          <a:srgbClr val="00FF00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253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9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43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детских площадок, и мест массового отдыха населения в п.Галицы, д. Великово,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д.Арефино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д.Слукино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п. ТП "Большое",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п.Груздевский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набережной в п.Галицы,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д.Кондюрино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объектов водоснабжения и источников воды для пожаротушения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2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67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8052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 элементов простейшего водоснабжения, водоемов и мест благоустройства для обеспечения противопожарных мер  с участием средств добровольного пожертвования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дорог, тротуаров и дорожек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38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45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"/>
            <a:r>
              <a:rPr lang="ru-RU" sz="2000" b="1" dirty="0">
                <a:solidFill>
                  <a:schemeClr val="bg1"/>
                </a:solidFill>
              </a:rPr>
              <a:t>Проекты «Поддержка инициатив граждан и юридических лиц на благоустройство территорий сельских населенных пунктов</a:t>
            </a:r>
            <a:r>
              <a:rPr lang="ru-RU" sz="2000" b="1" dirty="0" smtClean="0">
                <a:solidFill>
                  <a:schemeClr val="bg1"/>
                </a:solidFill>
              </a:rPr>
              <a:t>» и объемы финансирования, тыс. руб.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18885142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65896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1385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86946017"/>
              </p:ext>
            </p:extLst>
          </p:nvPr>
        </p:nvGraphicFramePr>
        <p:xfrm>
          <a:off x="-2" y="705850"/>
          <a:ext cx="12089082" cy="6041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250"/>
                <a:gridCol w="3569106"/>
                <a:gridCol w="685360"/>
                <a:gridCol w="771785"/>
                <a:gridCol w="1421068"/>
                <a:gridCol w="1231143"/>
                <a:gridCol w="1331364"/>
                <a:gridCol w="2539006"/>
              </a:tblGrid>
              <a:tr h="32134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Наименования </a:t>
                      </a:r>
                      <a:r>
                        <a:rPr lang="ru-RU" sz="1800" b="1" dirty="0" smtClean="0">
                          <a:solidFill>
                            <a:srgbClr val="00FF00"/>
                          </a:solidFill>
                        </a:rPr>
                        <a:t>проектов местных инициатив граждан, проживающих в сельской местности, по благоустройству </a:t>
                      </a:r>
                      <a:endParaRPr lang="ru-RU" sz="1800" dirty="0" smtClean="0">
                        <a:solidFill>
                          <a:srgbClr val="00FF00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213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9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36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по замощению земельных участков, предназначенных для прохода и проезда, с участием средств добровольного пожертвования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54 080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54 080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благоустройство дорог, тротуаров и дорожек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4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030,00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0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020,00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36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Удаление аварийных и естественно усохших деревьев на территории поселения и благоустройство объектов озеленения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1 120,00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1 120,00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Улучшение благоустройства и  санитарного состояния населенных пунктов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6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7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81135735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36214" name="Документ" r:id="rId3" imgW="5940803" imgH="1676580" progId="Word.Document.12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"/>
            <a:r>
              <a:rPr lang="ru-RU" sz="2000" b="1" dirty="0">
                <a:solidFill>
                  <a:schemeClr val="bg1"/>
                </a:solidFill>
              </a:rPr>
              <a:t>Проекты «Поддержка инициатив граждан и юридических лиц на благоустройство территорий сельских населенных пунктов</a:t>
            </a:r>
            <a:r>
              <a:rPr lang="ru-RU" sz="2000" b="1" dirty="0" smtClean="0">
                <a:solidFill>
                  <a:schemeClr val="bg1"/>
                </a:solidFill>
              </a:rPr>
              <a:t>» и объемы финансирования, тыс. руб.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124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7627817"/>
              </p:ext>
            </p:extLst>
          </p:nvPr>
        </p:nvGraphicFramePr>
        <p:xfrm>
          <a:off x="-2" y="705850"/>
          <a:ext cx="12089082" cy="6041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250"/>
                <a:gridCol w="3569106"/>
                <a:gridCol w="685360"/>
                <a:gridCol w="771785"/>
                <a:gridCol w="1421068"/>
                <a:gridCol w="1231143"/>
                <a:gridCol w="1331364"/>
                <a:gridCol w="2539006"/>
              </a:tblGrid>
              <a:tr h="32134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Наименования </a:t>
                      </a:r>
                      <a:r>
                        <a:rPr lang="ru-RU" sz="1800" b="1" dirty="0" smtClean="0">
                          <a:solidFill>
                            <a:srgbClr val="00FF00"/>
                          </a:solidFill>
                        </a:rPr>
                        <a:t>проектов местных инициатив граждан, проживающих в сельской местности, по благоустройству </a:t>
                      </a:r>
                      <a:endParaRPr lang="ru-RU" sz="1800" dirty="0" smtClean="0">
                        <a:solidFill>
                          <a:srgbClr val="00FF00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213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19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36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Ремонт и реконструкция обелисков участникам ВОВ  и бюстов участникам ВОВ Героям Советского Союза, содержание мест захоронения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Содержание в  надлежащим состоянии существующих мест воинской славы  и мест захоронения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4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0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036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l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Проведение благоустройства территорий населенных пунктов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Повышение уровня эстетического вида и улучшение санитарного состояния населенных пунктов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6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7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200,00  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21499100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66920" name="Документ" r:id="rId3" imgW="5940803" imgH="1676580" progId="Word.Document.12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"/>
            <a:r>
              <a:rPr lang="ru-RU" sz="2000" b="1" dirty="0">
                <a:solidFill>
                  <a:schemeClr val="bg1"/>
                </a:solidFill>
              </a:rPr>
              <a:t>Проекты «Поддержка инициатив граждан и юридических лиц на благоустройство территорий сельских населенных пунктов</a:t>
            </a:r>
            <a:r>
              <a:rPr lang="ru-RU" sz="2000" b="1" dirty="0" smtClean="0">
                <a:solidFill>
                  <a:schemeClr val="bg1"/>
                </a:solidFill>
              </a:rPr>
              <a:t>» и объемы финансирования, тыс. руб.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00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71733495"/>
              </p:ext>
            </p:extLst>
          </p:nvPr>
        </p:nvGraphicFramePr>
        <p:xfrm>
          <a:off x="0" y="577516"/>
          <a:ext cx="12191999" cy="4450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857"/>
                <a:gridCol w="3156160"/>
                <a:gridCol w="597062"/>
                <a:gridCol w="704533"/>
                <a:gridCol w="1134417"/>
                <a:gridCol w="1158299"/>
                <a:gridCol w="1146995"/>
                <a:gridCol w="3796676"/>
              </a:tblGrid>
              <a:tr h="31357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800" b="1" i="0" u="none" strike="noStrike" dirty="0" smtClean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 </a:t>
                      </a:r>
                      <a:endParaRPr lang="ru-RU" sz="1800" b="1" i="0" u="none" strike="noStrike" dirty="0">
                        <a:solidFill>
                          <a:srgbClr val="00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00FF00"/>
                          </a:solidFill>
                          <a:effectLst/>
                        </a:rPr>
                        <a:t>Наименования </a:t>
                      </a:r>
                      <a:r>
                        <a:rPr lang="ru-RU" sz="1800" b="1" dirty="0" smtClean="0">
                          <a:solidFill>
                            <a:srgbClr val="00FF00"/>
                          </a:solidFill>
                        </a:rPr>
                        <a:t>проектов местных инициатив граждан, проживающих в сельской местности, по благоустройству </a:t>
                      </a:r>
                      <a:endParaRPr lang="ru-RU" sz="1800" dirty="0" smtClean="0">
                        <a:solidFill>
                          <a:srgbClr val="00FF00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исполнения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Финансирование, тыс. руб.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Ожидаемые результаты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  <a:tr h="3135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всего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4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областной бюджет </a:t>
                      </a:r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dirty="0" err="1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внебюдж</a:t>
                      </a:r>
                      <a:r>
                        <a:rPr lang="ru-RU" sz="1800" b="1" i="0" u="none" strike="noStrike" dirty="0">
                          <a:solidFill>
                            <a:srgbClr val="00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источники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00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266">
                <a:tc rowSpan="4">
                  <a:txBody>
                    <a:bodyPr/>
                    <a:lstStyle/>
                    <a:p>
                      <a:pPr algn="ctr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2024-2026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82550" indent="0" algn="ctr" fontAlgn="ct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Минимизация иждивенческих настроений со стороны населения и активизация его участия в местном развитии,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непосредственное участие населения в осуществлении местного самоуправления путем выдвижения инициатив по целям расходования определенной части бюджетных средств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7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15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60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59808093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137241" name="Документ" r:id="rId3" imgW="5940803" imgH="1676580" progId="Word.Document.12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05853" y="0"/>
            <a:ext cx="11486147" cy="57751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"/>
            <a:r>
              <a:rPr lang="ru-RU" sz="2000" b="1" dirty="0">
                <a:solidFill>
                  <a:schemeClr val="bg1"/>
                </a:solidFill>
              </a:rPr>
              <a:t>Проекты «Поддержка инициатив граждан и юридических лиц на благоустройство территорий сельских населенных пунктов</a:t>
            </a:r>
            <a:r>
              <a:rPr lang="ru-RU" sz="2000" b="1" dirty="0" smtClean="0">
                <a:solidFill>
                  <a:schemeClr val="bg1"/>
                </a:solidFill>
              </a:rPr>
              <a:t>» и объемы финансирования, тыс. руб.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852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0268" y="729103"/>
            <a:ext cx="11559822" cy="707886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Поддержка </a:t>
            </a:r>
            <a:r>
              <a:rPr lang="ru-RU" sz="2000" b="1" dirty="0">
                <a:solidFill>
                  <a:srgbClr val="002060"/>
                </a:solidFill>
              </a:rPr>
              <a:t>проектов местных инициатив граждан, проживающих в сельской местности, по благоустройству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0268" y="1855675"/>
            <a:ext cx="1135662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Цель</a:t>
            </a:r>
            <a:r>
              <a:rPr lang="ru-RU" sz="2400" b="1" dirty="0" smtClean="0"/>
              <a:t> </a:t>
            </a:r>
            <a:r>
              <a:rPr lang="ru-RU" sz="2400" b="1" dirty="0"/>
              <a:t>– </a:t>
            </a:r>
            <a:r>
              <a:rPr lang="ru-RU" sz="2400" dirty="0"/>
              <a:t>создание комфортных условий проживания в сельской местности, формирование позитивного отношения к сельскому образу жизни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8667" y="2967335"/>
            <a:ext cx="114582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/>
              <a:t>Участники </a:t>
            </a:r>
            <a:r>
              <a:rPr lang="ru-RU" b="1" i="1" dirty="0"/>
              <a:t>мероприятий – победители конкурсного </a:t>
            </a:r>
            <a:r>
              <a:rPr lang="ru-RU" b="1" i="1" dirty="0" smtClean="0"/>
              <a:t>отбора, в том числе и муниципальное образование Куприяновское с гражданами населенных пунктов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0268" y="3742056"/>
            <a:ext cx="11458222" cy="2308324"/>
          </a:xfrm>
          <a:prstGeom prst="rect">
            <a:avLst/>
          </a:prstGeom>
          <a:solidFill>
            <a:srgbClr val="4B0108"/>
          </a:solidFill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FF00"/>
                </a:solidFill>
              </a:rPr>
              <a:t>Размер </a:t>
            </a:r>
            <a:r>
              <a:rPr lang="ru-RU" sz="2400" b="1" dirty="0">
                <a:solidFill>
                  <a:srgbClr val="00FF00"/>
                </a:solidFill>
              </a:rPr>
              <a:t>гранта </a:t>
            </a:r>
            <a:r>
              <a:rPr lang="ru-RU" sz="2400" b="1" i="1" dirty="0">
                <a:solidFill>
                  <a:srgbClr val="00FF00"/>
                </a:solidFill>
              </a:rPr>
              <a:t>= 70% от общей стоимости проекта </a:t>
            </a:r>
            <a:endParaRPr lang="ru-RU" sz="2400" dirty="0">
              <a:solidFill>
                <a:srgbClr val="00FF00"/>
              </a:solidFill>
            </a:endParaRPr>
          </a:p>
          <a:p>
            <a:r>
              <a:rPr lang="ru-RU" sz="2400" i="1" dirty="0">
                <a:solidFill>
                  <a:srgbClr val="00FF00"/>
                </a:solidFill>
              </a:rPr>
              <a:t>(за счет средств федерального и областного бюджетов). </a:t>
            </a:r>
            <a:endParaRPr lang="ru-RU" sz="2400" dirty="0">
              <a:solidFill>
                <a:srgbClr val="00FF00"/>
              </a:solidFill>
            </a:endParaRPr>
          </a:p>
          <a:p>
            <a:r>
              <a:rPr lang="ru-RU" sz="2400" b="1" dirty="0">
                <a:solidFill>
                  <a:srgbClr val="00FF00"/>
                </a:solidFill>
              </a:rPr>
              <a:t>Финансовое обеспечение оставшейся части проекта</a:t>
            </a:r>
            <a:r>
              <a:rPr lang="ru-RU" sz="2400" b="1" i="1" dirty="0">
                <a:solidFill>
                  <a:srgbClr val="00FF00"/>
                </a:solidFill>
              </a:rPr>
              <a:t>: </a:t>
            </a:r>
            <a:endParaRPr lang="ru-RU" sz="2400" dirty="0">
              <a:solidFill>
                <a:srgbClr val="00FF00"/>
              </a:solidFill>
            </a:endParaRPr>
          </a:p>
          <a:p>
            <a:r>
              <a:rPr lang="ru-RU" sz="2400" i="1" dirty="0">
                <a:solidFill>
                  <a:srgbClr val="00FF00"/>
                </a:solidFill>
              </a:rPr>
              <a:t>- обязательный вклад граждан и юридических лиц (денежные средства, </a:t>
            </a:r>
            <a:endParaRPr lang="ru-RU" sz="2400" dirty="0">
              <a:solidFill>
                <a:srgbClr val="00FF00"/>
              </a:solidFill>
            </a:endParaRPr>
          </a:p>
          <a:p>
            <a:r>
              <a:rPr lang="ru-RU" sz="2400" i="1" dirty="0">
                <a:solidFill>
                  <a:srgbClr val="00FF00"/>
                </a:solidFill>
              </a:rPr>
              <a:t>трудовое участие, предоставление технических средств и др.), </a:t>
            </a:r>
            <a:endParaRPr lang="ru-RU" sz="2400" dirty="0">
              <a:solidFill>
                <a:srgbClr val="00FF00"/>
              </a:solidFill>
            </a:endParaRPr>
          </a:p>
          <a:p>
            <a:r>
              <a:rPr lang="ru-RU" sz="2400" i="1" dirty="0">
                <a:solidFill>
                  <a:srgbClr val="00FF00"/>
                </a:solidFill>
              </a:rPr>
              <a:t>- средства местного бюджета (5% от бюджетного обязательства). </a:t>
            </a:r>
            <a:endParaRPr lang="ru-RU" sz="2400" dirty="0">
              <a:solidFill>
                <a:srgbClr val="00FF00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27850845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26993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9897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645" y="150421"/>
            <a:ext cx="1162755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B3011A"/>
              </a:solidFill>
            </a:endParaRPr>
          </a:p>
          <a:p>
            <a:pPr algn="ctr"/>
            <a:r>
              <a:rPr lang="ru-RU" sz="2000" b="1" dirty="0">
                <a:solidFill>
                  <a:srgbClr val="B3011A"/>
                </a:solidFill>
              </a:rPr>
              <a:t>Планируемые расходы </a:t>
            </a:r>
            <a:r>
              <a:rPr lang="ru-RU" sz="2000" b="1" dirty="0" smtClean="0">
                <a:solidFill>
                  <a:srgbClr val="B3011A"/>
                </a:solidFill>
              </a:rPr>
              <a:t>муниципального образования Куприяновское бюджета </a:t>
            </a:r>
          </a:p>
          <a:p>
            <a:pPr algn="ctr"/>
            <a:r>
              <a:rPr lang="ru-RU" sz="2000" b="1" dirty="0" smtClean="0">
                <a:solidFill>
                  <a:srgbClr val="B3011A"/>
                </a:solidFill>
              </a:rPr>
              <a:t>На реализацию проектов </a:t>
            </a:r>
            <a:r>
              <a:rPr lang="ru-RU" sz="2000" b="1" dirty="0">
                <a:solidFill>
                  <a:srgbClr val="B3011A"/>
                </a:solidFill>
              </a:rPr>
              <a:t>местных инициатив граждан, проживающих в сельской местности, по </a:t>
            </a:r>
            <a:r>
              <a:rPr lang="ru-RU" sz="2000" b="1" dirty="0" smtClean="0">
                <a:solidFill>
                  <a:srgbClr val="B3011A"/>
                </a:solidFill>
              </a:rPr>
              <a:t>благоустройству, на 2024-2026 годы </a:t>
            </a:r>
          </a:p>
          <a:p>
            <a:pPr algn="ctr"/>
            <a:r>
              <a:rPr lang="ru-RU" b="1" dirty="0" smtClean="0">
                <a:solidFill>
                  <a:srgbClr val="B3011A"/>
                </a:solidFill>
              </a:rPr>
              <a:t>(без учета </a:t>
            </a:r>
            <a:r>
              <a:rPr lang="ru-RU" b="1" i="1" dirty="0" smtClean="0">
                <a:solidFill>
                  <a:srgbClr val="B3011A"/>
                </a:solidFill>
              </a:rPr>
              <a:t>обязательного вклада </a:t>
            </a:r>
            <a:r>
              <a:rPr lang="ru-RU" b="1" i="1" dirty="0">
                <a:solidFill>
                  <a:srgbClr val="B3011A"/>
                </a:solidFill>
              </a:rPr>
              <a:t>граждан и юридических лиц (</a:t>
            </a:r>
            <a:r>
              <a:rPr lang="ru-RU" b="1" i="1" dirty="0" smtClean="0">
                <a:solidFill>
                  <a:srgbClr val="B3011A"/>
                </a:solidFill>
              </a:rPr>
              <a:t>денежных средств, трудового участия, предоставления </a:t>
            </a:r>
            <a:r>
              <a:rPr lang="ru-RU" b="1" i="1" dirty="0">
                <a:solidFill>
                  <a:srgbClr val="B3011A"/>
                </a:solidFill>
              </a:rPr>
              <a:t>технических средств и др</a:t>
            </a:r>
            <a:r>
              <a:rPr lang="ru-RU" b="1" i="1" dirty="0" smtClean="0">
                <a:solidFill>
                  <a:srgbClr val="B3011A"/>
                </a:solidFill>
              </a:rPr>
              <a:t>.)</a:t>
            </a:r>
            <a:r>
              <a:rPr lang="ru-RU" b="1" dirty="0" smtClean="0">
                <a:solidFill>
                  <a:srgbClr val="B3011A"/>
                </a:solidFill>
              </a:rPr>
              <a:t>): </a:t>
            </a:r>
            <a:endParaRPr lang="ru-RU" b="1" dirty="0">
              <a:solidFill>
                <a:srgbClr val="B3011A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51855266"/>
              </p:ext>
            </p:extLst>
          </p:nvPr>
        </p:nvGraphicFramePr>
        <p:xfrm>
          <a:off x="0" y="11289"/>
          <a:ext cx="3105150" cy="857250"/>
        </p:xfrm>
        <a:graphic>
          <a:graphicData uri="http://schemas.openxmlformats.org/presentationml/2006/ole">
            <p:oleObj spid="_x0000_s128020" name="Документ" r:id="rId3" imgW="5940803" imgH="1676580" progId="Word.Document.12">
              <p:embed/>
            </p:oleObj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1000009553"/>
              </p:ext>
            </p:extLst>
          </p:nvPr>
        </p:nvGraphicFramePr>
        <p:xfrm>
          <a:off x="293511" y="2065866"/>
          <a:ext cx="11593689" cy="3928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84699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56189133"/>
              </p:ext>
            </p:extLst>
          </p:nvPr>
        </p:nvGraphicFramePr>
        <p:xfrm>
          <a:off x="1" y="259644"/>
          <a:ext cx="12192001" cy="6046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129"/>
                <a:gridCol w="7542338"/>
                <a:gridCol w="1227778"/>
                <a:gridCol w="1066903"/>
                <a:gridCol w="942051"/>
                <a:gridCol w="998802"/>
              </a:tblGrid>
              <a:tr h="812995">
                <a:tc rowSpan="2">
                  <a:txBody>
                    <a:bodyPr/>
                    <a:lstStyle/>
                    <a:p>
                      <a:pPr algn="ctr" rtl="0" fontAlgn="ctr"/>
                      <a:endParaRPr lang="ru-RU" sz="1200" b="1" u="none" strike="noStrike" dirty="0" smtClean="0">
                        <a:effectLst/>
                      </a:endParaRPr>
                    </a:p>
                    <a:p>
                      <a:pPr algn="ctr" rtl="0" fontAlgn="ctr"/>
                      <a:endParaRPr lang="ru-RU" sz="1200" b="1" u="none" strike="noStrike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ru-RU" sz="1200" b="1" u="none" strike="noStrike" dirty="0" smtClean="0">
                          <a:effectLst/>
                        </a:rPr>
                        <a:t>№   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п/п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Наименования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проектов местных инициатив граждан, проживающих в сельской местности, по благоустройству </a:t>
                      </a:r>
                      <a:endParaRPr lang="ru-RU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rtl="0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effectLst/>
                        </a:rPr>
                        <a:t>2024- 2026 </a:t>
                      </a:r>
                      <a:r>
                        <a:rPr lang="ru-RU" sz="2000" b="1" u="none" strike="noStrike" dirty="0">
                          <a:effectLst/>
                        </a:rPr>
                        <a:t>годы, 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effectLst/>
                        </a:rPr>
                        <a:t>в том числе по годам: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8126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2026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1314497"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>
                          <a:solidFill>
                            <a:srgbClr val="FFFF00"/>
                          </a:solidFill>
                          <a:effectLst/>
                        </a:rPr>
                        <a:t>Задача: стимулирование и поддержка реализации общественно значимых проектов по благоустройству сельских территорий,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</a:t>
                      </a:r>
                      <a:endParaRPr lang="ru-RU" sz="1700" b="1" i="0" u="none" strike="noStrike" dirty="0">
                        <a:solidFill>
                          <a:srgbClr val="FFFF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23009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1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Мероприятия по реализации общественно значимых проектов по благоустройству сельских территорий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6 000,0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2 000,0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461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в том числе: средства бюджетов всего,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4 421,1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461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436688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   из них:  федеральный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1 372,0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1 372,0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461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49475" indent="17780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областной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2 828,0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28,0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461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149475" indent="17780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местный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221,1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4615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 внебюджетные источники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373541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1 578,9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35072494"/>
              </p:ext>
            </p:extLst>
          </p:nvPr>
        </p:nvGraphicFramePr>
        <p:xfrm>
          <a:off x="0" y="0"/>
          <a:ext cx="3104444" cy="857956"/>
        </p:xfrm>
        <a:graphic>
          <a:graphicData uri="http://schemas.openxmlformats.org/presentationml/2006/ole">
            <p:oleObj spid="_x0000_s133143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01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20209796"/>
              </p:ext>
            </p:extLst>
          </p:nvPr>
        </p:nvGraphicFramePr>
        <p:xfrm>
          <a:off x="55418" y="307145"/>
          <a:ext cx="12065329" cy="6322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9826"/>
                <a:gridCol w="7421456"/>
                <a:gridCol w="1257541"/>
                <a:gridCol w="1055818"/>
                <a:gridCol w="932263"/>
                <a:gridCol w="988425"/>
              </a:tblGrid>
              <a:tr h="758218">
                <a:tc rowSpan="2">
                  <a:txBody>
                    <a:bodyPr/>
                    <a:lstStyle/>
                    <a:p>
                      <a:pPr algn="ctr" rtl="0" fontAlgn="ctr"/>
                      <a:endParaRPr lang="ru-RU" sz="1200" b="1" u="none" strike="noStrike" dirty="0" smtClean="0">
                        <a:effectLst/>
                      </a:endParaRPr>
                    </a:p>
                    <a:p>
                      <a:pPr algn="ctr" rtl="0" fontAlgn="ctr"/>
                      <a:endParaRPr lang="ru-RU" sz="1200" b="1" u="none" strike="noStrike" dirty="0" smtClean="0">
                        <a:effectLst/>
                      </a:endParaRPr>
                    </a:p>
                    <a:p>
                      <a:pPr algn="ctr" rtl="0" fontAlgn="ctr"/>
                      <a:r>
                        <a:rPr lang="ru-RU" sz="1200" b="1" u="none" strike="noStrike" dirty="0" smtClean="0">
                          <a:effectLst/>
                        </a:rPr>
                        <a:t>№   </a:t>
                      </a:r>
                      <a:endParaRPr lang="ru-RU" sz="12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п/п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Наименования </a:t>
                      </a:r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проектов местных инициатив граждан, проживающих в сельской местности, по благоустройству </a:t>
                      </a:r>
                      <a:endParaRPr lang="ru-RU" sz="18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rtl="0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effectLst/>
                        </a:rPr>
                        <a:t>2024- 2026 </a:t>
                      </a:r>
                      <a:r>
                        <a:rPr lang="ru-RU" sz="2000" b="1" u="none" strike="noStrike" dirty="0">
                          <a:effectLst/>
                        </a:rPr>
                        <a:t>годы, 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effectLst/>
                        </a:rPr>
                        <a:t>в том числе по годам: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5809">
                <a:tc vMerge="1">
                  <a:txBody>
                    <a:bodyPr/>
                    <a:lstStyle/>
                    <a:p>
                      <a:pPr algn="ctr" rtl="0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2026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002060"/>
                    </a:solidFill>
                  </a:tcPr>
                </a:tc>
              </a:tr>
              <a:tr h="1253861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1.1.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Создание и обустройство зон отдыха, спортивных и детских игровых площадок, площадок для занятия адаптивной физической культурой и адаптивным спортом для лиц с ограниченными возможностями здоровья в сельских населенных пунктах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4 000,0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85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2 000,0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4304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в том числе: средства бюджетов всего,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2 947,4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4304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1088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   из них:  федеральный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1 372,0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1 372,0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33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71675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областной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1 428,0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28,0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06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1088" indent="890588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местный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147,4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06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внебюджетные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источники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373541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en-AU" sz="18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1 052,6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574394"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ru-RU" sz="17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1.</a:t>
                      </a:r>
                      <a:r>
                        <a:rPr lang="en-AU" sz="17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3</a:t>
                      </a:r>
                      <a:r>
                        <a:rPr lang="ru-RU" sz="17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.</a:t>
                      </a:r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Ремонтно-восстановительные работы улично-дорожной сети и дворовых проездов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2 000,0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06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82550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в том числе: средства бюджетов всего,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1 473,7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06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1081088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   из них:  федеральный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06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1971675" indent="0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областной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1 400,0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06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1081088" indent="890588" algn="l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местный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560312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73,7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  <a:tr h="306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</a:rPr>
                        <a:t>внебюджетные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источники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373541" marR="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7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526,3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4B010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240113"/>
              </p:ext>
            </p:extLst>
          </p:nvPr>
        </p:nvGraphicFramePr>
        <p:xfrm>
          <a:off x="0" y="0"/>
          <a:ext cx="3104444" cy="857956"/>
        </p:xfrm>
        <a:graphic>
          <a:graphicData uri="http://schemas.openxmlformats.org/presentationml/2006/ole">
            <p:oleObj spid="_x0000_s134171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8617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45" y="855079"/>
            <a:ext cx="11830930" cy="5250299"/>
          </a:xfrm>
          <a:prstGeom prst="rect">
            <a:avLst/>
          </a:prstGeom>
          <a:solidFill>
            <a:srgbClr val="4B0108"/>
          </a:solidFill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FF00"/>
                </a:solidFill>
              </a:rPr>
              <a:t>Расходы бюджета  </a:t>
            </a:r>
            <a:r>
              <a:rPr lang="ru-RU" sz="5400" b="1" dirty="0">
                <a:solidFill>
                  <a:srgbClr val="FFFF00"/>
                </a:solidFill>
              </a:rPr>
              <a:t>муниципального образования </a:t>
            </a:r>
            <a:r>
              <a:rPr lang="ru-RU" sz="5400" b="1" dirty="0" smtClean="0">
                <a:solidFill>
                  <a:srgbClr val="FFFF00"/>
                </a:solidFill>
              </a:rPr>
              <a:t>Куприяновское в рамках непрограммных расходов органов местного самоуправления</a:t>
            </a:r>
            <a:endParaRPr lang="ru-RU" sz="5400" b="1" dirty="0">
              <a:solidFill>
                <a:srgbClr val="FF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240113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38259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4183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низ 1"/>
          <p:cNvSpPr/>
          <p:nvPr/>
        </p:nvSpPr>
        <p:spPr>
          <a:xfrm>
            <a:off x="0" y="84909"/>
            <a:ext cx="12191999" cy="463731"/>
          </a:xfrm>
          <a:prstGeom prst="downArrow">
            <a:avLst>
              <a:gd name="adj1" fmla="val 50000"/>
              <a:gd name="adj2" fmla="val 51335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Непрограммная деятельность</a:t>
            </a: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66036635"/>
              </p:ext>
            </p:extLst>
          </p:nvPr>
        </p:nvGraphicFramePr>
        <p:xfrm>
          <a:off x="99392" y="606561"/>
          <a:ext cx="12002121" cy="52798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687046"/>
                <a:gridCol w="1243012"/>
                <a:gridCol w="1314450"/>
                <a:gridCol w="1300163"/>
                <a:gridCol w="785812"/>
                <a:gridCol w="814388"/>
                <a:gridCol w="857250"/>
              </a:tblGrid>
              <a:tr h="49142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расходов ,  тыс. руб.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5055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Оценка исполнения 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1023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1877301"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Выплаты по оплате труда работников муниципальных  органов  в рамках непрограммной деятельности на поощрение управленческих команд за достижение показателей деятельности исполнительных ОМС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71,1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49759"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других обязательств муниципального образования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25,0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321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81,5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240113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44402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2358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45" y="2008629"/>
            <a:ext cx="11830930" cy="2585323"/>
          </a:xfrm>
          <a:prstGeom prst="rect">
            <a:avLst/>
          </a:prstGeom>
          <a:solidFill>
            <a:srgbClr val="4B0108"/>
          </a:solidFill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FFFF00"/>
                </a:solidFill>
              </a:rPr>
              <a:t>Межбюджетные трансферты из бюджета муниципального образования Куприяновское</a:t>
            </a:r>
            <a:endParaRPr lang="ru-RU" sz="5400" dirty="0">
              <a:solidFill>
                <a:srgbClr val="FFFF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55944833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58732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6186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низ 1"/>
          <p:cNvSpPr/>
          <p:nvPr/>
        </p:nvSpPr>
        <p:spPr>
          <a:xfrm>
            <a:off x="0" y="84909"/>
            <a:ext cx="12191999" cy="1040506"/>
          </a:xfrm>
          <a:prstGeom prst="downArrow">
            <a:avLst>
              <a:gd name="adj1" fmla="val 50000"/>
              <a:gd name="adj2" fmla="val 51335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rgbClr val="FFFF00"/>
                </a:solidFill>
              </a:rPr>
              <a:t>Межбюджетные трансферты из бюджета муниципального образования Куприяновское</a:t>
            </a:r>
            <a:endParaRPr lang="ru-RU" sz="2300" dirty="0">
              <a:solidFill>
                <a:srgbClr val="FFFF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33827668"/>
              </p:ext>
            </p:extLst>
          </p:nvPr>
        </p:nvGraphicFramePr>
        <p:xfrm>
          <a:off x="0" y="1150619"/>
          <a:ext cx="12192001" cy="565168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53187"/>
                <a:gridCol w="1148792"/>
                <a:gridCol w="1232849"/>
                <a:gridCol w="1331011"/>
                <a:gridCol w="812691"/>
                <a:gridCol w="832252"/>
                <a:gridCol w="881219"/>
              </a:tblGrid>
              <a:tr h="329685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расходов ,  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37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за 2023 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611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1541261"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переданных в район  полномочий  по  составлению проекта бюджета муниципального образования, исполнению бюджета муниципального образования, осуществлению контроля за его исполнением, составлению отчета об исполнении бюджета муниципального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065"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переданных в район полномочий по предупреждению и ликвидации последствий чрезвычайных ситуаций в границах поселения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5065"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переданных в район полномочий по обеспечению жителей услугами связи, общественного питания, торговли, бытового обслуживания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0464"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переданных в район полномочий по содействию и развитию сельскохозяйственного производства, созданию условий для развития малого и  среднего предпринимательства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  <a:endParaRPr lang="ru-RU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33340256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59758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959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низ 1"/>
          <p:cNvSpPr/>
          <p:nvPr/>
        </p:nvSpPr>
        <p:spPr>
          <a:xfrm>
            <a:off x="0" y="84909"/>
            <a:ext cx="12191999" cy="1068642"/>
          </a:xfrm>
          <a:prstGeom prst="downArrow">
            <a:avLst>
              <a:gd name="adj1" fmla="val 50000"/>
              <a:gd name="adj2" fmla="val 51335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rgbClr val="FFFF00"/>
                </a:solidFill>
              </a:rPr>
              <a:t>Межбюджетные трансферты из бюджета муниципального образования Куприяновское</a:t>
            </a:r>
            <a:endParaRPr lang="ru-RU" sz="2300" dirty="0">
              <a:solidFill>
                <a:srgbClr val="FFFF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6667425"/>
              </p:ext>
            </p:extLst>
          </p:nvPr>
        </p:nvGraphicFramePr>
        <p:xfrm>
          <a:off x="14983" y="1266092"/>
          <a:ext cx="12092610" cy="545826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814317"/>
                <a:gridCol w="1229765"/>
                <a:gridCol w="1222799"/>
                <a:gridCol w="1320160"/>
                <a:gridCol w="780806"/>
                <a:gridCol w="850728"/>
                <a:gridCol w="874035"/>
              </a:tblGrid>
              <a:tr h="31856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расходов ,  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276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Оценка исполнения 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План на 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663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2441754">
                <a:tc>
                  <a:txBody>
                    <a:bodyPr/>
                    <a:lstStyle/>
                    <a:p>
                      <a:pPr marL="90488" indent="0"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переданных в район полномочий по обеспечению проживающих в поселении и нуждающихся в жилых помещениях малоимущих граждан жилыми помещениями, организация строительства и содержания муниципального жилищного фонда, созданию условий для жилищного строительства, осуществлению муниципального жилищного контроля, а также иных полномочий органов местного самоуправления в соответствии с жилищным законодательством.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26,0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0438">
                <a:tc>
                  <a:txBody>
                    <a:bodyPr/>
                    <a:lstStyle/>
                    <a:p>
                      <a:pPr marL="79375" indent="0" algn="l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полномочий на реализацию мероприятий  на организацию и осуществление мероприятий по работе с детьми и молодежью на территории муниципального образования Куприяновское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175">
                <a:tc>
                  <a:txBody>
                    <a:bodyPr/>
                    <a:lstStyle/>
                    <a:p>
                      <a:pPr marL="79375" indent="0" algn="l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полномочий  на создание мест (площадок) для накопления твердых коммунальных отходов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50155693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60783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2906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низ 1"/>
          <p:cNvSpPr/>
          <p:nvPr/>
        </p:nvSpPr>
        <p:spPr>
          <a:xfrm>
            <a:off x="0" y="84909"/>
            <a:ext cx="12191999" cy="1349996"/>
          </a:xfrm>
          <a:prstGeom prst="downArrow">
            <a:avLst>
              <a:gd name="adj1" fmla="val 50000"/>
              <a:gd name="adj2" fmla="val 51335"/>
            </a:avLst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dirty="0">
                <a:solidFill>
                  <a:srgbClr val="FFFF00"/>
                </a:solidFill>
              </a:rPr>
              <a:t>Межбюджетные трансферты из бюджета муниципального образования Куприяновское</a:t>
            </a:r>
            <a:endParaRPr lang="ru-RU" sz="2300" dirty="0">
              <a:solidFill>
                <a:srgbClr val="FFFF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7283143"/>
              </p:ext>
            </p:extLst>
          </p:nvPr>
        </p:nvGraphicFramePr>
        <p:xfrm>
          <a:off x="57189" y="1505242"/>
          <a:ext cx="12092608" cy="44172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904655"/>
                <a:gridCol w="1139427"/>
                <a:gridCol w="1222798"/>
                <a:gridCol w="1320160"/>
                <a:gridCol w="780805"/>
                <a:gridCol w="850728"/>
                <a:gridCol w="874035"/>
              </a:tblGrid>
              <a:tr h="391144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расходов ,  тыс. руб.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023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Исполнено 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Оценка исполнения за </a:t>
                      </a:r>
                      <a:r>
                        <a:rPr lang="ru-RU" sz="18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/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814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lang="ru-RU" sz="2000" b="1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 </a:t>
                      </a:r>
                      <a:endParaRPr lang="ru-RU" sz="20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32" marR="5432" marT="5432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987675">
                <a:tc>
                  <a:txBody>
                    <a:bodyPr/>
                    <a:lstStyle/>
                    <a:p>
                      <a:pPr marL="79375" indent="0" algn="l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переданных в район полномочий по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созданию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условий для организации досуга и обеспечения жителей поселения услугами организаций культуры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2 846,0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2560">
                <a:tc>
                  <a:txBody>
                    <a:bodyPr/>
                    <a:lstStyle/>
                    <a:p>
                      <a:pPr marL="84138" indent="0" algn="l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полномочий на обеспечение мероприятий по развитию физической культуры и массового спорта  на территории муниципального образования Куприяновское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12,0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86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1 150,0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1 230,0</a:t>
                      </a:r>
                      <a:endParaRPr lang="ru-RU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3 096,0</a:t>
                      </a:r>
                      <a:endParaRPr lang="ru-RU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750,0</a:t>
                      </a:r>
                      <a:endParaRPr lang="ru-RU" b="1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94693484"/>
              </p:ext>
            </p:extLst>
          </p:nvPr>
        </p:nvGraphicFramePr>
        <p:xfrm>
          <a:off x="0" y="0"/>
          <a:ext cx="3105150" cy="857250"/>
        </p:xfrm>
        <a:graphic>
          <a:graphicData uri="http://schemas.openxmlformats.org/presentationml/2006/ole">
            <p:oleObj spid="_x0000_s161808" name="Документ" r:id="rId3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1549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38858" y="299804"/>
            <a:ext cx="10206399" cy="5261547"/>
          </a:xfrm>
          <a:prstGeom prst="roundRect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96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79974754"/>
              </p:ext>
            </p:extLst>
          </p:nvPr>
        </p:nvGraphicFramePr>
        <p:xfrm>
          <a:off x="0" y="0"/>
          <a:ext cx="3217863" cy="828675"/>
        </p:xfrm>
        <a:graphic>
          <a:graphicData uri="http://schemas.openxmlformats.org/presentationml/2006/ole">
            <p:oleObj spid="_x0000_s49207" name="Документ" r:id="rId4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500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bject 2"/>
          <p:cNvSpPr>
            <a:spLocks noChangeArrowheads="1"/>
          </p:cNvSpPr>
          <p:nvPr/>
        </p:nvSpPr>
        <p:spPr bwMode="auto">
          <a:xfrm>
            <a:off x="836003" y="0"/>
            <a:ext cx="11059584" cy="76358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4800" dirty="0">
              <a:latin typeface="Calibri" pitchFamily="34" charset="0"/>
            </a:endParaRPr>
          </a:p>
        </p:txBody>
      </p:sp>
      <p:sp>
        <p:nvSpPr>
          <p:cNvPr id="17411" name="object 3"/>
          <p:cNvSpPr>
            <a:spLocks noGrp="1"/>
          </p:cNvSpPr>
          <p:nvPr>
            <p:ph type="title"/>
          </p:nvPr>
        </p:nvSpPr>
        <p:spPr>
          <a:xfrm>
            <a:off x="3332747" y="201612"/>
            <a:ext cx="5149516" cy="360362"/>
          </a:xfrm>
        </p:spPr>
        <p:txBody>
          <a:bodyPr tIns="12065"/>
          <a:lstStyle/>
          <a:p>
            <a:pPr marL="12700" algn="ctr" eaLnBrk="1" hangingPunct="1">
              <a:spcBef>
                <a:spcPts val="100"/>
              </a:spcBef>
            </a:pPr>
            <a:r>
              <a:rPr lang="ru-RU" altLang="ru-RU" sz="3200" b="1" dirty="0" smtClean="0">
                <a:solidFill>
                  <a:srgbClr val="FFFFFF"/>
                </a:solidFill>
                <a:latin typeface="Constantia" pitchFamily="18" charset="0"/>
                <a:ea typeface="Constantia" pitchFamily="18" charset="0"/>
                <a:cs typeface="Constantia" pitchFamily="18" charset="0"/>
              </a:rPr>
              <a:t>Обратная связь</a:t>
            </a:r>
            <a:endParaRPr lang="ru-RU" altLang="ru-RU" sz="3200" b="1" dirty="0" smtClean="0">
              <a:latin typeface="Constantia" pitchFamily="18" charset="0"/>
              <a:ea typeface="Constantia" pitchFamily="18" charset="0"/>
              <a:cs typeface="Constantia" pitchFamily="18" charset="0"/>
            </a:endParaRPr>
          </a:p>
        </p:txBody>
      </p:sp>
      <p:sp>
        <p:nvSpPr>
          <p:cNvPr id="17412" name="object 4"/>
          <p:cNvSpPr>
            <a:spLocks noChangeArrowheads="1"/>
          </p:cNvSpPr>
          <p:nvPr/>
        </p:nvSpPr>
        <p:spPr bwMode="auto">
          <a:xfrm>
            <a:off x="16412" y="873058"/>
            <a:ext cx="12192000" cy="594359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z="3200">
              <a:latin typeface="Calibri" pitchFamily="34" charset="0"/>
            </a:endParaRPr>
          </a:p>
        </p:txBody>
      </p:sp>
      <p:sp>
        <p:nvSpPr>
          <p:cNvPr id="17413" name="object 5"/>
          <p:cNvSpPr txBox="1">
            <a:spLocks noChangeArrowheads="1"/>
          </p:cNvSpPr>
          <p:nvPr/>
        </p:nvSpPr>
        <p:spPr bwMode="auto">
          <a:xfrm>
            <a:off x="590843" y="914401"/>
            <a:ext cx="11043139" cy="59022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13335" rIns="0" bIns="0">
            <a:spAutoFit/>
          </a:bodyPr>
          <a:lstStyle>
            <a:lvl1pPr marL="184150" indent="-5873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ru-RU" altLang="ru-RU" sz="3200" b="1" dirty="0" smtClean="0">
                <a:solidFill>
                  <a:srgbClr val="00FF00"/>
                </a:solidFill>
                <a:latin typeface="Constantia" pitchFamily="18" charset="0"/>
              </a:rPr>
              <a:t>Уважаемые пользователи!</a:t>
            </a:r>
          </a:p>
          <a:p>
            <a:pPr algn="ctr" eaLnBrk="1" hangingPunct="1">
              <a:spcBef>
                <a:spcPts val="100"/>
              </a:spcBef>
            </a:pPr>
            <a:endParaRPr lang="en-US" altLang="ru-RU" sz="500" dirty="0" smtClean="0">
              <a:solidFill>
                <a:srgbClr val="FFFF00"/>
              </a:solidFill>
              <a:latin typeface="Constantia" pitchFamily="18" charset="0"/>
            </a:endParaRPr>
          </a:p>
          <a:p>
            <a:pPr algn="ctr" eaLnBrk="1" hangingPunct="1">
              <a:spcBef>
                <a:spcPts val="100"/>
              </a:spcBef>
            </a:pPr>
            <a:r>
              <a:rPr lang="ru-RU" altLang="ru-RU" sz="2800" dirty="0" smtClean="0">
                <a:solidFill>
                  <a:srgbClr val="FFFF00"/>
                </a:solidFill>
                <a:latin typeface="Constantia" pitchFamily="18" charset="0"/>
              </a:rPr>
              <a:t> Направить  свои мнения </a:t>
            </a:r>
            <a:r>
              <a:rPr lang="ru-RU" altLang="ru-RU" sz="2800" dirty="0">
                <a:solidFill>
                  <a:srgbClr val="FFFF00"/>
                </a:solidFill>
                <a:latin typeface="Constantia" pitchFamily="18" charset="0"/>
              </a:rPr>
              <a:t>и пожелания по работе  </a:t>
            </a:r>
            <a:r>
              <a:rPr lang="ru-RU" altLang="ru-RU" sz="2800" dirty="0" smtClean="0">
                <a:solidFill>
                  <a:srgbClr val="FFFF00"/>
                </a:solidFill>
                <a:latin typeface="Constantia" pitchFamily="18" charset="0"/>
              </a:rPr>
              <a:t>рубрики </a:t>
            </a:r>
            <a:r>
              <a:rPr lang="ru-RU" altLang="ru-RU" sz="2800" dirty="0">
                <a:solidFill>
                  <a:srgbClr val="FFFF00"/>
                </a:solidFill>
                <a:latin typeface="Constantia" pitchFamily="18" charset="0"/>
              </a:rPr>
              <a:t>“Бюджет для граждан” </a:t>
            </a:r>
            <a:r>
              <a:rPr lang="ru-RU" altLang="ru-RU" sz="2800" dirty="0" smtClean="0">
                <a:solidFill>
                  <a:srgbClr val="FFFF00"/>
                </a:solidFill>
                <a:latin typeface="Constantia" pitchFamily="18" charset="0"/>
              </a:rPr>
              <a:t> Вы</a:t>
            </a:r>
            <a:r>
              <a:rPr lang="en-AU" altLang="ru-RU" sz="2800" dirty="0" smtClean="0">
                <a:solidFill>
                  <a:srgbClr val="FFFF00"/>
                </a:solidFill>
                <a:latin typeface="Constantia" pitchFamily="18" charset="0"/>
              </a:rPr>
              <a:t> </a:t>
            </a:r>
            <a:r>
              <a:rPr lang="ru-RU" altLang="ru-RU" sz="2800" dirty="0" smtClean="0">
                <a:solidFill>
                  <a:srgbClr val="FFFF00"/>
                </a:solidFill>
                <a:latin typeface="Constantia" pitchFamily="18" charset="0"/>
              </a:rPr>
              <a:t>можете </a:t>
            </a:r>
            <a:r>
              <a:rPr lang="ru-RU" altLang="ru-RU" sz="2800" dirty="0">
                <a:solidFill>
                  <a:srgbClr val="FFFF00"/>
                </a:solidFill>
                <a:latin typeface="Constantia" pitchFamily="18" charset="0"/>
              </a:rPr>
              <a:t>по электронному адресу</a:t>
            </a:r>
          </a:p>
          <a:p>
            <a:pPr algn="ctr" eaLnBrk="1" hangingPunct="1"/>
            <a:r>
              <a:rPr lang="en-US" altLang="ru-RU" sz="4000" u="sng" dirty="0" smtClean="0">
                <a:solidFill>
                  <a:srgbClr val="00FF00"/>
                </a:solidFill>
                <a:latin typeface="Constantia" pitchFamily="18" charset="0"/>
                <a:hlinkClick r:id="rId4"/>
              </a:rPr>
              <a:t>kupr.grh@rambler.ru</a:t>
            </a:r>
            <a:endParaRPr lang="ru-RU" altLang="ru-RU" sz="4000" u="sng" dirty="0" smtClean="0">
              <a:solidFill>
                <a:srgbClr val="00FF00"/>
              </a:solidFill>
              <a:latin typeface="Constantia" pitchFamily="18" charset="0"/>
            </a:endParaRPr>
          </a:p>
          <a:p>
            <a:pPr algn="ctr" eaLnBrk="1" hangingPunct="1"/>
            <a:endParaRPr lang="ru-RU" altLang="ru-RU" sz="800" u="sng" dirty="0" smtClean="0">
              <a:solidFill>
                <a:srgbClr val="00B0F0"/>
              </a:solidFill>
              <a:latin typeface="Constantia" pitchFamily="18" charset="0"/>
            </a:endParaRPr>
          </a:p>
          <a:p>
            <a:pPr algn="ctr" eaLnBrk="1" hangingPunct="1"/>
            <a:r>
              <a:rPr lang="ru-RU" altLang="ru-RU" sz="2800" u="sng" dirty="0" smtClean="0">
                <a:solidFill>
                  <a:srgbClr val="FFFF00"/>
                </a:solidFill>
                <a:latin typeface="Constantia" pitchFamily="18" charset="0"/>
              </a:rPr>
              <a:t>или по адресу:</a:t>
            </a:r>
          </a:p>
          <a:p>
            <a:pPr algn="ctr" eaLnBrk="1" hangingPunct="1"/>
            <a:r>
              <a:rPr lang="ru-RU" altLang="ru-RU" sz="2800" dirty="0" smtClean="0">
                <a:solidFill>
                  <a:srgbClr val="FFFF00"/>
                </a:solidFill>
                <a:latin typeface="Constantia" pitchFamily="18" charset="0"/>
              </a:rPr>
              <a:t>601481, Владимирская область,</a:t>
            </a:r>
          </a:p>
          <a:p>
            <a:pPr algn="ctr" eaLnBrk="1" hangingPunct="1"/>
            <a:r>
              <a:rPr lang="ru-RU" altLang="ru-RU" sz="2800" dirty="0" smtClean="0">
                <a:solidFill>
                  <a:srgbClr val="FFFF00"/>
                </a:solidFill>
                <a:latin typeface="Constantia" pitchFamily="18" charset="0"/>
              </a:rPr>
              <a:t> г. Гороховец, ул. Тимирязева, д. 3</a:t>
            </a:r>
          </a:p>
          <a:p>
            <a:pPr algn="ctr" eaLnBrk="1" hangingPunct="1"/>
            <a:r>
              <a:rPr lang="ru-RU" altLang="ru-RU" sz="2800" dirty="0" smtClean="0">
                <a:solidFill>
                  <a:srgbClr val="FFFF00"/>
                </a:solidFill>
                <a:latin typeface="Constantia" pitchFamily="18" charset="0"/>
              </a:rPr>
              <a:t>Администрация муниципального образования Куприяновское</a:t>
            </a:r>
          </a:p>
          <a:p>
            <a:pPr algn="ctr" eaLnBrk="1" hangingPunct="1"/>
            <a:endParaRPr lang="ru-RU" sz="1000" dirty="0"/>
          </a:p>
          <a:p>
            <a:pPr algn="ctr"/>
            <a:r>
              <a:rPr lang="ru-RU" b="1" dirty="0">
                <a:solidFill>
                  <a:srgbClr val="FFFFFF"/>
                </a:solidFill>
              </a:rPr>
              <a:t>Время </a:t>
            </a:r>
            <a:r>
              <a:rPr lang="ru-RU" b="1" dirty="0" smtClean="0">
                <a:solidFill>
                  <a:srgbClr val="FFFFFF"/>
                </a:solidFill>
              </a:rPr>
              <a:t>приема: </a:t>
            </a:r>
            <a:endParaRPr lang="ru-RU" b="1" dirty="0">
              <a:solidFill>
                <a:srgbClr val="FFFFFF"/>
              </a:solidFill>
            </a:endParaRPr>
          </a:p>
          <a:p>
            <a:pPr algn="ctr"/>
            <a:r>
              <a:rPr lang="ru-RU" b="1" dirty="0">
                <a:solidFill>
                  <a:srgbClr val="FFFFFF"/>
                </a:solidFill>
              </a:rPr>
              <a:t>с </a:t>
            </a:r>
            <a:r>
              <a:rPr lang="ru-RU" b="1" dirty="0" smtClean="0">
                <a:solidFill>
                  <a:srgbClr val="FFFFFF"/>
                </a:solidFill>
              </a:rPr>
              <a:t>8.00 </a:t>
            </a:r>
            <a:r>
              <a:rPr lang="ru-RU" b="1" dirty="0">
                <a:solidFill>
                  <a:srgbClr val="FFFFFF"/>
                </a:solidFill>
              </a:rPr>
              <a:t>до </a:t>
            </a:r>
            <a:r>
              <a:rPr lang="ru-RU" b="1" dirty="0" smtClean="0">
                <a:solidFill>
                  <a:srgbClr val="FFFFFF"/>
                </a:solidFill>
              </a:rPr>
              <a:t>16.15 (в пятницу – до 16.00) перерыв </a:t>
            </a:r>
            <a:r>
              <a:rPr lang="ru-RU" b="1" dirty="0">
                <a:solidFill>
                  <a:srgbClr val="FFFFFF"/>
                </a:solidFill>
              </a:rPr>
              <a:t>на обед с </a:t>
            </a:r>
            <a:r>
              <a:rPr lang="ru-RU" b="1" dirty="0" smtClean="0">
                <a:solidFill>
                  <a:srgbClr val="FFFFFF"/>
                </a:solidFill>
              </a:rPr>
              <a:t>12.00 </a:t>
            </a:r>
            <a:r>
              <a:rPr lang="ru-RU" b="1" dirty="0">
                <a:solidFill>
                  <a:srgbClr val="FFFFFF"/>
                </a:solidFill>
              </a:rPr>
              <a:t>до </a:t>
            </a:r>
            <a:r>
              <a:rPr lang="ru-RU" b="1" dirty="0" smtClean="0">
                <a:solidFill>
                  <a:srgbClr val="FFFFFF"/>
                </a:solidFill>
              </a:rPr>
              <a:t>13.00</a:t>
            </a:r>
          </a:p>
          <a:p>
            <a:pPr algn="ctr"/>
            <a:r>
              <a:rPr lang="ru-RU" b="1" dirty="0" smtClean="0">
                <a:solidFill>
                  <a:srgbClr val="FFFFFF"/>
                </a:solidFill>
              </a:rPr>
              <a:t>Выходные: суббота и воскресенье, праздничные дни </a:t>
            </a:r>
          </a:p>
          <a:p>
            <a:pPr algn="ctr"/>
            <a:endParaRPr lang="ru-RU" altLang="ru-RU" sz="1000" b="1" dirty="0" smtClean="0">
              <a:solidFill>
                <a:srgbClr val="FFFFFF"/>
              </a:solidFill>
              <a:latin typeface="Constantia" pitchFamily="18" charset="0"/>
            </a:endParaRPr>
          </a:p>
          <a:p>
            <a:pPr algn="ctr" eaLnBrk="1" hangingPunct="1"/>
            <a:r>
              <a:rPr lang="ru-RU" altLang="ru-RU" sz="2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Тел. 8(49238) </a:t>
            </a:r>
            <a:r>
              <a:rPr lang="ru-RU" altLang="ru-RU" sz="2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2-28-21 и 8(49238) 2-38-10, </a:t>
            </a:r>
            <a:r>
              <a:rPr lang="ru-RU" altLang="ru-RU" sz="2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факс 8(49238) 2-38-10</a:t>
            </a:r>
          </a:p>
          <a:p>
            <a:pPr algn="ctr" eaLnBrk="1" hangingPunct="1"/>
            <a:endParaRPr lang="ru-RU" altLang="ru-RU" sz="100" dirty="0">
              <a:solidFill>
                <a:srgbClr val="FFFF00"/>
              </a:solidFill>
              <a:latin typeface="Constantia" pitchFamily="18" charset="0"/>
            </a:endParaRPr>
          </a:p>
          <a:p>
            <a:pPr algn="ctr" eaLnBrk="1" hangingPunct="1"/>
            <a:r>
              <a:rPr lang="ru-RU" altLang="ru-RU" sz="3200" b="1" dirty="0">
                <a:solidFill>
                  <a:srgbClr val="00FF00"/>
                </a:solidFill>
                <a:latin typeface="Constantia" pitchFamily="18" charset="0"/>
              </a:rPr>
              <a:t>Ждем Ваших вопросов и предложений</a:t>
            </a:r>
            <a:r>
              <a:rPr lang="ru-RU" altLang="ru-RU" sz="2800" dirty="0">
                <a:solidFill>
                  <a:srgbClr val="00FF00"/>
                </a:solidFill>
                <a:latin typeface="Constantia" pitchFamily="18" charset="0"/>
              </a:rPr>
              <a:t>!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23669158"/>
              </p:ext>
            </p:extLst>
          </p:nvPr>
        </p:nvGraphicFramePr>
        <p:xfrm>
          <a:off x="16412" y="-32545"/>
          <a:ext cx="3217863" cy="828675"/>
        </p:xfrm>
        <a:graphic>
          <a:graphicData uri="http://schemas.openxmlformats.org/presentationml/2006/ole">
            <p:oleObj spid="_x0000_s50233" name="Документ" r:id="rId5" imgW="5940803" imgH="1676580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2801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14204</TotalTime>
  <Words>18659</Words>
  <Application>Microsoft Office PowerPoint</Application>
  <PresentationFormat>Произвольный</PresentationFormat>
  <Paragraphs>4568</Paragraphs>
  <Slides>142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142</vt:i4>
      </vt:variant>
    </vt:vector>
  </HeadingPairs>
  <TitlesOfParts>
    <vt:vector size="144" baseType="lpstr">
      <vt:lpstr>Тема Office</vt:lpstr>
      <vt:lpstr>Документ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Бюджетная система Российской Федерации</vt:lpstr>
      <vt:lpstr>Слайд 12</vt:lpstr>
      <vt:lpstr>Доходы бюджета</vt:lpstr>
      <vt:lpstr>Структура доходов бюджета</vt:lpstr>
      <vt:lpstr>Федеральные, региональные и местные налоги</vt:lpstr>
      <vt:lpstr>Слайд 16</vt:lpstr>
      <vt:lpstr>Слайд 17</vt:lpstr>
      <vt:lpstr> Нормативы зачисления налогов в бюджет муниципального образования Куприяновское </vt:lpstr>
      <vt:lpstr>Слайд 19</vt:lpstr>
      <vt:lpstr>Слайд 20</vt:lpstr>
      <vt:lpstr>Слайд 21</vt:lpstr>
      <vt:lpstr>Слайд 22</vt:lpstr>
      <vt:lpstr>Структура расходов бюджетов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Результат исполнения  бюджета</vt:lpstr>
      <vt:lpstr>Слайд 35</vt:lpstr>
      <vt:lpstr>ежегодное формирование и исполнение бюджета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Обратная связь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Дмитриев С.В.</cp:lastModifiedBy>
  <cp:revision>719</cp:revision>
  <dcterms:created xsi:type="dcterms:W3CDTF">2015-05-24T10:14:08Z</dcterms:created>
  <dcterms:modified xsi:type="dcterms:W3CDTF">2024-02-29T17:14:08Z</dcterms:modified>
</cp:coreProperties>
</file>