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rawings/drawing3.xml" ContentType="application/vnd.openxmlformats-officedocument.drawingml.chartshapes+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charts/chart10.xml" ContentType="application/vnd.openxmlformats-officedocument.drawingml.char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diagrams/data3.xml" ContentType="application/vnd.openxmlformats-officedocument.drawingml.diagramData+xml"/>
  <Override PartName="/ppt/charts/chart4.xml" ContentType="application/vnd.openxmlformats-officedocument.drawingml.chart+xml"/>
  <Override PartName="/ppt/drawings/drawing8.xml" ContentType="application/vnd.openxmlformats-officedocument.drawingml.chartshapes+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rawings/drawing4.xml" ContentType="application/vnd.openxmlformats-officedocument.drawingml.chartshape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slides/slide138.xml" ContentType="application/vnd.openxmlformats-officedocument.presentationml.slide+xml"/>
  <Override PartName="/ppt/slides/slide167.xml" ContentType="application/vnd.openxmlformats-officedocument.presentationml.slide+xml"/>
  <Override PartName="/ppt/diagrams/layout3.xml" ContentType="application/vnd.openxmlformats-officedocument.drawingml.diagramLayout+xml"/>
  <Override PartName="/ppt/notesSlides/notesSlide9.xml" ContentType="application/vnd.openxmlformats-officedocument.presentationml.notesSlide+xml"/>
  <Override PartName="/ppt/drawings/drawing9.xml" ContentType="application/vnd.openxmlformats-officedocument.drawingml.chartshapes+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rawings/drawing5.xml" ContentType="application/vnd.openxmlformats-officedocument.drawingml.chartshape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rawings/drawing1.xml" ContentType="application/vnd.openxmlformats-officedocument.drawingml.chartshape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s/slide139.xml" ContentType="application/vnd.openxmlformats-officedocument.presentationml.slide+xml"/>
  <Override PartName="/ppt/slides/slide157.xml" ContentType="application/vnd.openxmlformats-officedocument.presentationml.slide+xml"/>
  <Override PartName="/ppt/charts/chart6.xml" ContentType="application/vnd.openxmlformats-officedocument.drawingml.chart+xml"/>
  <Override PartName="/ppt/notesSlides/notesSlide11.xml" ContentType="application/vnd.openxmlformats-officedocument.presentationml.notesSlide+xml"/>
  <Override PartName="/ppt/diagrams/data5.xml" ContentType="application/vnd.openxmlformats-officedocument.drawingml.diagramData+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ppt/drawings/drawing6.xml" ContentType="application/vnd.openxmlformats-officedocument.drawingml.chartshape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rawings/drawing2.xml" ContentType="application/vnd.openxmlformats-officedocument.drawingml.chartshape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slides/slide129.xml" ContentType="application/vnd.openxmlformats-officedocument.presentationml.slide+xml"/>
  <Override PartName="/ppt/charts/chart7.xml" ContentType="application/vnd.openxmlformats-officedocument.drawingml.chart+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drawings/drawing7.xml" ContentType="application/vnd.openxmlformats-officedocument.drawingml.chartshape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1"/>
  </p:notesMasterIdLst>
  <p:handoutMasterIdLst>
    <p:handoutMasterId r:id="rId172"/>
  </p:handoutMasterIdLst>
  <p:sldIdLst>
    <p:sldId id="290" r:id="rId2"/>
    <p:sldId id="291" r:id="rId3"/>
    <p:sldId id="293" r:id="rId4"/>
    <p:sldId id="292" r:id="rId5"/>
    <p:sldId id="321" r:id="rId6"/>
    <p:sldId id="327" r:id="rId7"/>
    <p:sldId id="502" r:id="rId8"/>
    <p:sldId id="294" r:id="rId9"/>
    <p:sldId id="504" r:id="rId10"/>
    <p:sldId id="505" r:id="rId11"/>
    <p:sldId id="506" r:id="rId12"/>
    <p:sldId id="507" r:id="rId13"/>
    <p:sldId id="508" r:id="rId14"/>
    <p:sldId id="509" r:id="rId15"/>
    <p:sldId id="295" r:id="rId16"/>
    <p:sldId id="491" r:id="rId17"/>
    <p:sldId id="309" r:id="rId18"/>
    <p:sldId id="484" r:id="rId19"/>
    <p:sldId id="311" r:id="rId20"/>
    <p:sldId id="316" r:id="rId21"/>
    <p:sldId id="313" r:id="rId22"/>
    <p:sldId id="482" r:id="rId23"/>
    <p:sldId id="483" r:id="rId24"/>
    <p:sldId id="314" r:id="rId25"/>
    <p:sldId id="485" r:id="rId26"/>
    <p:sldId id="317" r:id="rId27"/>
    <p:sldId id="329" r:id="rId28"/>
    <p:sldId id="318" r:id="rId29"/>
    <p:sldId id="312" r:id="rId30"/>
    <p:sldId id="320" r:id="rId31"/>
    <p:sldId id="353" r:id="rId32"/>
    <p:sldId id="358" r:id="rId33"/>
    <p:sldId id="360" r:id="rId34"/>
    <p:sldId id="359" r:id="rId35"/>
    <p:sldId id="486" r:id="rId36"/>
    <p:sldId id="310" r:id="rId37"/>
    <p:sldId id="490" r:id="rId38"/>
    <p:sldId id="487" r:id="rId39"/>
    <p:sldId id="488" r:id="rId40"/>
    <p:sldId id="489" r:id="rId41"/>
    <p:sldId id="378" r:id="rId42"/>
    <p:sldId id="511" r:id="rId43"/>
    <p:sldId id="301" r:id="rId44"/>
    <p:sldId id="512" r:id="rId45"/>
    <p:sldId id="302" r:id="rId46"/>
    <p:sldId id="519" r:id="rId47"/>
    <p:sldId id="268" r:id="rId48"/>
    <p:sldId id="496" r:id="rId49"/>
    <p:sldId id="375" r:id="rId50"/>
    <p:sldId id="523" r:id="rId51"/>
    <p:sldId id="325" r:id="rId52"/>
    <p:sldId id="446" r:id="rId53"/>
    <p:sldId id="443" r:id="rId54"/>
    <p:sldId id="520" r:id="rId55"/>
    <p:sldId id="521" r:id="rId56"/>
    <p:sldId id="516" r:id="rId57"/>
    <p:sldId id="517" r:id="rId58"/>
    <p:sldId id="518" r:id="rId59"/>
    <p:sldId id="524" r:id="rId60"/>
    <p:sldId id="382" r:id="rId61"/>
    <p:sldId id="525" r:id="rId62"/>
    <p:sldId id="381" r:id="rId63"/>
    <p:sldId id="383" r:id="rId64"/>
    <p:sldId id="386" r:id="rId65"/>
    <p:sldId id="444" r:id="rId66"/>
    <p:sldId id="513" r:id="rId67"/>
    <p:sldId id="515" r:id="rId68"/>
    <p:sldId id="527" r:id="rId69"/>
    <p:sldId id="528" r:id="rId70"/>
    <p:sldId id="529" r:id="rId71"/>
    <p:sldId id="445" r:id="rId72"/>
    <p:sldId id="362" r:id="rId73"/>
    <p:sldId id="363" r:id="rId74"/>
    <p:sldId id="526" r:id="rId75"/>
    <p:sldId id="385" r:id="rId76"/>
    <p:sldId id="364" r:id="rId77"/>
    <p:sldId id="384" r:id="rId78"/>
    <p:sldId id="387" r:id="rId79"/>
    <p:sldId id="531" r:id="rId80"/>
    <p:sldId id="333" r:id="rId81"/>
    <p:sldId id="388" r:id="rId82"/>
    <p:sldId id="389" r:id="rId83"/>
    <p:sldId id="391" r:id="rId84"/>
    <p:sldId id="497" r:id="rId85"/>
    <p:sldId id="390" r:id="rId86"/>
    <p:sldId id="392" r:id="rId87"/>
    <p:sldId id="393" r:id="rId88"/>
    <p:sldId id="394" r:id="rId89"/>
    <p:sldId id="395" r:id="rId90"/>
    <p:sldId id="396" r:id="rId91"/>
    <p:sldId id="399" r:id="rId92"/>
    <p:sldId id="402" r:id="rId93"/>
    <p:sldId id="403" r:id="rId94"/>
    <p:sldId id="405" r:id="rId95"/>
    <p:sldId id="406" r:id="rId96"/>
    <p:sldId id="407" r:id="rId97"/>
    <p:sldId id="408" r:id="rId98"/>
    <p:sldId id="409" r:id="rId99"/>
    <p:sldId id="410" r:id="rId100"/>
    <p:sldId id="411" r:id="rId101"/>
    <p:sldId id="412" r:id="rId102"/>
    <p:sldId id="413" r:id="rId103"/>
    <p:sldId id="414" r:id="rId104"/>
    <p:sldId id="447" r:id="rId105"/>
    <p:sldId id="415" r:id="rId106"/>
    <p:sldId id="417" r:id="rId107"/>
    <p:sldId id="416" r:id="rId108"/>
    <p:sldId id="418" r:id="rId109"/>
    <p:sldId id="419" r:id="rId110"/>
    <p:sldId id="420" r:id="rId111"/>
    <p:sldId id="421" r:id="rId112"/>
    <p:sldId id="422" r:id="rId113"/>
    <p:sldId id="452" r:id="rId114"/>
    <p:sldId id="453" r:id="rId115"/>
    <p:sldId id="498" r:id="rId116"/>
    <p:sldId id="451" r:id="rId117"/>
    <p:sldId id="423" r:id="rId118"/>
    <p:sldId id="424" r:id="rId119"/>
    <p:sldId id="448" r:id="rId120"/>
    <p:sldId id="425" r:id="rId121"/>
    <p:sldId id="426" r:id="rId122"/>
    <p:sldId id="427" r:id="rId123"/>
    <p:sldId id="428" r:id="rId124"/>
    <p:sldId id="429" r:id="rId125"/>
    <p:sldId id="430" r:id="rId126"/>
    <p:sldId id="432" r:id="rId127"/>
    <p:sldId id="541" r:id="rId128"/>
    <p:sldId id="544" r:id="rId129"/>
    <p:sldId id="543" r:id="rId130"/>
    <p:sldId id="542" r:id="rId131"/>
    <p:sldId id="433" r:id="rId132"/>
    <p:sldId id="434" r:id="rId133"/>
    <p:sldId id="435" r:id="rId134"/>
    <p:sldId id="436" r:id="rId135"/>
    <p:sldId id="437" r:id="rId136"/>
    <p:sldId id="438" r:id="rId137"/>
    <p:sldId id="439" r:id="rId138"/>
    <p:sldId id="440" r:id="rId139"/>
    <p:sldId id="441" r:id="rId140"/>
    <p:sldId id="442" r:id="rId141"/>
    <p:sldId id="533" r:id="rId142"/>
    <p:sldId id="535" r:id="rId143"/>
    <p:sldId id="536" r:id="rId144"/>
    <p:sldId id="539" r:id="rId145"/>
    <p:sldId id="540" r:id="rId146"/>
    <p:sldId id="538" r:id="rId147"/>
    <p:sldId id="458" r:id="rId148"/>
    <p:sldId id="459" r:id="rId149"/>
    <p:sldId id="461" r:id="rId150"/>
    <p:sldId id="462" r:id="rId151"/>
    <p:sldId id="454" r:id="rId152"/>
    <p:sldId id="455" r:id="rId153"/>
    <p:sldId id="466" r:id="rId154"/>
    <p:sldId id="499" r:id="rId155"/>
    <p:sldId id="467" r:id="rId156"/>
    <p:sldId id="500" r:id="rId157"/>
    <p:sldId id="468" r:id="rId158"/>
    <p:sldId id="456" r:id="rId159"/>
    <p:sldId id="457" r:id="rId160"/>
    <p:sldId id="464" r:id="rId161"/>
    <p:sldId id="465" r:id="rId162"/>
    <p:sldId id="472" r:id="rId163"/>
    <p:sldId id="478" r:id="rId164"/>
    <p:sldId id="492" r:id="rId165"/>
    <p:sldId id="494" r:id="rId166"/>
    <p:sldId id="493" r:id="rId167"/>
    <p:sldId id="495" r:id="rId168"/>
    <p:sldId id="278" r:id="rId169"/>
    <p:sldId id="374" r:id="rId170"/>
  </p:sldIdLst>
  <p:sldSz cx="12192000" cy="6858000"/>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CC"/>
    <a:srgbClr val="000000"/>
    <a:srgbClr val="00FF00"/>
    <a:srgbClr val="FFFF99"/>
    <a:srgbClr val="FFFF66"/>
    <a:srgbClr val="FF0000"/>
    <a:srgbClr val="4B0108"/>
    <a:srgbClr val="FFFFFF"/>
    <a:srgbClr val="B3011A"/>
    <a:srgbClr val="FFCC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Стиль из темы 2 - акцент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Темный стиль 1 - акцент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Стиль из темы 2 - акцент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13" autoAdjust="0"/>
    <p:restoredTop sz="99871" autoAdjust="0"/>
  </p:normalViewPr>
  <p:slideViewPr>
    <p:cSldViewPr snapToGrid="0">
      <p:cViewPr>
        <p:scale>
          <a:sx n="83" d="100"/>
          <a:sy n="83" d="100"/>
        </p:scale>
        <p:origin x="-156" y="-42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theme" Target="theme/theme1.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notesMaster" Target="notesMasters/notesMaster1.xml"/><Relationship Id="rId176"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 Id="rId1" Type="http://schemas.openxmlformats.org/officeDocument/2006/relationships/image" Target="../media/image20.jpeg"/></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 Id="rId1" Type="http://schemas.openxmlformats.org/officeDocument/2006/relationships/image" Target="../media/image32.jpeg"/></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 Id="rId1" Type="http://schemas.openxmlformats.org/officeDocument/2006/relationships/image" Target="../media/image32.jpeg"/></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 Id="rId1" Type="http://schemas.openxmlformats.org/officeDocument/2006/relationships/image" Target="../media/image32.jpeg"/></Relationships>
</file>

<file path=ppt/charts/_rels/chart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32.jpeg"/><Relationship Id="rId1" Type="http://schemas.openxmlformats.org/officeDocument/2006/relationships/image" Target="../media/image120.jpeg"/><Relationship Id="rId5" Type="http://schemas.openxmlformats.org/officeDocument/2006/relationships/chartUserShapes" Target="../drawings/drawing5.xml"/><Relationship Id="rId4"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 Id="rId1" Type="http://schemas.openxmlformats.org/officeDocument/2006/relationships/image" Target="../media/image120.jpeg"/></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 Id="rId1" Type="http://schemas.openxmlformats.org/officeDocument/2006/relationships/image" Target="../media/image120.jpeg"/></Relationships>
</file>

<file path=ppt/charts/_rels/chart10.xml.rels><?xml version="1.0" encoding="UTF-8" standalone="yes"?>
<Relationships xmlns="http://schemas.openxmlformats.org/package/2006/relationships"><Relationship Id="rId3"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 Id="rId2" Type="http://schemas.openxmlformats.org/officeDocument/2006/relationships/image" Target="../media/image123.jpeg"/><Relationship Id="rId1" Type="http://schemas.openxmlformats.org/officeDocument/2006/relationships/image" Target="../media/image32.jpeg"/><Relationship Id="rId4" Type="http://schemas.openxmlformats.org/officeDocument/2006/relationships/chartUserShapes" Target="../drawings/drawing8.xm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file:///C:\Users\&#1057;&#1077;&#1088;&#1075;&#1077;&#1081;\Desktop\&#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chart>
    <c:view3D>
      <c:rotX val="10"/>
      <c:rotY val="10"/>
      <c:depthPercent val="80"/>
      <c:rAngAx val="1"/>
    </c:view3D>
    <c:plotArea>
      <c:layout>
        <c:manualLayout>
          <c:layoutTarget val="inner"/>
          <c:xMode val="edge"/>
          <c:yMode val="edge"/>
          <c:x val="5.4004782994645117E-2"/>
          <c:y val="1.4377605994824932E-2"/>
          <c:w val="0.94599521700535538"/>
          <c:h val="0.84613410804253053"/>
        </c:manualLayout>
      </c:layout>
      <c:bar3DChart>
        <c:barDir val="col"/>
        <c:grouping val="clustered"/>
        <c:ser>
          <c:idx val="1"/>
          <c:order val="0"/>
          <c:tx>
            <c:strRef>
              <c:f>Лист5!$B$6</c:f>
              <c:strCache>
                <c:ptCount val="1"/>
                <c:pt idx="0">
                  <c:v>Доходы бюджета всего</c:v>
                </c:pt>
              </c:strCache>
            </c:strRef>
          </c:tx>
          <c:dLbls>
            <c:dLbl>
              <c:idx val="0"/>
              <c:layout>
                <c:manualLayout>
                  <c:x val="3.1382978679590453E-3"/>
                  <c:y val="0.21590579525357359"/>
                </c:manualLayout>
              </c:layout>
              <c:showVal val="1"/>
            </c:dLbl>
            <c:dLbl>
              <c:idx val="1"/>
              <c:layout>
                <c:manualLayout>
                  <c:x val="6.2765957359180906E-3"/>
                  <c:y val="0.25224637465268995"/>
                </c:manualLayout>
              </c:layout>
              <c:showVal val="1"/>
            </c:dLbl>
            <c:dLbl>
              <c:idx val="2"/>
              <c:layout>
                <c:manualLayout>
                  <c:x val="7.3226950252377691E-3"/>
                  <c:y val="0.26079709921718774"/>
                </c:manualLayout>
              </c:layout>
              <c:showVal val="1"/>
            </c:dLbl>
            <c:dLbl>
              <c:idx val="3"/>
              <c:layout>
                <c:manualLayout>
                  <c:x val="6.0160645132084174E-3"/>
                  <c:y val="0.23554504660314721"/>
                </c:manualLayout>
              </c:layout>
              <c:showVal val="1"/>
            </c:dLbl>
            <c:dLbl>
              <c:idx val="4"/>
              <c:layout>
                <c:manualLayout>
                  <c:x val="5.2304964465984061E-3"/>
                  <c:y val="0.23300724438256962"/>
                </c:manualLayout>
              </c:layout>
              <c:showVal val="1"/>
            </c:dLbl>
            <c:dLbl>
              <c:idx val="5"/>
              <c:layout>
                <c:manualLayout>
                  <c:x val="4.5732522871405794E-3"/>
                  <c:y val="0.19598012189142539"/>
                </c:manualLayout>
              </c:layout>
              <c:showVal val="1"/>
            </c:dLbl>
            <c:txPr>
              <a:bodyPr rot="-5400000" vert="horz"/>
              <a:lstStyle/>
              <a:p>
                <a:pPr>
                  <a:defRPr sz="1800" b="1"/>
                </a:pPr>
                <a:endParaRPr lang="ru-RU"/>
              </a:p>
            </c:txPr>
            <c:showVal val="1"/>
          </c:dLbls>
          <c:cat>
            <c:multiLvlStrRef>
              <c:f>Лист5!$C$4:$H$5</c:f>
              <c:multiLvlStrCache>
                <c:ptCount val="6"/>
                <c:lvl>
                  <c:pt idx="3">
                    <c:v>2025 год</c:v>
                  </c:pt>
                  <c:pt idx="4">
                    <c:v>2026 год</c:v>
                  </c:pt>
                  <c:pt idx="5">
                    <c:v>2027 год</c:v>
                  </c:pt>
                </c:lvl>
                <c:lvl>
                  <c:pt idx="0">
                    <c:v>Исполнено за 2022 год</c:v>
                  </c:pt>
                  <c:pt idx="1">
                    <c:v>Исполнено за 2023 год</c:v>
                  </c:pt>
                  <c:pt idx="2">
                    <c:v>Оценка исполнения за 2024 год</c:v>
                  </c:pt>
                  <c:pt idx="3">
                    <c:v>План на </c:v>
                  </c:pt>
                </c:lvl>
              </c:multiLvlStrCache>
            </c:multiLvlStrRef>
          </c:cat>
          <c:val>
            <c:numRef>
              <c:f>Лист5!$C$6:$H$6</c:f>
              <c:numCache>
                <c:formatCode>_-* #,##0.0\ _₽_-;\-* #,##0.0\ _₽_-;_-* "-"?\ _₽_-;_-@_-</c:formatCode>
                <c:ptCount val="6"/>
                <c:pt idx="0">
                  <c:v>62423.700000000004</c:v>
                </c:pt>
                <c:pt idx="1">
                  <c:v>77243.100000000006</c:v>
                </c:pt>
                <c:pt idx="2">
                  <c:v>96632</c:v>
                </c:pt>
                <c:pt idx="3">
                  <c:v>51385.5</c:v>
                </c:pt>
                <c:pt idx="4">
                  <c:v>54217.599999999999</c:v>
                </c:pt>
                <c:pt idx="5">
                  <c:v>51255.100000000006</c:v>
                </c:pt>
              </c:numCache>
            </c:numRef>
          </c:val>
        </c:ser>
        <c:ser>
          <c:idx val="2"/>
          <c:order val="1"/>
          <c:tx>
            <c:strRef>
              <c:f>Лист5!$B$20</c:f>
              <c:strCache>
                <c:ptCount val="1"/>
                <c:pt idx="0">
                  <c:v>Расходы бюджета всего</c:v>
                </c:pt>
              </c:strCache>
            </c:strRef>
          </c:tx>
          <c:spPr>
            <a:solidFill>
              <a:srgbClr val="C00000"/>
            </a:solidFill>
          </c:spPr>
          <c:dLbls>
            <c:dLbl>
              <c:idx val="0"/>
              <c:layout>
                <c:manualLayout>
                  <c:x val="5.2304964465984061E-3"/>
                  <c:y val="0.194528983842329"/>
                </c:manualLayout>
              </c:layout>
              <c:showVal val="1"/>
            </c:dLbl>
            <c:dLbl>
              <c:idx val="1"/>
              <c:layout>
                <c:manualLayout>
                  <c:x val="2.0921985786393634E-3"/>
                  <c:y val="0.23728260666481837"/>
                </c:manualLayout>
              </c:layout>
              <c:showVal val="1"/>
            </c:dLbl>
            <c:dLbl>
              <c:idx val="2"/>
              <c:layout>
                <c:manualLayout>
                  <c:x val="6.2765957359180906E-3"/>
                  <c:y val="0.24583333122931667"/>
                </c:manualLayout>
              </c:layout>
              <c:showVal val="1"/>
            </c:dLbl>
            <c:dLbl>
              <c:idx val="3"/>
              <c:layout>
                <c:manualLayout>
                  <c:x val="2.3566396009695911E-3"/>
                  <c:y val="0.24438453332215276"/>
                </c:manualLayout>
              </c:layout>
              <c:showVal val="1"/>
            </c:dLbl>
            <c:dLbl>
              <c:idx val="4"/>
              <c:layout>
                <c:manualLayout>
                  <c:x val="6.2765957359180906E-3"/>
                  <c:y val="0.22445651981807163"/>
                </c:manualLayout>
              </c:layout>
              <c:showVal val="1"/>
            </c:dLbl>
            <c:dLbl>
              <c:idx val="5"/>
              <c:layout>
                <c:manualLayout>
                  <c:x val="4.5732522871405794E-3"/>
                  <c:y val="0.19043351466808284"/>
                </c:manualLayout>
              </c:layout>
              <c:showVal val="1"/>
            </c:dLbl>
            <c:txPr>
              <a:bodyPr rot="-5400000" vert="horz" anchor="ctr" anchorCtr="0"/>
              <a:lstStyle/>
              <a:p>
                <a:pPr>
                  <a:defRPr sz="1800" b="1"/>
                </a:pPr>
                <a:endParaRPr lang="ru-RU"/>
              </a:p>
            </c:txPr>
            <c:showVal val="1"/>
          </c:dLbls>
          <c:cat>
            <c:multiLvlStrRef>
              <c:f>Лист5!$C$4:$H$5</c:f>
              <c:multiLvlStrCache>
                <c:ptCount val="6"/>
                <c:lvl>
                  <c:pt idx="3">
                    <c:v>2025 год</c:v>
                  </c:pt>
                  <c:pt idx="4">
                    <c:v>2026 год</c:v>
                  </c:pt>
                  <c:pt idx="5">
                    <c:v>2027 год</c:v>
                  </c:pt>
                </c:lvl>
                <c:lvl>
                  <c:pt idx="0">
                    <c:v>Исполнено за 2022 год</c:v>
                  </c:pt>
                  <c:pt idx="1">
                    <c:v>Исполнено за 2023 год</c:v>
                  </c:pt>
                  <c:pt idx="2">
                    <c:v>Оценка исполнения за 2024 год</c:v>
                  </c:pt>
                  <c:pt idx="3">
                    <c:v>План на </c:v>
                  </c:pt>
                </c:lvl>
              </c:multiLvlStrCache>
            </c:multiLvlStrRef>
          </c:cat>
          <c:val>
            <c:numRef>
              <c:f>Лист5!$C$28:$H$28</c:f>
              <c:numCache>
                <c:formatCode>_-* #,##0.0\ _₽_-;\-* #,##0.0\ _₽_-;_-* "-"?\ _₽_-;_-@_-</c:formatCode>
                <c:ptCount val="6"/>
                <c:pt idx="0">
                  <c:v>66946.7</c:v>
                </c:pt>
                <c:pt idx="1">
                  <c:v>78997.5</c:v>
                </c:pt>
                <c:pt idx="2">
                  <c:v>97129</c:v>
                </c:pt>
                <c:pt idx="3">
                  <c:v>51385.5</c:v>
                </c:pt>
                <c:pt idx="4">
                  <c:v>54217.599999999999</c:v>
                </c:pt>
                <c:pt idx="5">
                  <c:v>51255.1</c:v>
                </c:pt>
              </c:numCache>
            </c:numRef>
          </c:val>
        </c:ser>
        <c:ser>
          <c:idx val="0"/>
          <c:order val="2"/>
          <c:tx>
            <c:strRef>
              <c:f>Лист5!$B$23</c:f>
              <c:strCache>
                <c:ptCount val="1"/>
                <c:pt idx="0">
                  <c:v>Дефицит (-), профицит (+)</c:v>
                </c:pt>
              </c:strCache>
            </c:strRef>
          </c:tx>
          <c:spPr>
            <a:solidFill>
              <a:srgbClr val="002060"/>
            </a:solidFill>
          </c:spPr>
          <c:dLbls>
            <c:dLbl>
              <c:idx val="0"/>
              <c:layout>
                <c:manualLayout>
                  <c:x val="4.5999189695650426E-3"/>
                  <c:y val="4.4477820865684033E-2"/>
                </c:manualLayout>
              </c:layout>
              <c:spPr/>
              <c:txPr>
                <a:bodyPr/>
                <a:lstStyle/>
                <a:p>
                  <a:pPr>
                    <a:defRPr sz="1600" b="1">
                      <a:solidFill>
                        <a:srgbClr val="FFFF00"/>
                      </a:solidFill>
                    </a:defRPr>
                  </a:pPr>
                  <a:endParaRPr lang="ru-RU"/>
                </a:p>
              </c:txPr>
              <c:showVal val="1"/>
            </c:dLbl>
            <c:dLbl>
              <c:idx val="1"/>
              <c:layout>
                <c:manualLayout>
                  <c:x val="4.0538877952755936E-3"/>
                  <c:y val="3.9770439799875802E-2"/>
                </c:manualLayout>
              </c:layout>
              <c:spPr/>
              <c:txPr>
                <a:bodyPr/>
                <a:lstStyle/>
                <a:p>
                  <a:pPr>
                    <a:defRPr sz="1600" b="1">
                      <a:solidFill>
                        <a:srgbClr val="FFFF00"/>
                      </a:solidFill>
                    </a:defRPr>
                  </a:pPr>
                  <a:endParaRPr lang="ru-RU"/>
                </a:p>
              </c:txPr>
              <c:showVal val="1"/>
            </c:dLbl>
            <c:dLbl>
              <c:idx val="2"/>
              <c:layout>
                <c:manualLayout>
                  <c:x val="5.2426027573167534E-3"/>
                  <c:y val="4.0608689149998309E-2"/>
                </c:manualLayout>
              </c:layout>
              <c:spPr/>
              <c:txPr>
                <a:bodyPr/>
                <a:lstStyle/>
                <a:p>
                  <a:pPr>
                    <a:defRPr sz="1600" b="1">
                      <a:solidFill>
                        <a:srgbClr val="FFFF00"/>
                      </a:solidFill>
                    </a:defRPr>
                  </a:pPr>
                  <a:endParaRPr lang="ru-RU"/>
                </a:p>
              </c:txPr>
              <c:showVal val="1"/>
            </c:dLbl>
            <c:dLbl>
              <c:idx val="3"/>
              <c:layout>
                <c:manualLayout>
                  <c:x val="1.9599652659173881E-3"/>
                  <c:y val="2.0337559818921481E-2"/>
                </c:manualLayout>
              </c:layout>
              <c:spPr/>
              <c:txPr>
                <a:bodyPr/>
                <a:lstStyle/>
                <a:p>
                  <a:pPr>
                    <a:defRPr sz="1600" b="1">
                      <a:solidFill>
                        <a:srgbClr val="FFFF00"/>
                      </a:solidFill>
                    </a:defRPr>
                  </a:pPr>
                  <a:endParaRPr lang="ru-RU"/>
                </a:p>
              </c:txPr>
              <c:showVal val="1"/>
            </c:dLbl>
            <c:dLbl>
              <c:idx val="4"/>
              <c:layout>
                <c:manualLayout>
                  <c:x val="1.9641597933877479E-3"/>
                  <c:y val="2.0309651695414342E-2"/>
                </c:manualLayout>
              </c:layout>
              <c:spPr/>
              <c:txPr>
                <a:bodyPr/>
                <a:lstStyle/>
                <a:p>
                  <a:pPr>
                    <a:defRPr sz="1600" b="1">
                      <a:solidFill>
                        <a:srgbClr val="FFFF00"/>
                      </a:solidFill>
                    </a:defRPr>
                  </a:pPr>
                  <a:endParaRPr lang="ru-RU"/>
                </a:p>
              </c:txPr>
              <c:showVal val="1"/>
            </c:dLbl>
            <c:dLbl>
              <c:idx val="5"/>
              <c:layout>
                <c:manualLayout>
                  <c:x val="5.2322259752464037E-3"/>
                  <c:y val="2.2186507769371363E-2"/>
                </c:manualLayout>
              </c:layout>
              <c:spPr/>
              <c:txPr>
                <a:bodyPr/>
                <a:lstStyle/>
                <a:p>
                  <a:pPr>
                    <a:defRPr sz="1600" b="1">
                      <a:solidFill>
                        <a:srgbClr val="FFFF00"/>
                      </a:solidFill>
                    </a:defRPr>
                  </a:pPr>
                  <a:endParaRPr lang="ru-RU"/>
                </a:p>
              </c:txPr>
              <c:showVal val="1"/>
            </c:dLbl>
            <c:txPr>
              <a:bodyPr/>
              <a:lstStyle/>
              <a:p>
                <a:pPr>
                  <a:defRPr sz="1600" b="1"/>
                </a:pPr>
                <a:endParaRPr lang="ru-RU"/>
              </a:p>
            </c:txPr>
            <c:showVal val="1"/>
          </c:dLbls>
          <c:val>
            <c:numRef>
              <c:f>Лист5!$C$23:$H$23</c:f>
              <c:numCache>
                <c:formatCode>#,##0.0_ ;\-#,##0.0\ </c:formatCode>
                <c:ptCount val="6"/>
                <c:pt idx="0">
                  <c:v>-4522.9999999999927</c:v>
                </c:pt>
                <c:pt idx="1">
                  <c:v>-1754.3999999999942</c:v>
                </c:pt>
                <c:pt idx="2">
                  <c:v>-497</c:v>
                </c:pt>
                <c:pt idx="3">
                  <c:v>0</c:v>
                </c:pt>
                <c:pt idx="4">
                  <c:v>1.4779288903810104E-12</c:v>
                </c:pt>
                <c:pt idx="5">
                  <c:v>2.9558577807620224E-12</c:v>
                </c:pt>
              </c:numCache>
            </c:numRef>
          </c:val>
        </c:ser>
        <c:gapWidth val="44"/>
        <c:gapDepth val="46"/>
        <c:shape val="cylinder"/>
        <c:axId val="150604032"/>
        <c:axId val="150614016"/>
        <c:axId val="0"/>
      </c:bar3DChart>
      <c:catAx>
        <c:axId val="150604032"/>
        <c:scaling>
          <c:orientation val="minMax"/>
        </c:scaling>
        <c:axPos val="b"/>
        <c:tickLblPos val="nextTo"/>
        <c:txPr>
          <a:bodyPr/>
          <a:lstStyle/>
          <a:p>
            <a:pPr>
              <a:defRPr sz="1400" b="1"/>
            </a:pPr>
            <a:endParaRPr lang="ru-RU"/>
          </a:p>
        </c:txPr>
        <c:crossAx val="150614016"/>
        <c:crosses val="autoZero"/>
        <c:auto val="1"/>
        <c:lblAlgn val="ctr"/>
        <c:lblOffset val="100"/>
      </c:catAx>
      <c:valAx>
        <c:axId val="150614016"/>
        <c:scaling>
          <c:orientation val="minMax"/>
        </c:scaling>
        <c:axPos val="l"/>
        <c:majorGridlines/>
        <c:numFmt formatCode="_-* #,##0.0\ _₽_-;\-* #,##0.0\ _₽_-;_-* &quot;-&quot;?\ _₽_-;_-@_-" sourceLinked="1"/>
        <c:tickLblPos val="nextTo"/>
        <c:txPr>
          <a:bodyPr/>
          <a:lstStyle/>
          <a:p>
            <a:pPr>
              <a:defRPr sz="1100" b="1"/>
            </a:pPr>
            <a:endParaRPr lang="ru-RU"/>
          </a:p>
        </c:txPr>
        <c:crossAx val="150604032"/>
        <c:crosses val="autoZero"/>
        <c:crossBetween val="between"/>
      </c:valAx>
    </c:plotArea>
    <c:legend>
      <c:legendPos val="b"/>
      <c:layout>
        <c:manualLayout>
          <c:xMode val="edge"/>
          <c:yMode val="edge"/>
          <c:x val="4.5304912819979809E-2"/>
          <c:y val="0.93301651888893722"/>
          <c:w val="0.91775888630457614"/>
          <c:h val="5.4157394264315414E-2"/>
        </c:manualLayout>
      </c:layout>
      <c:txPr>
        <a:bodyPr/>
        <a:lstStyle/>
        <a:p>
          <a:pPr>
            <a:defRPr sz="1600" b="1"/>
          </a:pPr>
          <a:endParaRPr lang="ru-RU"/>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view3D>
      <c:rotX val="10"/>
      <c:rotY val="6"/>
      <c:depthPercent val="80"/>
      <c:rAngAx val="1"/>
    </c:view3D>
    <c:plotArea>
      <c:layout>
        <c:manualLayout>
          <c:layoutTarget val="inner"/>
          <c:xMode val="edge"/>
          <c:yMode val="edge"/>
          <c:x val="6.5413664934380153E-2"/>
          <c:y val="2.1864157347713953E-2"/>
          <c:w val="0.85366533061185079"/>
          <c:h val="0.86892304801712339"/>
        </c:manualLayout>
      </c:layout>
      <c:line3DChart>
        <c:grouping val="standard"/>
        <c:ser>
          <c:idx val="1"/>
          <c:order val="0"/>
          <c:tx>
            <c:strRef>
              <c:f>Лист5!$B$6</c:f>
              <c:strCache>
                <c:ptCount val="1"/>
                <c:pt idx="0">
                  <c:v>Доходы бюджета всего</c:v>
                </c:pt>
              </c:strCache>
            </c:strRef>
          </c:tx>
          <c:dLbls>
            <c:dLbl>
              <c:idx val="0"/>
              <c:layout>
                <c:manualLayout>
                  <c:x val="-1.4722810980225545E-3"/>
                  <c:y val="8.210092344954871E-2"/>
                </c:manualLayout>
              </c:layout>
              <c:showVal val="1"/>
            </c:dLbl>
            <c:dLbl>
              <c:idx val="1"/>
              <c:layout>
                <c:manualLayout>
                  <c:x val="4.9592762940753442E-3"/>
                  <c:y val="2.1804747057763956E-2"/>
                </c:manualLayout>
              </c:layout>
              <c:showVal val="1"/>
            </c:dLbl>
            <c:dLbl>
              <c:idx val="2"/>
              <c:layout>
                <c:manualLayout>
                  <c:x val="-2.9562105803841207E-2"/>
                  <c:y val="8.4249059056608497E-2"/>
                </c:manualLayout>
              </c:layout>
              <c:showVal val="1"/>
            </c:dLbl>
            <c:dLbl>
              <c:idx val="3"/>
              <c:layout>
                <c:manualLayout>
                  <c:x val="-9.7916961852423032E-3"/>
                  <c:y val="4.2271445614781605E-2"/>
                </c:manualLayout>
              </c:layout>
              <c:showVal val="1"/>
            </c:dLbl>
            <c:dLbl>
              <c:idx val="4"/>
              <c:layout>
                <c:manualLayout>
                  <c:x val="-2.0147140980302314E-3"/>
                  <c:y val="5.0884035357609714E-2"/>
                </c:manualLayout>
              </c:layout>
              <c:showVal val="1"/>
            </c:dLbl>
            <c:dLbl>
              <c:idx val="5"/>
              <c:layout>
                <c:manualLayout>
                  <c:x val="-1.3546562730854281E-3"/>
                  <c:y val="5.1024659221259865E-2"/>
                </c:manualLayout>
              </c:layout>
              <c:showVal val="1"/>
            </c:dLbl>
            <c:txPr>
              <a:bodyPr rot="0" vert="horz"/>
              <a:lstStyle/>
              <a:p>
                <a:pPr>
                  <a:defRPr sz="1800" b="1"/>
                </a:pPr>
                <a:endParaRPr lang="ru-RU"/>
              </a:p>
            </c:txPr>
            <c:showVal val="1"/>
          </c:dLbls>
          <c:cat>
            <c:strRef>
              <c:f>Лист5!$C$34:$H$34</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Лист5!$C$6:$H$6</c:f>
              <c:numCache>
                <c:formatCode>_-* #,##0.0\ _₽_-;\-* #,##0.0\ _₽_-;_-* "-"?\ _₽_-;_-@_-</c:formatCode>
                <c:ptCount val="6"/>
                <c:pt idx="0">
                  <c:v>62423.700000000004</c:v>
                </c:pt>
                <c:pt idx="1">
                  <c:v>77243.100000000006</c:v>
                </c:pt>
                <c:pt idx="2">
                  <c:v>96632</c:v>
                </c:pt>
                <c:pt idx="3">
                  <c:v>51385.5</c:v>
                </c:pt>
                <c:pt idx="4">
                  <c:v>54217.599999999999</c:v>
                </c:pt>
                <c:pt idx="5">
                  <c:v>51255.100000000006</c:v>
                </c:pt>
              </c:numCache>
            </c:numRef>
          </c:val>
        </c:ser>
        <c:ser>
          <c:idx val="2"/>
          <c:order val="1"/>
          <c:tx>
            <c:strRef>
              <c:f>Лист5!$B$20</c:f>
              <c:strCache>
                <c:ptCount val="1"/>
                <c:pt idx="0">
                  <c:v>Расходы бюджета всего</c:v>
                </c:pt>
              </c:strCache>
            </c:strRef>
          </c:tx>
          <c:spPr>
            <a:solidFill>
              <a:srgbClr val="C00000"/>
            </a:solidFill>
          </c:spPr>
          <c:dLbls>
            <c:dLbl>
              <c:idx val="0"/>
              <c:layout>
                <c:manualLayout>
                  <c:x val="-7.2839743333089233E-3"/>
                  <c:y val="-7.1222255504341386E-2"/>
                </c:manualLayout>
              </c:layout>
              <c:showVal val="1"/>
            </c:dLbl>
            <c:dLbl>
              <c:idx val="1"/>
              <c:layout>
                <c:manualLayout>
                  <c:x val="-2.3595446529351968E-2"/>
                  <c:y val="-5.6344660456291523E-2"/>
                </c:manualLayout>
              </c:layout>
              <c:showVal val="1"/>
            </c:dLbl>
            <c:dLbl>
              <c:idx val="2"/>
              <c:layout>
                <c:manualLayout>
                  <c:x val="-1.8093737235268952E-2"/>
                  <c:y val="-6.4519721216482792E-2"/>
                </c:manualLayout>
              </c:layout>
              <c:showVal val="1"/>
            </c:dLbl>
            <c:dLbl>
              <c:idx val="3"/>
              <c:layout>
                <c:manualLayout>
                  <c:x val="-1.2792477653876403E-2"/>
                  <c:y val="-6.4110141409659843E-2"/>
                </c:manualLayout>
              </c:layout>
              <c:showVal val="1"/>
            </c:dLbl>
            <c:dLbl>
              <c:idx val="4"/>
              <c:layout>
                <c:manualLayout>
                  <c:x val="-2.2704339941137797E-2"/>
                  <c:y val="-6.1737388080744728E-2"/>
                </c:manualLayout>
              </c:layout>
              <c:showVal val="1"/>
            </c:dLbl>
            <c:dLbl>
              <c:idx val="5"/>
              <c:layout>
                <c:manualLayout>
                  <c:x val="-2.8359614978888729E-2"/>
                  <c:y val="-6.0450701677960232E-2"/>
                </c:manualLayout>
              </c:layout>
              <c:showVal val="1"/>
            </c:dLbl>
            <c:txPr>
              <a:bodyPr rot="0" vert="horz" anchor="ctr" anchorCtr="0"/>
              <a:lstStyle/>
              <a:p>
                <a:pPr>
                  <a:defRPr sz="1800" b="1"/>
                </a:pPr>
                <a:endParaRPr lang="ru-RU"/>
              </a:p>
            </c:txPr>
            <c:showVal val="1"/>
          </c:dLbls>
          <c:cat>
            <c:strRef>
              <c:f>Лист5!$C$34:$H$34</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Лист5!$C$28:$H$28</c:f>
              <c:numCache>
                <c:formatCode>_-* #,##0.0\ _₽_-;\-* #,##0.0\ _₽_-;_-* "-"?\ _₽_-;_-@_-</c:formatCode>
                <c:ptCount val="6"/>
                <c:pt idx="0">
                  <c:v>66946.7</c:v>
                </c:pt>
                <c:pt idx="1">
                  <c:v>78997.5</c:v>
                </c:pt>
                <c:pt idx="2">
                  <c:v>97129</c:v>
                </c:pt>
                <c:pt idx="3">
                  <c:v>51385.5</c:v>
                </c:pt>
                <c:pt idx="4">
                  <c:v>54217.599999999999</c:v>
                </c:pt>
                <c:pt idx="5">
                  <c:v>51255.1</c:v>
                </c:pt>
              </c:numCache>
            </c:numRef>
          </c:val>
        </c:ser>
        <c:ser>
          <c:idx val="0"/>
          <c:order val="2"/>
          <c:tx>
            <c:strRef>
              <c:f>Лист5!$B$23</c:f>
              <c:strCache>
                <c:ptCount val="1"/>
                <c:pt idx="0">
                  <c:v>Дефицит (-), профицит (+)</c:v>
                </c:pt>
              </c:strCache>
            </c:strRef>
          </c:tx>
          <c:spPr>
            <a:solidFill>
              <a:srgbClr val="002060"/>
            </a:solidFill>
          </c:spPr>
          <c:dLbls>
            <c:dLbl>
              <c:idx val="0"/>
              <c:layout>
                <c:manualLayout>
                  <c:x val="3.0678313648293994E-3"/>
                  <c:y val="-5.6989979122989975E-3"/>
                </c:manualLayout>
              </c:layout>
              <c:spPr/>
              <c:txPr>
                <a:bodyPr/>
                <a:lstStyle/>
                <a:p>
                  <a:pPr>
                    <a:defRPr sz="1800" b="1">
                      <a:solidFill>
                        <a:srgbClr val="FFFF00"/>
                      </a:solidFill>
                    </a:defRPr>
                  </a:pPr>
                  <a:endParaRPr lang="ru-RU"/>
                </a:p>
              </c:txPr>
              <c:showVal val="1"/>
            </c:dLbl>
            <c:dLbl>
              <c:idx val="1"/>
              <c:layout>
                <c:manualLayout>
                  <c:x val="2.1389435695538051E-3"/>
                  <c:y val="-2.1250153464387458E-3"/>
                </c:manualLayout>
              </c:layout>
              <c:spPr/>
              <c:txPr>
                <a:bodyPr/>
                <a:lstStyle/>
                <a:p>
                  <a:pPr>
                    <a:defRPr sz="1800" b="1">
                      <a:solidFill>
                        <a:srgbClr val="FFFF00"/>
                      </a:solidFill>
                    </a:defRPr>
                  </a:pPr>
                  <a:endParaRPr lang="ru-RU"/>
                </a:p>
              </c:txPr>
              <c:showVal val="1"/>
            </c:dLbl>
            <c:dLbl>
              <c:idx val="2"/>
              <c:layout>
                <c:manualLayout>
                  <c:x val="5.9012467191601106E-3"/>
                  <c:y val="-2.7612615058050165E-4"/>
                </c:manualLayout>
              </c:layout>
              <c:spPr/>
              <c:txPr>
                <a:bodyPr/>
                <a:lstStyle/>
                <a:p>
                  <a:pPr>
                    <a:defRPr sz="1800" b="1">
                      <a:solidFill>
                        <a:srgbClr val="FFFF00"/>
                      </a:solidFill>
                    </a:defRPr>
                  </a:pPr>
                  <a:endParaRPr lang="ru-RU"/>
                </a:p>
              </c:txPr>
              <c:showVal val="1"/>
            </c:dLbl>
            <c:dLbl>
              <c:idx val="3"/>
              <c:layout>
                <c:manualLayout>
                  <c:x val="-2.4823654855643043E-3"/>
                  <c:y val="-3.8217205483364923E-3"/>
                </c:manualLayout>
              </c:layout>
              <c:spPr/>
              <c:txPr>
                <a:bodyPr/>
                <a:lstStyle/>
                <a:p>
                  <a:pPr>
                    <a:defRPr sz="1800" b="1">
                      <a:solidFill>
                        <a:srgbClr val="FFFF00"/>
                      </a:solidFill>
                    </a:defRPr>
                  </a:pPr>
                  <a:endParaRPr lang="ru-RU"/>
                </a:p>
              </c:txPr>
              <c:showVal val="1"/>
            </c:dLbl>
            <c:dLbl>
              <c:idx val="4"/>
              <c:layout>
                <c:manualLayout>
                  <c:x val="1.9641478703786895E-3"/>
                  <c:y val="-1.3272200242528618E-4"/>
                </c:manualLayout>
              </c:layout>
              <c:spPr/>
              <c:txPr>
                <a:bodyPr/>
                <a:lstStyle/>
                <a:p>
                  <a:pPr>
                    <a:defRPr sz="1800" b="1">
                      <a:solidFill>
                        <a:srgbClr val="FFFF00"/>
                      </a:solidFill>
                    </a:defRPr>
                  </a:pPr>
                  <a:endParaRPr lang="ru-RU"/>
                </a:p>
              </c:txPr>
              <c:showVal val="1"/>
            </c:dLbl>
            <c:dLbl>
              <c:idx val="5"/>
              <c:layout>
                <c:manualLayout>
                  <c:x val="-3.6585301837270358E-2"/>
                  <c:y val="-1.1428432623390125E-4"/>
                </c:manualLayout>
              </c:layout>
              <c:spPr/>
              <c:txPr>
                <a:bodyPr/>
                <a:lstStyle/>
                <a:p>
                  <a:pPr>
                    <a:defRPr sz="1800" b="1">
                      <a:solidFill>
                        <a:srgbClr val="FFFF00"/>
                      </a:solidFill>
                    </a:defRPr>
                  </a:pPr>
                  <a:endParaRPr lang="ru-RU"/>
                </a:p>
              </c:txPr>
              <c:showVal val="1"/>
            </c:dLbl>
            <c:txPr>
              <a:bodyPr/>
              <a:lstStyle/>
              <a:p>
                <a:pPr>
                  <a:defRPr sz="1800" b="1"/>
                </a:pPr>
                <a:endParaRPr lang="ru-RU"/>
              </a:p>
            </c:txPr>
            <c:showVal val="1"/>
          </c:dLbls>
          <c:cat>
            <c:strRef>
              <c:f>Лист5!$C$34:$H$34</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Лист5!$C$23:$H$23</c:f>
              <c:numCache>
                <c:formatCode>#,##0.0_ ;\-#,##0.0\ </c:formatCode>
                <c:ptCount val="6"/>
                <c:pt idx="0">
                  <c:v>-4522.9999999999955</c:v>
                </c:pt>
                <c:pt idx="1">
                  <c:v>-1754.3999999999942</c:v>
                </c:pt>
                <c:pt idx="2">
                  <c:v>-497</c:v>
                </c:pt>
                <c:pt idx="3">
                  <c:v>0</c:v>
                </c:pt>
                <c:pt idx="4">
                  <c:v>1.4779288903810106E-12</c:v>
                </c:pt>
                <c:pt idx="5">
                  <c:v>2.9558577807620228E-12</c:v>
                </c:pt>
              </c:numCache>
            </c:numRef>
          </c:val>
        </c:ser>
        <c:gapDepth val="64"/>
        <c:axId val="173934464"/>
        <c:axId val="173936000"/>
        <c:axId val="150639936"/>
      </c:line3DChart>
      <c:catAx>
        <c:axId val="173934464"/>
        <c:scaling>
          <c:orientation val="minMax"/>
        </c:scaling>
        <c:axPos val="b"/>
        <c:majorGridlines/>
        <c:numFmt formatCode="_-* #,##0.0\ _₽_-;\-* #,##0.0\ _₽_-;_-* &quot;-&quot;?\ _₽_-;_-@_-" sourceLinked="1"/>
        <c:tickLblPos val="nextTo"/>
        <c:txPr>
          <a:bodyPr/>
          <a:lstStyle/>
          <a:p>
            <a:pPr>
              <a:defRPr sz="1800" b="1"/>
            </a:pPr>
            <a:endParaRPr lang="ru-RU"/>
          </a:p>
        </c:txPr>
        <c:crossAx val="173936000"/>
        <c:crosses val="autoZero"/>
        <c:auto val="1"/>
        <c:lblAlgn val="ctr"/>
        <c:lblOffset val="100"/>
      </c:catAx>
      <c:valAx>
        <c:axId val="173936000"/>
        <c:scaling>
          <c:orientation val="minMax"/>
        </c:scaling>
        <c:axPos val="l"/>
        <c:numFmt formatCode="_-* #,##0.0\ _₽_-;\-* #,##0.0\ _₽_-;_-* &quot;-&quot;?\ _₽_-;_-@_-" sourceLinked="1"/>
        <c:tickLblPos val="nextTo"/>
        <c:txPr>
          <a:bodyPr/>
          <a:lstStyle/>
          <a:p>
            <a:pPr>
              <a:defRPr sz="1600" b="1"/>
            </a:pPr>
            <a:endParaRPr lang="ru-RU"/>
          </a:p>
        </c:txPr>
        <c:crossAx val="173934464"/>
        <c:crosses val="autoZero"/>
        <c:crossBetween val="between"/>
      </c:valAx>
      <c:serAx>
        <c:axId val="150639936"/>
        <c:scaling>
          <c:orientation val="minMax"/>
        </c:scaling>
        <c:delete val="1"/>
        <c:axPos val="b"/>
        <c:tickLblPos val="none"/>
        <c:crossAx val="173936000"/>
        <c:crosses val="autoZero"/>
      </c:serAx>
    </c:plotArea>
    <c:legend>
      <c:legendPos val="b"/>
      <c:txPr>
        <a:bodyPr/>
        <a:lstStyle/>
        <a:p>
          <a:pPr rtl="0">
            <a:defRPr sz="2400" b="1"/>
          </a:pPr>
          <a:endParaRPr lang="ru-RU"/>
        </a:p>
      </c:txPr>
    </c:legend>
    <c:plotVisOnly val="1"/>
    <c:dispBlanksAs val="gap"/>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view3D>
      <c:rotX val="10"/>
      <c:perspective val="10"/>
    </c:view3D>
    <c:sideWall>
      <c:spPr>
        <a:blipFill dpi="0" rotWithShape="1">
          <a:blip xmlns:r="http://schemas.openxmlformats.org/officeDocument/2006/relationships" r:embed="rId1">
            <a:alphaModFix amt="94000"/>
          </a:blip>
          <a:srcRect/>
          <a:tile tx="0" ty="0" sx="100000" sy="100000" flip="none" algn="tl"/>
        </a:blipFill>
      </c:spPr>
    </c:sideWall>
    <c:backWall>
      <c:spPr>
        <a:blipFill dpi="0" rotWithShape="1">
          <a:blip xmlns:r="http://schemas.openxmlformats.org/officeDocument/2006/relationships" r:embed="rId1">
            <a:alphaModFix amt="94000"/>
          </a:blip>
          <a:srcRect/>
          <a:tile tx="0" ty="0" sx="100000" sy="100000" flip="none" algn="tl"/>
        </a:blipFill>
      </c:spPr>
    </c:backWall>
    <c:plotArea>
      <c:layout>
        <c:manualLayout>
          <c:layoutTarget val="inner"/>
          <c:xMode val="edge"/>
          <c:yMode val="edge"/>
          <c:x val="6.8524617540127564E-2"/>
          <c:y val="1.6836704707708594E-2"/>
          <c:w val="0.92683788516481824"/>
          <c:h val="0.7736272373004055"/>
        </c:manualLayout>
      </c:layout>
      <c:bar3DChart>
        <c:barDir val="col"/>
        <c:grouping val="clustered"/>
        <c:ser>
          <c:idx val="0"/>
          <c:order val="0"/>
          <c:tx>
            <c:strRef>
              <c:f>Лист5!$B$36</c:f>
              <c:strCache>
                <c:ptCount val="1"/>
                <c:pt idx="0">
                  <c:v>Налоговые и неналоговые доходы</c:v>
                </c:pt>
              </c:strCache>
            </c:strRef>
          </c:tx>
          <c:spPr>
            <a:solidFill>
              <a:srgbClr val="FF0000"/>
            </a:solidFill>
          </c:spPr>
          <c:dLbls>
            <c:txPr>
              <a:bodyPr/>
              <a:lstStyle/>
              <a:p>
                <a:pPr>
                  <a:defRPr sz="1400" b="1">
                    <a:solidFill>
                      <a:srgbClr val="FF0000"/>
                    </a:solidFill>
                  </a:defRPr>
                </a:pPr>
                <a:endParaRPr lang="ru-RU"/>
              </a:p>
            </c:txPr>
            <c:showVal val="1"/>
          </c:dLbls>
          <c:cat>
            <c:strRef>
              <c:f>Лист5!$C$34:$H$34</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Лист5!$C$36:$H$36</c:f>
              <c:numCache>
                <c:formatCode>_-* #,##0.0\ _₽_-;\-* #,##0.0\ _₽_-;_-* "-"?\ _₽_-;_-@_-</c:formatCode>
                <c:ptCount val="6"/>
                <c:pt idx="0">
                  <c:v>7206.9</c:v>
                </c:pt>
                <c:pt idx="1">
                  <c:v>7054.6</c:v>
                </c:pt>
                <c:pt idx="2">
                  <c:v>7900.5</c:v>
                </c:pt>
                <c:pt idx="3">
                  <c:v>7443</c:v>
                </c:pt>
                <c:pt idx="4">
                  <c:v>7578.6</c:v>
                </c:pt>
                <c:pt idx="5">
                  <c:v>7715.3</c:v>
                </c:pt>
              </c:numCache>
            </c:numRef>
          </c:val>
        </c:ser>
        <c:ser>
          <c:idx val="1"/>
          <c:order val="1"/>
          <c:tx>
            <c:strRef>
              <c:f>Лист5!$B$40</c:f>
              <c:strCache>
                <c:ptCount val="1"/>
                <c:pt idx="0">
                  <c:v>Безвозмездные поступления  от других бюджетов бюджетной системы РФ</c:v>
                </c:pt>
              </c:strCache>
            </c:strRef>
          </c:tx>
          <c:spPr>
            <a:solidFill>
              <a:srgbClr val="00B0F0"/>
            </a:solidFill>
          </c:spPr>
          <c:dLbls>
            <c:txPr>
              <a:bodyPr/>
              <a:lstStyle/>
              <a:p>
                <a:pPr>
                  <a:defRPr sz="1400" b="1">
                    <a:solidFill>
                      <a:srgbClr val="002060"/>
                    </a:solidFill>
                  </a:defRPr>
                </a:pPr>
                <a:endParaRPr lang="ru-RU"/>
              </a:p>
            </c:txPr>
            <c:showVal val="1"/>
          </c:dLbls>
          <c:val>
            <c:numRef>
              <c:f>Лист5!$C$40:$H$40</c:f>
              <c:numCache>
                <c:formatCode>_-* #,##0.0\ _₽_-;\-* #,##0.0\ _₽_-;_-* "-"?\ _₽_-;_-@_-</c:formatCode>
                <c:ptCount val="6"/>
                <c:pt idx="0">
                  <c:v>38205.200000000004</c:v>
                </c:pt>
                <c:pt idx="1">
                  <c:v>46453.2</c:v>
                </c:pt>
                <c:pt idx="2">
                  <c:v>69738.7</c:v>
                </c:pt>
                <c:pt idx="3">
                  <c:v>23942.5</c:v>
                </c:pt>
                <c:pt idx="4">
                  <c:v>26639</c:v>
                </c:pt>
                <c:pt idx="5">
                  <c:v>23539.8</c:v>
                </c:pt>
              </c:numCache>
            </c:numRef>
          </c:val>
        </c:ser>
        <c:ser>
          <c:idx val="2"/>
          <c:order val="2"/>
          <c:tx>
            <c:strRef>
              <c:f>Лист5!$B$47</c:f>
              <c:strCache>
                <c:ptCount val="1"/>
                <c:pt idx="0">
                  <c:v>Прочие безвозмездные поступления (добровольные пожертвования)</c:v>
                </c:pt>
              </c:strCache>
            </c:strRef>
          </c:tx>
          <c:spPr>
            <a:pattFill prst="pct90">
              <a:fgClr>
                <a:schemeClr val="accent2">
                  <a:lumMod val="50000"/>
                </a:schemeClr>
              </a:fgClr>
              <a:bgClr>
                <a:schemeClr val="bg1"/>
              </a:bgClr>
            </a:pattFill>
          </c:spPr>
          <c:dLbls>
            <c:dLbl>
              <c:idx val="0"/>
              <c:layout>
                <c:manualLayout>
                  <c:x val="1.8390094880264909E-2"/>
                  <c:y val="-6.2532673920336511E-3"/>
                </c:manualLayout>
              </c:layout>
              <c:showVal val="1"/>
            </c:dLbl>
            <c:dLbl>
              <c:idx val="1"/>
              <c:layout>
                <c:manualLayout>
                  <c:x val="1.7296016616800625E-2"/>
                  <c:y val="0"/>
                </c:manualLayout>
              </c:layout>
              <c:showVal val="1"/>
            </c:dLbl>
            <c:dLbl>
              <c:idx val="2"/>
              <c:layout>
                <c:manualLayout>
                  <c:x val="1.6201938353336345E-2"/>
                  <c:y val="-4.2407361363932077E-3"/>
                </c:manualLayout>
              </c:layout>
              <c:showVal val="1"/>
            </c:dLbl>
            <c:dLbl>
              <c:idx val="3"/>
              <c:layout>
                <c:manualLayout>
                  <c:x val="2.1252792200261272E-2"/>
                  <c:y val="-1.2290861158954948E-2"/>
                </c:manualLayout>
              </c:layout>
              <c:showVal val="1"/>
            </c:dLbl>
            <c:dLbl>
              <c:idx val="4"/>
              <c:layout>
                <c:manualLayout>
                  <c:x val="1.8232778581492561E-2"/>
                  <c:y val="-8.2657986476740771E-3"/>
                </c:manualLayout>
              </c:layout>
              <c:showVal val="1"/>
            </c:dLbl>
            <c:dLbl>
              <c:idx val="5"/>
              <c:layout>
                <c:manualLayout>
                  <c:x val="1.3541668888069049E-2"/>
                  <c:y val="-1.2075187533842539E-2"/>
                </c:manualLayout>
              </c:layout>
              <c:showVal val="1"/>
            </c:dLbl>
            <c:txPr>
              <a:bodyPr/>
              <a:lstStyle/>
              <a:p>
                <a:pPr>
                  <a:defRPr sz="1400" b="1">
                    <a:solidFill>
                      <a:schemeClr val="accent2">
                        <a:lumMod val="50000"/>
                      </a:schemeClr>
                    </a:solidFill>
                  </a:defRPr>
                </a:pPr>
                <a:endParaRPr lang="ru-RU"/>
              </a:p>
            </c:txPr>
            <c:showVal val="1"/>
          </c:dLbls>
          <c:val>
            <c:numRef>
              <c:f>Лист5!$C$47:$H$47</c:f>
              <c:numCache>
                <c:formatCode>_-* #,##0.0\ _₽_-;\-* #,##0.0\ _₽_-;_-* "-"?\ _₽_-;_-@_-</c:formatCode>
                <c:ptCount val="6"/>
                <c:pt idx="0">
                  <c:v>17011.599999999988</c:v>
                </c:pt>
                <c:pt idx="1">
                  <c:v>25405.7</c:v>
                </c:pt>
                <c:pt idx="2">
                  <c:v>18992.8</c:v>
                </c:pt>
                <c:pt idx="3">
                  <c:v>20000</c:v>
                </c:pt>
                <c:pt idx="4">
                  <c:v>20000</c:v>
                </c:pt>
                <c:pt idx="5">
                  <c:v>20000</c:v>
                </c:pt>
              </c:numCache>
            </c:numRef>
          </c:val>
        </c:ser>
        <c:gapWidth val="36"/>
        <c:gapDepth val="130"/>
        <c:shape val="cylinder"/>
        <c:axId val="174011520"/>
        <c:axId val="174013056"/>
        <c:axId val="0"/>
      </c:bar3DChart>
      <c:catAx>
        <c:axId val="174011520"/>
        <c:scaling>
          <c:orientation val="minMax"/>
        </c:scaling>
        <c:axPos val="b"/>
        <c:majorGridlines/>
        <c:tickLblPos val="nextTo"/>
        <c:txPr>
          <a:bodyPr/>
          <a:lstStyle/>
          <a:p>
            <a:pPr>
              <a:defRPr sz="1100" b="1"/>
            </a:pPr>
            <a:endParaRPr lang="ru-RU"/>
          </a:p>
        </c:txPr>
        <c:crossAx val="174013056"/>
        <c:crosses val="autoZero"/>
        <c:auto val="1"/>
        <c:lblAlgn val="ctr"/>
        <c:lblOffset val="100"/>
      </c:catAx>
      <c:valAx>
        <c:axId val="174013056"/>
        <c:scaling>
          <c:orientation val="minMax"/>
        </c:scaling>
        <c:axPos val="l"/>
        <c:majorGridlines/>
        <c:numFmt formatCode="_-* #,##0.0\ _₽_-;\-* #,##0.0\ _₽_-;_-* &quot;-&quot;?\ _₽_-;_-@_-" sourceLinked="1"/>
        <c:tickLblPos val="nextTo"/>
        <c:txPr>
          <a:bodyPr/>
          <a:lstStyle/>
          <a:p>
            <a:pPr>
              <a:defRPr sz="1200" b="1"/>
            </a:pPr>
            <a:endParaRPr lang="ru-RU"/>
          </a:p>
        </c:txPr>
        <c:crossAx val="174011520"/>
        <c:crosses val="autoZero"/>
        <c:crossBetween val="between"/>
      </c:valAx>
      <c:spPr>
        <a:solidFill>
          <a:srgbClr val="F5FF93"/>
        </a:solidFill>
      </c:spPr>
    </c:plotArea>
    <c:legend>
      <c:legendPos val="b"/>
      <c:layout>
        <c:manualLayout>
          <c:xMode val="edge"/>
          <c:yMode val="edge"/>
          <c:x val="1.5467500158481841E-2"/>
          <c:y val="0.88744950805102751"/>
          <c:w val="0.97458889064547893"/>
          <c:h val="0.1118481663591815"/>
        </c:manualLayout>
      </c:layout>
      <c:spPr>
        <a:pattFill prst="dkDnDiag">
          <a:fgClr>
            <a:srgbClr val="F5FF93"/>
          </a:fgClr>
          <a:bgClr>
            <a:srgbClr val="00FF00"/>
          </a:bgClr>
        </a:pattFill>
      </c:spPr>
      <c:txPr>
        <a:bodyPr/>
        <a:lstStyle/>
        <a:p>
          <a:pPr>
            <a:defRPr sz="1600" b="1"/>
          </a:pPr>
          <a:endParaRPr lang="ru-RU"/>
        </a:p>
      </c:txPr>
    </c:legend>
    <c:plotVisOnly val="1"/>
    <c:dispBlanksAs val="gap"/>
  </c:chart>
  <c:spPr>
    <a:solidFill>
      <a:schemeClr val="accent3">
        <a:lumMod val="60000"/>
        <a:lumOff val="40000"/>
      </a:schemeClr>
    </a:solidFill>
  </c:sp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rotY val="70"/>
      <c:depthPercent val="100"/>
      <c:perspective val="7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4.7293537842399529E-2"/>
          <c:y val="9.4317073497413167E-2"/>
          <c:w val="0.9400439047882807"/>
          <c:h val="0.87862108181626686"/>
        </c:manualLayout>
      </c:layout>
      <c:pie3DChart>
        <c:varyColors val="1"/>
        <c:ser>
          <c:idx val="0"/>
          <c:order val="0"/>
          <c:tx>
            <c:strRef>
              <c:f>Лист3!$A$29:$A$31</c:f>
              <c:strCache>
                <c:ptCount val="1"/>
                <c:pt idx="0">
                  <c:v>НАЛОГОВЫЕ ДОХОДЫ НЕНАЛОГОВЫЕ ДОХОДЫ БЕЗВОЗМЕЗДНЫЕ ПОСТУПЛЕНИЯ ОТ ДРУГИХ БЮДЖЕТОВ БЮДЖЕТНОЙ СИСТЕМЫ РОССИЙСКОЙ ФЕДЕРАЦИИ   </c:v>
                </c:pt>
              </c:strCache>
            </c:strRef>
          </c:tx>
          <c:explosion val="7"/>
          <c:dPt>
            <c:idx val="0"/>
            <c:explosion val="40"/>
            <c:spPr>
              <a:blipFill>
                <a:blip xmlns:r="http://schemas.openxmlformats.org/officeDocument/2006/relationships" r:embed="rId1"/>
                <a:tile tx="0" ty="0" sx="100000" sy="100000" flip="none" algn="tl"/>
              </a:blip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FF2-4D57-BFB2-DA63D81ED10E}"/>
              </c:ext>
            </c:extLst>
          </c:dPt>
          <c:dPt>
            <c:idx val="1"/>
            <c:explosion val="52"/>
            <c:spPr>
              <a:solidFill>
                <a:srgbClr val="7030A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FF2-4D57-BFB2-DA63D81ED10E}"/>
              </c:ext>
            </c:extLst>
          </c:dPt>
          <c:dPt>
            <c:idx val="2"/>
            <c:explosion val="30"/>
            <c:spPr>
              <a:solidFill>
                <a:srgbClr val="FF0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FF2-4D57-BFB2-DA63D81ED10E}"/>
              </c:ext>
            </c:extLst>
          </c:dPt>
          <c:dPt>
            <c:idx val="3"/>
            <c:explosion val="0"/>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0FF2-4D57-BFB2-DA63D81ED10E}"/>
              </c:ext>
            </c:extLst>
          </c:dPt>
          <c:dLbls>
            <c:dLbl>
              <c:idx val="0"/>
              <c:layout>
                <c:manualLayout>
                  <c:x val="0.14198083502642644"/>
                  <c:y val="-6.280478821138559E-2"/>
                </c:manualLayout>
              </c:layout>
              <c:dLblPos val="bestFit"/>
              <c:showVal val="1"/>
              <c:showPercent val="1"/>
              <c:separator>-  </c:separator>
            </c:dLbl>
            <c:dLbl>
              <c:idx val="1"/>
              <c:layout>
                <c:manualLayout>
                  <c:x val="7.1597332359506383E-2"/>
                  <c:y val="-3.4867162567106695E-2"/>
                </c:manualLayout>
              </c:layout>
              <c:dLblPos val="bestFit"/>
              <c:showVal val="1"/>
              <c:showPercent val="1"/>
              <c:separator>-  </c:separator>
              <c:extLst xmlns:c16r2="http://schemas.microsoft.com/office/drawing/2015/06/chart">
                <c:ext xmlns:c16="http://schemas.microsoft.com/office/drawing/2014/chart" uri="{C3380CC4-5D6E-409C-BE32-E72D297353CC}">
                  <c16:uniqueId val="{00000003-0FF2-4D57-BFB2-DA63D81ED10E}"/>
                </c:ext>
                <c:ext xmlns:c15="http://schemas.microsoft.com/office/drawing/2012/chart" uri="{CE6537A1-D6FC-4f65-9D91-7224C49458BB}">
                  <c15:layout/>
                </c:ext>
              </c:extLst>
            </c:dLbl>
            <c:dLbl>
              <c:idx val="2"/>
              <c:layout>
                <c:manualLayout>
                  <c:x val="-0.14576500984251978"/>
                  <c:y val="-0.41251292210693968"/>
                </c:manualLayout>
              </c:layout>
              <c:dLblPos val="bestFit"/>
              <c:showVal val="1"/>
              <c:showPercent val="1"/>
              <c:separator>-  </c:separator>
            </c:dLbl>
            <c:dLbl>
              <c:idx val="3"/>
              <c:layout>
                <c:manualLayout>
                  <c:x val="0.22378384084566871"/>
                  <c:y val="5.7524836624386483E-2"/>
                </c:manualLayout>
              </c:layout>
              <c:dLblPos val="bestFit"/>
              <c:showVal val="1"/>
              <c:showPercent val="1"/>
              <c:separator>-  </c:separator>
            </c:dLbl>
            <c:spPr>
              <a:solidFill>
                <a:schemeClr val="dk1"/>
              </a:solidFill>
              <a:ln w="12700" cap="flat" cmpd="sng" algn="ctr">
                <a:solidFill>
                  <a:schemeClr val="dk1">
                    <a:shade val="50000"/>
                  </a:schemeClr>
                </a:solidFill>
                <a:prstDash val="solid"/>
                <a:miter lim="800000"/>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ru-RU"/>
              </a:p>
            </c:txPr>
            <c:dLblPos val="bestFit"/>
            <c:showVal val="1"/>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Лист3!$A$29:$A$32</c:f>
              <c:strCache>
                <c:ptCount val="4"/>
                <c:pt idx="0">
                  <c:v>НАЛОГОВЫЕ ДОХОДЫ</c:v>
                </c:pt>
                <c:pt idx="1">
                  <c:v>НЕНАЛОГОВЫЕ ДОХОДЫ</c:v>
                </c:pt>
                <c:pt idx="2">
                  <c:v>БЕЗВОЗМЕЗДНЫЕ ПОСТУПЛЕНИЯ ОТ ДРУГИХ БЮДЖЕТОВ БЮДЖЕТНОЙ СИСТЕМЫ РОССИЙСКОЙ ФЕДЕРАЦИИ   </c:v>
                </c:pt>
                <c:pt idx="3">
                  <c:v>ПРОЧИЕ БЕЗВОЗМЕЗДНЫЕ ПОСТУПЛЕНИЯ (добровольные пожертвования)</c:v>
                </c:pt>
              </c:strCache>
            </c:strRef>
          </c:cat>
          <c:val>
            <c:numRef>
              <c:f>Лист3!$D$29:$D$32</c:f>
              <c:numCache>
                <c:formatCode>#,##0.0</c:formatCode>
                <c:ptCount val="4"/>
                <c:pt idx="0">
                  <c:v>7224.2</c:v>
                </c:pt>
                <c:pt idx="1">
                  <c:v>218.8</c:v>
                </c:pt>
                <c:pt idx="2">
                  <c:v>23942.5</c:v>
                </c:pt>
                <c:pt idx="3">
                  <c:v>20000</c:v>
                </c:pt>
              </c:numCache>
            </c:numRef>
          </c:val>
          <c:extLst xmlns:c16r2="http://schemas.microsoft.com/office/drawing/2015/06/chart">
            <c:ext xmlns:c16="http://schemas.microsoft.com/office/drawing/2014/chart" uri="{C3380CC4-5D6E-409C-BE32-E72D297353CC}">
              <c16:uniqueId val="{00000008-0FF2-4D57-BFB2-DA63D81ED10E}"/>
            </c:ext>
          </c:extLst>
        </c:ser>
      </c:pie3DChart>
      <c:spPr>
        <a:noFill/>
        <a:ln>
          <a:noFill/>
        </a:ln>
        <a:effectLst/>
      </c:spPr>
    </c:plotArea>
    <c:legend>
      <c:legendPos val="b"/>
      <c:layout>
        <c:manualLayout>
          <c:xMode val="edge"/>
          <c:yMode val="edge"/>
          <c:x val="0"/>
          <c:y val="0.56961408409201852"/>
          <c:w val="0.88129076443569554"/>
          <c:h val="0.41830823593301586"/>
        </c:manualLayout>
      </c:layout>
      <c:spPr>
        <a:noFill/>
        <a:ln>
          <a:noFill/>
        </a:ln>
        <a:effectLst/>
      </c:spPr>
      <c:txPr>
        <a:bodyPr rot="0" spcFirstLastPara="1" vertOverflow="ellipsis" vert="horz" wrap="square" anchor="ctr" anchorCtr="1"/>
        <a:lstStyle/>
        <a:p>
          <a:pPr rtl="0">
            <a:defRPr sz="1400" b="1" i="0" u="none" strike="noStrike" kern="1200" cap="none" spc="0" baseline="0">
              <a:ln w="0"/>
              <a:solidFill>
                <a:sysClr val="windowText" lastClr="000000"/>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endParaRPr lang="ru-RU"/>
        </a:p>
      </c:txPr>
    </c:legend>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2"/>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rotY val="5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
          <c:y val="0.18153389647913248"/>
          <c:w val="0.97100728959575877"/>
          <c:h val="0.81846610352086757"/>
        </c:manualLayout>
      </c:layout>
      <c:pie3DChart>
        <c:varyColors val="1"/>
        <c:ser>
          <c:idx val="0"/>
          <c:order val="0"/>
          <c:tx>
            <c:strRef>
              <c:f>Лист3!$A$29:$A$31</c:f>
              <c:strCache>
                <c:ptCount val="1"/>
                <c:pt idx="0">
                  <c:v>НАЛОГОВЫЕ ДОХОДЫ НЕНАЛОГОВЫЕ ДОХОДЫ БЕЗВОЗМЕЗДНЫЕ ПОСТУПЛЕНИЯ ОТ ДРУГИХ БЮДЖЕТОВ БЮДЖЕТНОЙ СИСТЕМЫ РОССИЙСКОЙ ФЕДЕРАЦИИ   </c:v>
                </c:pt>
              </c:strCache>
            </c:strRef>
          </c:tx>
          <c:explosion val="7"/>
          <c:dPt>
            <c:idx val="0"/>
            <c:explosion val="22"/>
            <c:spPr>
              <a:blipFill>
                <a:blip xmlns:r="http://schemas.openxmlformats.org/officeDocument/2006/relationships" r:embed="rId1"/>
                <a:tile tx="0" ty="0" sx="100000" sy="100000" flip="none" algn="tl"/>
              </a:blip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FF2-4D57-BFB2-DA63D81ED10E}"/>
              </c:ext>
            </c:extLst>
          </c:dPt>
          <c:dPt>
            <c:idx val="1"/>
            <c:explosion val="29"/>
            <c:spPr>
              <a:solidFill>
                <a:srgbClr val="7030A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FF2-4D57-BFB2-DA63D81ED10E}"/>
              </c:ext>
            </c:extLst>
          </c:dPt>
          <c:dPt>
            <c:idx val="2"/>
            <c:explosion val="22"/>
            <c:spPr>
              <a:solidFill>
                <a:srgbClr val="FF0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FF2-4D57-BFB2-DA63D81ED10E}"/>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0FF2-4D57-BFB2-DA63D81ED10E}"/>
              </c:ext>
            </c:extLst>
          </c:dPt>
          <c:dLbls>
            <c:dLbl>
              <c:idx val="0"/>
              <c:layout>
                <c:manualLayout>
                  <c:x val="-2.1662021297627947E-2"/>
                  <c:y val="-0.12274480619704438"/>
                </c:manualLayout>
              </c:layout>
              <c:dLblPos val="bestFit"/>
              <c:showVal val="1"/>
              <c:showPercent val="1"/>
              <c:separator>-  </c:separator>
            </c:dLbl>
            <c:dLbl>
              <c:idx val="1"/>
              <c:layout>
                <c:manualLayout>
                  <c:x val="5.6779696892727124E-3"/>
                  <c:y val="0.10290121386029527"/>
                </c:manualLayout>
              </c:layout>
              <c:dLblPos val="bestFit"/>
              <c:showVal val="1"/>
              <c:showPercent val="1"/>
              <c:separator>-  </c:separator>
              <c:extLst xmlns:c16r2="http://schemas.microsoft.com/office/drawing/2015/06/chart">
                <c:ext xmlns:c16="http://schemas.microsoft.com/office/drawing/2014/chart" uri="{C3380CC4-5D6E-409C-BE32-E72D297353CC}">
                  <c16:uniqueId val="{00000003-0FF2-4D57-BFB2-DA63D81ED10E}"/>
                </c:ext>
                <c:ext xmlns:c15="http://schemas.microsoft.com/office/drawing/2012/chart" uri="{CE6537A1-D6FC-4f65-9D91-7224C49458BB}">
                  <c15:layout/>
                </c:ext>
              </c:extLst>
            </c:dLbl>
            <c:dLbl>
              <c:idx val="2"/>
              <c:layout>
                <c:manualLayout>
                  <c:x val="0.13294372530705589"/>
                  <c:y val="-0.28572996113941562"/>
                </c:manualLayout>
              </c:layout>
              <c:dLblPos val="bestFit"/>
              <c:showVal val="1"/>
              <c:showPercent val="1"/>
              <c:separator>-  </c:separator>
            </c:dLbl>
            <c:dLbl>
              <c:idx val="3"/>
              <c:layout>
                <c:manualLayout>
                  <c:x val="0.14499228738040831"/>
                  <c:y val="0.10785157088061888"/>
                </c:manualLayout>
              </c:layout>
              <c:dLblPos val="bestFit"/>
              <c:showVal val="1"/>
              <c:showPercent val="1"/>
              <c:separator>-  </c:separator>
            </c:dLbl>
            <c:spPr>
              <a:solidFill>
                <a:schemeClr val="dk1"/>
              </a:solidFill>
              <a:ln w="12700" cap="flat" cmpd="sng" algn="ctr">
                <a:solidFill>
                  <a:schemeClr val="dk1">
                    <a:shade val="50000"/>
                  </a:schemeClr>
                </a:solidFill>
                <a:prstDash val="solid"/>
                <a:miter lim="800000"/>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lt1"/>
                    </a:solidFill>
                    <a:latin typeface="+mn-lt"/>
                    <a:ea typeface="+mn-ea"/>
                    <a:cs typeface="+mn-cs"/>
                  </a:defRPr>
                </a:pPr>
                <a:endParaRPr lang="ru-RU"/>
              </a:p>
            </c:txPr>
            <c:dLblPos val="bestFit"/>
            <c:showVal val="1"/>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Лист3!$A$29:$A$32</c:f>
              <c:strCache>
                <c:ptCount val="4"/>
                <c:pt idx="0">
                  <c:v>НАЛОГОВЫЕ ДОХОДЫ</c:v>
                </c:pt>
                <c:pt idx="1">
                  <c:v>НЕНАЛОГОВЫЕ ДОХОДЫ</c:v>
                </c:pt>
                <c:pt idx="2">
                  <c:v>БЕЗВОЗМЕЗДНЫЕ ПОСТУПЛЕНИЯ ОТ ДРУГИХ БЮДЖЕТОВ БЮДЖЕТНОЙ СИСТЕМЫ РОССИЙСКОЙ ФЕДЕРАЦИИ   </c:v>
                </c:pt>
                <c:pt idx="3">
                  <c:v>ПРОЧИЕ БЕЗВОЗМЕЗДНЫЕ ПОСТУПЛЕНИЯ (добровольные пожертвования)</c:v>
                </c:pt>
              </c:strCache>
            </c:strRef>
          </c:cat>
          <c:val>
            <c:numRef>
              <c:f>Лист3!$C$29:$C$32</c:f>
              <c:numCache>
                <c:formatCode>#,##0.0</c:formatCode>
                <c:ptCount val="4"/>
                <c:pt idx="0">
                  <c:v>7352.2</c:v>
                </c:pt>
                <c:pt idx="1">
                  <c:v>226.4</c:v>
                </c:pt>
                <c:pt idx="2">
                  <c:v>26639</c:v>
                </c:pt>
                <c:pt idx="3">
                  <c:v>20000</c:v>
                </c:pt>
              </c:numCache>
            </c:numRef>
          </c:val>
          <c:extLst xmlns:c16r2="http://schemas.microsoft.com/office/drawing/2015/06/chart">
            <c:ext xmlns:c16="http://schemas.microsoft.com/office/drawing/2014/chart" uri="{C3380CC4-5D6E-409C-BE32-E72D297353CC}">
              <c16:uniqueId val="{00000008-0FF2-4D57-BFB2-DA63D81ED10E}"/>
            </c:ext>
          </c:extLst>
        </c:ser>
      </c:pie3DChart>
      <c:spPr>
        <a:noFill/>
        <a:ln>
          <a:noFill/>
        </a:ln>
        <a:effectLst/>
      </c:spPr>
    </c:plotArea>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2"/>
  <c:userShapes r:id="rId3"/>
</c:chartSpace>
</file>

<file path=ppt/charts/chart6.xml><?xml version="1.0" encoding="utf-8"?>
<c:chartSpace xmlns:c="http://schemas.openxmlformats.org/drawingml/2006/chart" xmlns:a="http://schemas.openxmlformats.org/drawingml/2006/main" xmlns:r="http://schemas.openxmlformats.org/officeDocument/2006/relationships">
  <c:lang val="ru-RU"/>
  <c:chart>
    <c:autoTitleDeleted val="1"/>
    <c:view3D>
      <c:rotX val="30"/>
      <c:rotY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2.820783381605008E-2"/>
          <c:y val="0.16728790236399332"/>
          <c:w val="0.97063101688369724"/>
          <c:h val="0.82916297781772119"/>
        </c:manualLayout>
      </c:layout>
      <c:pie3DChart>
        <c:varyColors val="1"/>
        <c:ser>
          <c:idx val="0"/>
          <c:order val="0"/>
          <c:tx>
            <c:strRef>
              <c:f>Лист3!$A$29:$A$31</c:f>
              <c:strCache>
                <c:ptCount val="1"/>
                <c:pt idx="0">
                  <c:v>НАЛОГОВЫЕ ДОХОДЫ НЕНАЛОГОВЫЕ ДОХОДЫ БЕЗВОЗМЕЗДНЫЕ ПОСТУПЛЕНИЯ ОТ ДРУГИХ БЮДЖЕТОВ БЮДЖЕТНОЙ СИСТЕМЫ РОССИЙСКОЙ ФЕДЕРАЦИИ   </c:v>
                </c:pt>
              </c:strCache>
            </c:strRef>
          </c:tx>
          <c:explosion val="7"/>
          <c:dPt>
            <c:idx val="0"/>
            <c:explosion val="22"/>
            <c:spPr>
              <a:blipFill>
                <a:blip xmlns:r="http://schemas.openxmlformats.org/officeDocument/2006/relationships" r:embed="rId1"/>
                <a:tile tx="0" ty="0" sx="100000" sy="100000" flip="none" algn="tl"/>
              </a:blip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FF2-4D57-BFB2-DA63D81ED10E}"/>
              </c:ext>
            </c:extLst>
          </c:dPt>
          <c:dPt>
            <c:idx val="1"/>
            <c:explosion val="29"/>
            <c:spPr>
              <a:solidFill>
                <a:srgbClr val="7030A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FF2-4D57-BFB2-DA63D81ED10E}"/>
              </c:ext>
            </c:extLst>
          </c:dPt>
          <c:dPt>
            <c:idx val="2"/>
            <c:explosion val="22"/>
            <c:spPr>
              <a:solidFill>
                <a:srgbClr val="FF0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FF2-4D57-BFB2-DA63D81ED10E}"/>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0FF2-4D57-BFB2-DA63D81ED10E}"/>
              </c:ext>
            </c:extLst>
          </c:dPt>
          <c:dLbls>
            <c:dLbl>
              <c:idx val="0"/>
              <c:layout>
                <c:manualLayout>
                  <c:x val="1.909419195405284E-2"/>
                  <c:y val="-4.9685162331710254E-2"/>
                </c:manualLayout>
              </c:layout>
              <c:dLblPos val="bestFit"/>
              <c:showVal val="1"/>
              <c:showPercent val="1"/>
              <c:separator>-  </c:separator>
            </c:dLbl>
            <c:dLbl>
              <c:idx val="1"/>
              <c:layout>
                <c:manualLayout>
                  <c:x val="0"/>
                  <c:y val="0.18930725652479144"/>
                </c:manualLayout>
              </c:layout>
              <c:dLblPos val="bestFit"/>
              <c:showVal val="1"/>
              <c:showPercent val="1"/>
              <c:separator>-  </c:separator>
              <c:extLst xmlns:c16r2="http://schemas.microsoft.com/office/drawing/2015/06/chart">
                <c:ext xmlns:c16="http://schemas.microsoft.com/office/drawing/2014/chart" uri="{C3380CC4-5D6E-409C-BE32-E72D297353CC}">
                  <c16:uniqueId val="{00000003-0FF2-4D57-BFB2-DA63D81ED10E}"/>
                </c:ext>
                <c:ext xmlns:c15="http://schemas.microsoft.com/office/drawing/2012/chart" uri="{CE6537A1-D6FC-4f65-9D91-7224C49458BB}">
                  <c15:layout/>
                </c:ext>
              </c:extLst>
            </c:dLbl>
            <c:dLbl>
              <c:idx val="2"/>
              <c:layout>
                <c:manualLayout>
                  <c:x val="-0.15836632068718695"/>
                  <c:y val="-0.28732412080051595"/>
                </c:manualLayout>
              </c:layout>
              <c:dLblPos val="bestFit"/>
              <c:showVal val="1"/>
              <c:showPercent val="1"/>
              <c:separator>-  </c:separator>
            </c:dLbl>
            <c:dLbl>
              <c:idx val="3"/>
              <c:layout>
                <c:manualLayout>
                  <c:x val="0.15271160946982879"/>
                  <c:y val="9.8892404828513164E-2"/>
                </c:manualLayout>
              </c:layout>
              <c:dLblPos val="bestFit"/>
              <c:showVal val="1"/>
              <c:showPercent val="1"/>
              <c:separator>-  </c:separator>
            </c:dLbl>
            <c:spPr>
              <a:solidFill>
                <a:schemeClr val="dk1"/>
              </a:solidFill>
              <a:ln w="12700" cap="flat" cmpd="sng" algn="ctr">
                <a:solidFill>
                  <a:schemeClr val="dk1">
                    <a:shade val="50000"/>
                  </a:schemeClr>
                </a:solidFill>
                <a:prstDash val="solid"/>
                <a:miter lim="800000"/>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ru-RU"/>
              </a:p>
            </c:txPr>
            <c:dLblPos val="bestFit"/>
            <c:showVal val="1"/>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Лист3!$A$29:$A$32</c:f>
              <c:strCache>
                <c:ptCount val="4"/>
                <c:pt idx="0">
                  <c:v>НАЛОГОВЫЕ ДОХОДЫ</c:v>
                </c:pt>
                <c:pt idx="1">
                  <c:v>НЕНАЛОГОВЫЕ ДОХОДЫ</c:v>
                </c:pt>
                <c:pt idx="2">
                  <c:v>БЕЗВОЗМЕЗДНЫЕ ПОСТУПЛЕНИЯ ОТ ДРУГИХ БЮДЖЕТОВ БЮДЖЕТНОЙ СИСТЕМЫ РОССИЙСКОЙ ФЕДЕРАЦИИ   </c:v>
                </c:pt>
                <c:pt idx="3">
                  <c:v>ПРОЧИЕ БЕЗВОЗМЕЗДНЫЕ ПОСТУПЛЕНИЯ (добровольные пожертвования)</c:v>
                </c:pt>
              </c:strCache>
            </c:strRef>
          </c:cat>
          <c:val>
            <c:numRef>
              <c:f>Лист3!$C$29:$C$32</c:f>
              <c:numCache>
                <c:formatCode>#,##0.0</c:formatCode>
                <c:ptCount val="4"/>
                <c:pt idx="0">
                  <c:v>7352.2</c:v>
                </c:pt>
                <c:pt idx="1">
                  <c:v>226.4</c:v>
                </c:pt>
                <c:pt idx="2">
                  <c:v>26639</c:v>
                </c:pt>
                <c:pt idx="3">
                  <c:v>20000</c:v>
                </c:pt>
              </c:numCache>
            </c:numRef>
          </c:val>
          <c:extLst xmlns:c16r2="http://schemas.microsoft.com/office/drawing/2015/06/chart">
            <c:ext xmlns:c16="http://schemas.microsoft.com/office/drawing/2014/chart" uri="{C3380CC4-5D6E-409C-BE32-E72D297353CC}">
              <c16:uniqueId val="{00000008-0FF2-4D57-BFB2-DA63D81ED10E}"/>
            </c:ext>
          </c:extLst>
        </c:ser>
      </c:pie3DChart>
      <c:spPr>
        <a:noFill/>
        <a:ln>
          <a:noFill/>
        </a:ln>
        <a:effectLst/>
      </c:spPr>
    </c:plotArea>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2"/>
  <c:userShapes r:id="rId3"/>
</c:chartSpace>
</file>

<file path=ppt/charts/chart7.xml><?xml version="1.0" encoding="utf-8"?>
<c:chartSpace xmlns:c="http://schemas.openxmlformats.org/drawingml/2006/chart" xmlns:a="http://schemas.openxmlformats.org/drawingml/2006/main" xmlns:r="http://schemas.openxmlformats.org/officeDocument/2006/relationships">
  <c:lang val="ru-RU"/>
  <c:chart>
    <c:autoTitleDeleted val="1"/>
    <c:view3D>
      <c:rotX val="10"/>
      <c:rotY val="30"/>
      <c:depthPercent val="40"/>
      <c:rAngAx val="1"/>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2079847728381619"/>
          <c:y val="0.25638983589497744"/>
          <c:w val="0.9343282480314965"/>
          <c:h val="0.53168709820864879"/>
        </c:manualLayout>
      </c:layout>
      <c:bar3DChart>
        <c:barDir val="col"/>
        <c:grouping val="clustered"/>
        <c:ser>
          <c:idx val="1"/>
          <c:order val="0"/>
          <c:tx>
            <c:strRef>
              <c:f>Лист2!$BI$38</c:f>
              <c:strCache>
                <c:ptCount val="1"/>
                <c:pt idx="0">
                  <c:v>Исполнено за 2022 год</c:v>
                </c:pt>
              </c:strCache>
            </c:strRef>
          </c:tx>
          <c:spPr>
            <a:solidFill>
              <a:srgbClr val="FF0000"/>
            </a:solidFill>
            <a:effectLst>
              <a:outerShdw blurRad="38100" dist="1371600" dir="6900000" algn="ctr" rotWithShape="0">
                <a:srgbClr val="000000">
                  <a:alpha val="41000"/>
                </a:srgbClr>
              </a:outerShdw>
            </a:effectLst>
          </c:spPr>
          <c:dLbls>
            <c:dLbl>
              <c:idx val="0"/>
              <c:layout>
                <c:manualLayout>
                  <c:x val="-8.2390091863517034E-4"/>
                  <c:y val="0.27028321234809161"/>
                </c:manualLayout>
              </c:layout>
              <c:spPr/>
              <c:txPr>
                <a:bodyPr/>
                <a:lstStyle/>
                <a:p>
                  <a:pPr>
                    <a:defRPr sz="2800" b="1">
                      <a:solidFill>
                        <a:srgbClr val="002060"/>
                      </a:solidFill>
                    </a:defRPr>
                  </a:pPr>
                  <a:endParaRPr lang="ru-RU"/>
                </a:p>
              </c:txPr>
              <c:showVal val="1"/>
            </c:dLbl>
            <c:txPr>
              <a:bodyPr/>
              <a:lstStyle/>
              <a:p>
                <a:pPr>
                  <a:defRPr sz="2400" b="1">
                    <a:solidFill>
                      <a:srgbClr val="002060"/>
                    </a:solidFill>
                  </a:defRPr>
                </a:pPr>
                <a:endParaRPr lang="ru-RU"/>
              </a:p>
            </c:txPr>
            <c:showVal val="1"/>
          </c:dLbls>
          <c:val>
            <c:numRef>
              <c:f>Лист2!$BI$39</c:f>
              <c:numCache>
                <c:formatCode>_-* #,##0.0\ _₽_-;\-* #,##0.0\ _₽_-;_-* "-"?\ _₽_-;_-@_-</c:formatCode>
                <c:ptCount val="1"/>
                <c:pt idx="0">
                  <c:v>7206.9</c:v>
                </c:pt>
              </c:numCache>
            </c:numRef>
          </c:val>
        </c:ser>
        <c:ser>
          <c:idx val="0"/>
          <c:order val="1"/>
          <c:tx>
            <c:strRef>
              <c:f>Лист2!$BJ$38</c:f>
              <c:strCache>
                <c:ptCount val="1"/>
                <c:pt idx="0">
                  <c:v>Исполнено за 2023 год</c:v>
                </c:pt>
              </c:strCache>
            </c:strRef>
          </c:tx>
          <c:spPr>
            <a:solidFill>
              <a:schemeClr val="accent1"/>
            </a:solidFill>
            <a:ln>
              <a:solidFill>
                <a:srgbClr val="7030A0"/>
              </a:solidFill>
            </a:ln>
            <a:effectLst/>
            <a:sp3d>
              <a:contourClr>
                <a:srgbClr val="7030A0"/>
              </a:contourClr>
            </a:sp3d>
          </c:spPr>
          <c:dPt>
            <c:idx val="0"/>
            <c:spPr>
              <a:solidFill>
                <a:schemeClr val="accent5">
                  <a:lumMod val="60000"/>
                  <a:lumOff val="40000"/>
                </a:schemeClr>
              </a:solidFill>
              <a:ln w="38100">
                <a:solidFill>
                  <a:srgbClr val="7030A0"/>
                </a:solidFill>
              </a:ln>
              <a:effectLst/>
              <a:sp3d contourW="38100">
                <a:contourClr>
                  <a:srgbClr val="7030A0"/>
                </a:contourClr>
              </a:sp3d>
            </c:spPr>
          </c:dPt>
          <c:dPt>
            <c:idx val="1"/>
            <c:spPr>
              <a:solidFill>
                <a:srgbClr val="FF0000"/>
              </a:solidFill>
              <a:ln w="38100">
                <a:solidFill>
                  <a:srgbClr val="7030A0"/>
                </a:solidFill>
              </a:ln>
              <a:effectLst/>
              <a:scene3d>
                <a:camera prst="orthographicFront"/>
                <a:lightRig rig="threePt" dir="t"/>
              </a:scene3d>
              <a:sp3d contourW="38100">
                <a:bevelT prst="angle"/>
                <a:contourClr>
                  <a:srgbClr val="7030A0"/>
                </a:contourClr>
              </a:sp3d>
            </c:spPr>
          </c:dPt>
          <c:dLbls>
            <c:dLbl>
              <c:idx val="0"/>
              <c:layout>
                <c:manualLayout>
                  <c:x val="-2.7469912253754217E-3"/>
                  <c:y val="0.27667156486884986"/>
                </c:manualLayout>
              </c:layout>
              <c:showVal val="1"/>
            </c:dLbl>
            <c:dLbl>
              <c:idx val="1"/>
              <c:layout>
                <c:manualLayout>
                  <c:x val="3.4509924540682337E-2"/>
                  <c:y val="0.22351945497693937"/>
                </c:manualLayout>
              </c:layout>
              <c:showVal val="1"/>
            </c:dLbl>
            <c:dLbl>
              <c:idx val="2"/>
              <c:layout>
                <c:manualLayout>
                  <c:x val="-3.163778936896941E-2"/>
                  <c:y val="-1.7730007584115449E-2"/>
                </c:manualLayout>
              </c:layout>
              <c:showVal val="1"/>
            </c:dLbl>
            <c:dLbl>
              <c:idx val="3"/>
              <c:layout>
                <c:manualLayout>
                  <c:x val="-3.163778936896941E-2"/>
                  <c:y val="-2.0685008848134692E-2"/>
                </c:manualLayout>
              </c:layout>
              <c:showVal val="1"/>
            </c:dLbl>
            <c:dLbl>
              <c:idx val="4"/>
              <c:layout>
                <c:manualLayout>
                  <c:x val="-3.1637789368969514E-2"/>
                  <c:y val="-1.3297505688086603E-2"/>
                </c:manualLayout>
              </c:layout>
              <c:showVal val="1"/>
            </c:dLbl>
            <c:dLbl>
              <c:idx val="5"/>
              <c:layout>
                <c:manualLayout>
                  <c:x val="-3.5892086460269611E-2"/>
                  <c:y val="-1.7730007584115449E-2"/>
                </c:manualLayout>
              </c:layout>
              <c:showVal val="1"/>
            </c:dLbl>
            <c:dLbl>
              <c:idx val="6"/>
              <c:layout>
                <c:manualLayout>
                  <c:x val="-3.3055888399402787E-2"/>
                  <c:y val="8.8650037920576293E-3"/>
                </c:manualLayout>
              </c:layout>
              <c:showVal val="1"/>
            </c:dLbl>
            <c:dLbl>
              <c:idx val="7"/>
              <c:layout>
                <c:manualLayout>
                  <c:x val="-4.0146383551569825E-2"/>
                  <c:y val="-1.4775006320096198E-2"/>
                </c:manualLayout>
              </c:layout>
              <c:showVal val="1"/>
            </c:dLbl>
            <c:dLbl>
              <c:idx val="8"/>
              <c:layout>
                <c:manualLayout>
                  <c:x val="-3.1637789368969514E-2"/>
                  <c:y val="-1.3297505688086603E-2"/>
                </c:manualLayout>
              </c:layout>
              <c:showVal val="1"/>
            </c:dLbl>
            <c:dLbl>
              <c:idx val="9"/>
              <c:layout>
                <c:manualLayout>
                  <c:x val="-2.8801591308102663E-2"/>
                  <c:y val="-1.3297505688086603E-2"/>
                </c:manualLayout>
              </c:layout>
              <c:showVal val="1"/>
            </c:dLbl>
            <c:dLbl>
              <c:idx val="10"/>
              <c:layout>
                <c:manualLayout>
                  <c:x val="-2.683601672284899E-2"/>
                  <c:y val="-1.3297505688086603E-2"/>
                </c:manualLayout>
              </c:layout>
              <c:showVal val="1"/>
            </c:dLbl>
            <c:spPr>
              <a:noFill/>
              <a:ln>
                <a:noFill/>
              </a:ln>
              <a:effectLst/>
            </c:spPr>
            <c:txPr>
              <a:bodyPr rot="0" spcFirstLastPara="1" vertOverflow="ellipsis" vert="horz" wrap="square" lIns="38100" tIns="19050" rIns="38100" bIns="19050" anchor="t" anchorCtr="0">
                <a:spAutoFit/>
              </a:bodyPr>
              <a:lstStyle/>
              <a:p>
                <a:pPr>
                  <a:defRPr sz="2800" b="1" i="0" u="none" strike="noStrike" kern="1200" baseline="0">
                    <a:solidFill>
                      <a:srgbClr val="002060"/>
                    </a:solidFill>
                    <a:latin typeface="+mn-lt"/>
                    <a:ea typeface="+mn-ea"/>
                    <a:cs typeface="+mn-cs"/>
                  </a:defRPr>
                </a:pPr>
                <a:endParaRPr lang="ru-RU"/>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Лист2!$BJ$39</c:f>
              <c:numCache>
                <c:formatCode>_-* #,##0.0\ _₽_-;\-* #,##0.0\ _₽_-;_-* "-"?\ _₽_-;_-@_-</c:formatCode>
                <c:ptCount val="1"/>
                <c:pt idx="0">
                  <c:v>7054.6</c:v>
                </c:pt>
              </c:numCache>
            </c:numRef>
          </c:val>
          <c:extLst/>
        </c:ser>
        <c:ser>
          <c:idx val="2"/>
          <c:order val="2"/>
          <c:tx>
            <c:strRef>
              <c:f>Лист2!$BK$38</c:f>
              <c:strCache>
                <c:ptCount val="1"/>
                <c:pt idx="0">
                  <c:v>Оценка исполнения за 2024 год</c:v>
                </c:pt>
              </c:strCache>
            </c:strRef>
          </c:tx>
          <c:dPt>
            <c:idx val="0"/>
            <c:spPr>
              <a:blipFill>
                <a:blip xmlns:r="http://schemas.openxmlformats.org/officeDocument/2006/relationships" r:embed="rId1"/>
                <a:tile tx="0" ty="0" sx="100000" sy="100000" flip="none" algn="tl"/>
              </a:blipFill>
            </c:spPr>
          </c:dPt>
          <c:dLbls>
            <c:dLbl>
              <c:idx val="0"/>
              <c:layout>
                <c:manualLayout>
                  <c:x val="9.0469160104986917E-4"/>
                  <c:y val="0.2478989862786507"/>
                </c:manualLayout>
              </c:layout>
              <c:spPr/>
              <c:txPr>
                <a:bodyPr/>
                <a:lstStyle/>
                <a:p>
                  <a:pPr>
                    <a:defRPr sz="2800" b="1">
                      <a:solidFill>
                        <a:srgbClr val="002060"/>
                      </a:solidFill>
                    </a:defRPr>
                  </a:pPr>
                  <a:endParaRPr lang="ru-RU"/>
                </a:p>
              </c:txPr>
              <c:showVal val="1"/>
            </c:dLbl>
            <c:txPr>
              <a:bodyPr/>
              <a:lstStyle/>
              <a:p>
                <a:pPr>
                  <a:defRPr sz="2800">
                    <a:solidFill>
                      <a:srgbClr val="002060"/>
                    </a:solidFill>
                  </a:defRPr>
                </a:pPr>
                <a:endParaRPr lang="ru-RU"/>
              </a:p>
            </c:txPr>
            <c:showVal val="1"/>
          </c:dLbls>
          <c:val>
            <c:numRef>
              <c:f>Лист2!$BK$39</c:f>
              <c:numCache>
                <c:formatCode>_-* #,##0.0\ _₽_-;\-* #,##0.0\ _₽_-;_-* "-"?\ _₽_-;_-@_-</c:formatCode>
                <c:ptCount val="1"/>
                <c:pt idx="0">
                  <c:v>7900.5</c:v>
                </c:pt>
              </c:numCache>
            </c:numRef>
          </c:val>
        </c:ser>
        <c:ser>
          <c:idx val="3"/>
          <c:order val="3"/>
          <c:tx>
            <c:strRef>
              <c:f>Лист2!$BL$38</c:f>
              <c:strCache>
                <c:ptCount val="1"/>
                <c:pt idx="0">
                  <c:v>План на очередной 2025 год</c:v>
                </c:pt>
              </c:strCache>
            </c:strRef>
          </c:tx>
          <c:dLbls>
            <c:dLbl>
              <c:idx val="0"/>
              <c:layout>
                <c:manualLayout>
                  <c:x val="-8.0672850294423778E-8"/>
                  <c:y val="0.25564589475148175"/>
                </c:manualLayout>
              </c:layout>
              <c:showVal val="1"/>
            </c:dLbl>
            <c:txPr>
              <a:bodyPr/>
              <a:lstStyle/>
              <a:p>
                <a:pPr>
                  <a:defRPr sz="2800" b="1">
                    <a:solidFill>
                      <a:srgbClr val="FF0000"/>
                    </a:solidFill>
                  </a:defRPr>
                </a:pPr>
                <a:endParaRPr lang="ru-RU"/>
              </a:p>
            </c:txPr>
            <c:showVal val="1"/>
          </c:dLbls>
          <c:val>
            <c:numRef>
              <c:f>Лист2!$BL$39</c:f>
              <c:numCache>
                <c:formatCode>_-* #,##0.0\ _₽_-;\-* #,##0.0\ _₽_-;_-* "-"?\ _₽_-;_-@_-</c:formatCode>
                <c:ptCount val="1"/>
                <c:pt idx="0">
                  <c:v>7443</c:v>
                </c:pt>
              </c:numCache>
            </c:numRef>
          </c:val>
        </c:ser>
        <c:ser>
          <c:idx val="4"/>
          <c:order val="4"/>
          <c:tx>
            <c:strRef>
              <c:f>Лист2!$BM$38</c:f>
              <c:strCache>
                <c:ptCount val="1"/>
                <c:pt idx="0">
                  <c:v>План на плановый период 2026 года</c:v>
                </c:pt>
              </c:strCache>
            </c:strRef>
          </c:tx>
          <c:dLbls>
            <c:dLbl>
              <c:idx val="0"/>
              <c:layout>
                <c:manualLayout>
                  <c:x val="-1.0930938320209214E-3"/>
                  <c:y val="0.25065839175537935"/>
                </c:manualLayout>
              </c:layout>
              <c:showVal val="1"/>
            </c:dLbl>
            <c:txPr>
              <a:bodyPr/>
              <a:lstStyle/>
              <a:p>
                <a:pPr>
                  <a:defRPr sz="2800" b="1">
                    <a:solidFill>
                      <a:srgbClr val="00FF00"/>
                    </a:solidFill>
                  </a:defRPr>
                </a:pPr>
                <a:endParaRPr lang="ru-RU"/>
              </a:p>
            </c:txPr>
            <c:showVal val="1"/>
          </c:dLbls>
          <c:val>
            <c:numRef>
              <c:f>Лист2!$BM$39</c:f>
              <c:numCache>
                <c:formatCode>_-* #,##0.0\ _₽_-;\-* #,##0.0\ _₽_-;_-* "-"?\ _₽_-;_-@_-</c:formatCode>
                <c:ptCount val="1"/>
                <c:pt idx="0">
                  <c:v>7578.6</c:v>
                </c:pt>
              </c:numCache>
            </c:numRef>
          </c:val>
        </c:ser>
        <c:ser>
          <c:idx val="5"/>
          <c:order val="5"/>
          <c:tx>
            <c:strRef>
              <c:f>Лист2!$BN$38</c:f>
              <c:strCache>
                <c:ptCount val="1"/>
                <c:pt idx="0">
                  <c:v>План на плановый период 2027 года</c:v>
                </c:pt>
              </c:strCache>
            </c:strRef>
          </c:tx>
          <c:dPt>
            <c:idx val="0"/>
            <c:spPr>
              <a:blipFill>
                <a:blip xmlns:r="http://schemas.openxmlformats.org/officeDocument/2006/relationships" r:embed="rId2"/>
                <a:tile tx="0" ty="0" sx="100000" sy="100000" flip="none" algn="tl"/>
              </a:blipFill>
              <a:scene3d>
                <a:camera prst="orthographicFront"/>
                <a:lightRig rig="threePt" dir="t"/>
              </a:scene3d>
              <a:sp3d>
                <a:bevelT/>
              </a:sp3d>
            </c:spPr>
          </c:dPt>
          <c:dLbls>
            <c:dLbl>
              <c:idx val="0"/>
              <c:layout>
                <c:manualLayout>
                  <c:x val="5.1227259936959006E-3"/>
                  <c:y val="0.21846103733308453"/>
                </c:manualLayout>
              </c:layout>
              <c:spPr/>
              <c:txPr>
                <a:bodyPr rot="0"/>
                <a:lstStyle/>
                <a:p>
                  <a:pPr>
                    <a:defRPr sz="2800" b="1">
                      <a:solidFill>
                        <a:srgbClr val="00FF00"/>
                      </a:solidFill>
                    </a:defRPr>
                  </a:pPr>
                  <a:endParaRPr lang="ru-RU"/>
                </a:p>
              </c:txPr>
              <c:showVal val="1"/>
            </c:dLbl>
            <c:txPr>
              <a:bodyPr rot="240000"/>
              <a:lstStyle/>
              <a:p>
                <a:pPr>
                  <a:defRPr sz="2800">
                    <a:solidFill>
                      <a:srgbClr val="00FF00"/>
                    </a:solidFill>
                  </a:defRPr>
                </a:pPr>
                <a:endParaRPr lang="ru-RU"/>
              </a:p>
            </c:txPr>
            <c:showVal val="1"/>
          </c:dLbls>
          <c:val>
            <c:numRef>
              <c:f>Лист2!$BN$39</c:f>
              <c:numCache>
                <c:formatCode>_-* #,##0.0\ _₽_-;\-* #,##0.0\ _₽_-;_-* "-"?\ _₽_-;_-@_-</c:formatCode>
                <c:ptCount val="1"/>
                <c:pt idx="0">
                  <c:v>7715.3</c:v>
                </c:pt>
              </c:numCache>
            </c:numRef>
          </c:val>
        </c:ser>
        <c:dLbls>
          <c:showVal val="1"/>
        </c:dLbls>
        <c:gapWidth val="209"/>
        <c:gapDepth val="32"/>
        <c:shape val="box"/>
        <c:axId val="175227648"/>
        <c:axId val="175229184"/>
        <c:axId val="0"/>
        <c:extLst>
          <c:ext xmlns:c15="http://schemas.microsoft.com/office/drawing/2012/chart" uri="{02D57815-91ED-43cb-92C2-25804820EDAC}">
            <c15:filteredBarSeries>
              <c15:ser>
                <c:idx val="2"/>
                <c:order val="1"/>
                <c:tx>
                  <c:strRef>
                    <c:extLst>
                      <c:ext uri="{02D57815-91ED-43cb-92C2-25804820EDAC}">
                        <c15:formulaRef>
                          <c15:sqref>Лист1!$N$5</c15:sqref>
                        </c15:formulaRef>
                      </c:ext>
                    </c:extLst>
                    <c:strCache>
                      <c:ptCount val="1"/>
                      <c:pt idx="0">
                        <c:v>в т.ч. за 3 месяца</c:v>
                      </c:pt>
                    </c:strCache>
                  </c:strRef>
                </c:tx>
                <c:spPr>
                  <a:solidFill>
                    <a:schemeClr val="accent3"/>
                  </a:solidFill>
                  <a:ln>
                    <a:solidFill>
                      <a:srgbClr val="FF0000"/>
                    </a:solidFill>
                  </a:ln>
                  <a:effectLst/>
                  <a:sp3d>
                    <a:contourClr>
                      <a:srgbClr val="FF0000"/>
                    </a:contourClr>
                  </a:sp3d>
                </c:spPr>
                <c:invertIfNegative val="0"/>
                <c:dLbls>
                  <c:dLbl>
                    <c:idx val="0"/>
                    <c:layout>
                      <c:manualLayout>
                        <c:x val="-4.0146383551569853E-2"/>
                        <c:y val="-1.3297505688086587E-2"/>
                      </c:manualLayout>
                    </c:layout>
                    <c:showLegendKey val="0"/>
                    <c:showVal val="1"/>
                    <c:showCatName val="0"/>
                    <c:showSerName val="0"/>
                    <c:showPercent val="0"/>
                    <c:showBubbleSize val="0"/>
                    <c:extLst>
                      <c:ext uri="{CE6537A1-D6FC-4f65-9D91-7224C49458BB}"/>
                    </c:extLst>
                  </c:dLbl>
                  <c:dLbl>
                    <c:idx val="1"/>
                    <c:layout>
                      <c:manualLayout>
                        <c:x val="-5.4388355342755972E-3"/>
                        <c:y val="-1.8699962891166381E-2"/>
                      </c:manualLayout>
                    </c:layout>
                    <c:showLegendKey val="0"/>
                    <c:showVal val="1"/>
                    <c:showCatName val="0"/>
                    <c:showSerName val="0"/>
                    <c:showPercent val="0"/>
                    <c:showBubbleSize val="0"/>
                    <c:extLst>
                      <c:ext uri="{CE6537A1-D6FC-4f65-9D91-7224C49458BB}"/>
                    </c:extLst>
                  </c:dLbl>
                  <c:dLbl>
                    <c:idx val="2"/>
                    <c:layout>
                      <c:manualLayout>
                        <c:x val="-3.1637789368969382E-2"/>
                        <c:y val="-5.9100025280384829E-3"/>
                      </c:manualLayout>
                    </c:layout>
                    <c:showLegendKey val="0"/>
                    <c:showVal val="1"/>
                    <c:showCatName val="0"/>
                    <c:showSerName val="0"/>
                    <c:showPercent val="0"/>
                    <c:showBubbleSize val="0"/>
                    <c:extLst>
                      <c:ext uri="{CE6537A1-D6FC-4f65-9D91-7224C49458BB}"/>
                    </c:extLst>
                  </c:dLbl>
                  <c:dLbl>
                    <c:idx val="3"/>
                    <c:layout>
                      <c:manualLayout>
                        <c:x val="-2.171109615593551E-2"/>
                        <c:y val="-2.216250948014431E-2"/>
                      </c:manualLayout>
                    </c:layout>
                    <c:showLegendKey val="0"/>
                    <c:showVal val="1"/>
                    <c:showCatName val="0"/>
                    <c:showSerName val="0"/>
                    <c:showPercent val="0"/>
                    <c:showBubbleSize val="0"/>
                    <c:extLst>
                      <c:ext uri="{CE6537A1-D6FC-4f65-9D91-7224C49458BB}"/>
                    </c:extLst>
                  </c:dLbl>
                  <c:dLbl>
                    <c:idx val="4"/>
                    <c:layout>
                      <c:manualLayout>
                        <c:x val="-3.0219690338535971E-2"/>
                        <c:y val="1.7730007584115449E-2"/>
                      </c:manualLayout>
                    </c:layout>
                    <c:showLegendKey val="0"/>
                    <c:showVal val="1"/>
                    <c:showCatName val="0"/>
                    <c:showSerName val="0"/>
                    <c:showPercent val="0"/>
                    <c:showBubbleSize val="0"/>
                    <c:extLst>
                      <c:ext uri="{CE6537A1-D6FC-4f65-9D91-7224C49458BB}"/>
                    </c:extLst>
                  </c:dLbl>
                  <c:dLbl>
                    <c:idx val="5"/>
                    <c:layout>
                      <c:manualLayout>
                        <c:x val="-2.5965393247235739E-2"/>
                        <c:y val="1.6252506952105828E-2"/>
                      </c:manualLayout>
                    </c:layout>
                    <c:showLegendKey val="0"/>
                    <c:showVal val="1"/>
                    <c:showCatName val="0"/>
                    <c:showSerName val="0"/>
                    <c:showPercent val="0"/>
                    <c:showBubbleSize val="0"/>
                    <c:extLst>
                      <c:ext uri="{CE6537A1-D6FC-4f65-9D91-7224C49458BB}"/>
                    </c:extLst>
                  </c:dLbl>
                  <c:dLbl>
                    <c:idx val="6"/>
                    <c:layout>
                      <c:manualLayout>
                        <c:x val="-4.0146383551569943E-2"/>
                        <c:y val="-2.3640010112154039E-2"/>
                      </c:manualLayout>
                    </c:layout>
                    <c:showLegendKey val="0"/>
                    <c:showVal val="1"/>
                    <c:showCatName val="0"/>
                    <c:showSerName val="0"/>
                    <c:showPercent val="0"/>
                    <c:showBubbleSize val="0"/>
                    <c:extLst>
                      <c:ext uri="{CE6537A1-D6FC-4f65-9D91-7224C49458BB}"/>
                    </c:extLst>
                  </c:dLbl>
                  <c:dLbl>
                    <c:idx val="7"/>
                    <c:layout>
                      <c:manualLayout>
                        <c:x val="-3.1637789368969382E-2"/>
                        <c:y val="8.8650037920577247E-3"/>
                      </c:manualLayout>
                    </c:layout>
                    <c:showLegendKey val="0"/>
                    <c:showVal val="1"/>
                    <c:showCatName val="0"/>
                    <c:showSerName val="0"/>
                    <c:showPercent val="0"/>
                    <c:showBubbleSize val="0"/>
                    <c:extLst>
                      <c:ext uri="{CE6537A1-D6FC-4f65-9D91-7224C49458BB}"/>
                    </c:extLst>
                  </c:dLbl>
                  <c:dLbl>
                    <c:idx val="8"/>
                    <c:layout>
                      <c:manualLayout>
                        <c:x val="-1.0065041614506862E-2"/>
                        <c:y val="1.1820005056076966E-2"/>
                      </c:manualLayout>
                    </c:layout>
                    <c:showLegendKey val="0"/>
                    <c:showVal val="1"/>
                    <c:showCatName val="0"/>
                    <c:showSerName val="0"/>
                    <c:showPercent val="0"/>
                    <c:showBubbleSize val="0"/>
                    <c:extLst>
                      <c:ext uri="{CE6537A1-D6FC-4f65-9D91-7224C49458BB}"/>
                    </c:extLst>
                  </c:dLbl>
                  <c:dLbl>
                    <c:idx val="10"/>
                    <c:layout>
                      <c:manualLayout>
                        <c:x val="-2.2883093590851392E-2"/>
                        <c:y val="1.3297505688086641E-2"/>
                      </c:manualLayout>
                    </c:layout>
                    <c:showLegendKey val="0"/>
                    <c:showVal val="1"/>
                    <c:showCatName val="0"/>
                    <c:showSerName val="0"/>
                    <c:showPercent val="0"/>
                    <c:showBubbleSize val="0"/>
                    <c:extLst>
                      <c:ex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ru-RU"/>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Лист1!$A$6:$A$8</c15:sqref>
                        </c15:formulaRef>
                      </c:ext>
                    </c:extLst>
                    <c:strCache>
                      <c:ptCount val="2"/>
                      <c:pt idx="0">
                        <c:v>2015 год</c:v>
                      </c:pt>
                      <c:pt idx="1">
                        <c:v>2016 год</c:v>
                      </c:pt>
                    </c:strCache>
                  </c:strRef>
                </c:cat>
                <c:val>
                  <c:numRef>
                    <c:extLst>
                      <c:ext uri="{02D57815-91ED-43cb-92C2-25804820EDAC}">
                        <c15:formulaRef>
                          <c15:sqref>Лист1!$N$6:$N$8</c15:sqref>
                        </c15:formulaRef>
                      </c:ext>
                    </c:extLst>
                    <c:numCache>
                      <c:formatCode>#\ ##0.0</c:formatCode>
                      <c:ptCount val="2"/>
                      <c:pt idx="0">
                        <c:v>811.4</c:v>
                      </c:pt>
                      <c:pt idx="1">
                        <c:v>921.4</c:v>
                      </c:pt>
                    </c:numCache>
                  </c:numRef>
                </c:val>
                <c:extLst/>
              </c15:ser>
            </c15:filteredBarSeries>
          </c:ext>
        </c:extLst>
      </c:bar3DChart>
      <c:catAx>
        <c:axId val="175227648"/>
        <c:scaling>
          <c:orientation val="minMax"/>
        </c:scaling>
        <c:delete val="1"/>
        <c:axPos val="b"/>
        <c:numFmt formatCode="General" sourceLinked="1"/>
        <c:majorTickMark val="none"/>
        <c:tickLblPos val="none"/>
        <c:crossAx val="175229184"/>
        <c:crosses val="autoZero"/>
        <c:auto val="1"/>
        <c:lblAlgn val="ctr"/>
        <c:lblOffset val="100"/>
      </c:catAx>
      <c:valAx>
        <c:axId val="175229184"/>
        <c:scaling>
          <c:orientation val="minMax"/>
          <c:min val="0"/>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rgbClr val="002060"/>
                    </a:solidFill>
                    <a:latin typeface="+mn-lt"/>
                    <a:ea typeface="+mn-ea"/>
                    <a:cs typeface="+mn-cs"/>
                  </a:defRPr>
                </a:pPr>
                <a:r>
                  <a:rPr lang="ru-RU" sz="2800" b="1" dirty="0">
                    <a:solidFill>
                      <a:srgbClr val="002060"/>
                    </a:solidFill>
                  </a:rPr>
                  <a:t>тыс. </a:t>
                </a:r>
                <a:r>
                  <a:rPr lang="ru-RU" sz="2800" b="1" dirty="0" smtClean="0">
                    <a:solidFill>
                      <a:srgbClr val="002060"/>
                    </a:solidFill>
                  </a:rPr>
                  <a:t>руб</a:t>
                </a:r>
                <a:r>
                  <a:rPr lang="ru-RU" sz="2800" b="1" dirty="0">
                    <a:solidFill>
                      <a:srgbClr val="002060"/>
                    </a:solidFill>
                  </a:rPr>
                  <a:t>.</a:t>
                </a:r>
              </a:p>
            </c:rich>
          </c:tx>
          <c:layout>
            <c:manualLayout>
              <c:xMode val="edge"/>
              <c:yMode val="edge"/>
              <c:x val="9.8774224443486505E-2"/>
              <c:y val="0.4268190904227645"/>
            </c:manualLayout>
          </c:layout>
          <c:spPr>
            <a:noFill/>
            <a:ln>
              <a:noFill/>
            </a:ln>
            <a:effectLst/>
          </c:spPr>
        </c:title>
        <c:numFmt formatCode="_-* #,##0.0\ _₽_-;\-* #,##0.0\ _₽_-;_-* &quot;-&quot;?\ _₽_-;_-@_-" sourceLinked="1"/>
        <c:majorTickMark val="none"/>
        <c:tickLblPos val="nextTo"/>
        <c:spPr>
          <a:noFill/>
          <a:ln>
            <a:noFill/>
          </a:ln>
          <a:effectLst/>
        </c:spPr>
        <c:txPr>
          <a:bodyPr rot="-60000000" spcFirstLastPara="1" vertOverflow="ellipsis" vert="horz" wrap="square" anchor="ctr" anchorCtr="1"/>
          <a:lstStyle/>
          <a:p>
            <a:pPr>
              <a:defRPr sz="2400" b="1" i="1" u="none" strike="noStrike" kern="1200" baseline="0">
                <a:solidFill>
                  <a:srgbClr val="002060"/>
                </a:solidFill>
                <a:latin typeface="+mn-lt"/>
                <a:ea typeface="+mn-ea"/>
                <a:cs typeface="+mn-cs"/>
              </a:defRPr>
            </a:pPr>
            <a:endParaRPr lang="ru-RU"/>
          </a:p>
        </c:txPr>
        <c:crossAx val="175227648"/>
        <c:crosses val="autoZero"/>
        <c:crossBetween val="between"/>
      </c:valAx>
      <c:spPr>
        <a:noFill/>
        <a:ln>
          <a:noFill/>
        </a:ln>
        <a:effectLst/>
      </c:spPr>
    </c:plotArea>
    <c:legend>
      <c:legendPos val="b"/>
      <c:layout>
        <c:manualLayout>
          <c:xMode val="edge"/>
          <c:yMode val="edge"/>
          <c:x val="4.0999015748031511E-2"/>
          <c:y val="0.81362175561388239"/>
          <c:w val="0.94505109908136486"/>
          <c:h val="0.14930433789797887"/>
        </c:manualLayout>
      </c:layout>
      <c:spPr>
        <a:noFill/>
        <a:ln>
          <a:noFill/>
        </a:ln>
        <a:effectLst/>
      </c:spPr>
      <c:txPr>
        <a:bodyPr rot="0" spcFirstLastPara="1" vertOverflow="ellipsis" vert="horz" wrap="square" anchor="ctr" anchorCtr="1"/>
        <a:lstStyle/>
        <a:p>
          <a:pPr>
            <a:defRPr sz="2400" b="1" i="0" u="none" strike="noStrike" kern="1200" baseline="0">
              <a:solidFill>
                <a:sysClr val="windowText" lastClr="000000"/>
              </a:solidFill>
              <a:latin typeface="+mn-lt"/>
              <a:ea typeface="+mn-ea"/>
              <a:cs typeface="+mn-cs"/>
            </a:defRPr>
          </a:pPr>
          <a:endParaRPr lang="ru-RU"/>
        </a:p>
      </c:txPr>
    </c:legend>
    <c:plotVisOnly val="1"/>
    <c:dispBlanksAs val="gap"/>
  </c:chart>
  <c:spPr>
    <a:blipFill dpi="0" rotWithShape="1">
      <a:blip xmlns:r="http://schemas.openxmlformats.org/officeDocument/2006/relationships" r:embed="rId3">
        <a:alphaModFix amt="62000"/>
      </a:blip>
      <a:srcRect/>
      <a:stretch>
        <a:fillRect/>
      </a:stretch>
    </a:blipFill>
    <a:ln w="9525" cap="flat" cmpd="sng" algn="ctr">
      <a:solidFill>
        <a:schemeClr val="tx1">
          <a:lumMod val="15000"/>
          <a:lumOff val="85000"/>
        </a:schemeClr>
      </a:solidFill>
      <a:round/>
    </a:ln>
    <a:effectLst/>
    <a:scene3d>
      <a:camera prst="orthographicFront"/>
      <a:lightRig rig="threePt" dir="t"/>
    </a:scene3d>
    <a:sp3d>
      <a:bevelT prst="slope"/>
    </a:sp3d>
  </c:spPr>
  <c:txPr>
    <a:bodyPr/>
    <a:lstStyle/>
    <a:p>
      <a:pPr>
        <a:defRPr/>
      </a:pPr>
      <a:endParaRPr lang="ru-RU"/>
    </a:p>
  </c:txPr>
  <c:externalData r:id="rId4"/>
  <c:userShapes r:id="rId5"/>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style val="3"/>
  <c:chart>
    <c:autoTitleDeleted val="1"/>
    <c:plotArea>
      <c:layout>
        <c:manualLayout>
          <c:layoutTarget val="inner"/>
          <c:xMode val="edge"/>
          <c:yMode val="edge"/>
          <c:x val="0"/>
          <c:y val="0.19829664617010567"/>
          <c:w val="0.8439427493438324"/>
          <c:h val="0.57414173228346521"/>
        </c:manualLayout>
      </c:layout>
      <c:lineChart>
        <c:grouping val="standard"/>
        <c:ser>
          <c:idx val="0"/>
          <c:order val="0"/>
          <c:tx>
            <c:strRef>
              <c:f>Лист2!$BI$38:$BN$38</c:f>
              <c:strCache>
                <c:ptCount val="1"/>
                <c:pt idx="0">
                  <c:v>Исполнено за 2022 год Исполнено за 2023 год Оценка исполнения за 2024 год План на очередной 2025 год План на плановый период 2026 года План на плановый период 2027 года</c:v>
                </c:pt>
              </c:strCache>
            </c:strRef>
          </c:tx>
          <c:spPr>
            <a:ln w="57150">
              <a:solidFill>
                <a:srgbClr val="B3011A"/>
              </a:solidFill>
              <a:headEnd type="diamond" w="med" len="med"/>
              <a:tailEnd type="triangle" w="med" len="med"/>
            </a:ln>
          </c:spPr>
          <c:marker>
            <c:symbol val="none"/>
          </c:marker>
          <c:dLbls>
            <c:dLbl>
              <c:idx val="0"/>
              <c:layout>
                <c:manualLayout>
                  <c:x val="-3.381215312714593E-2"/>
                  <c:y val="-4.4021476241141395E-2"/>
                </c:manualLayout>
              </c:layout>
              <c:showVal val="1"/>
            </c:dLbl>
            <c:dLbl>
              <c:idx val="1"/>
              <c:layout>
                <c:manualLayout>
                  <c:x val="-4.1325964933178388E-2"/>
                  <c:y val="5.7227919113483731E-2"/>
                </c:manualLayout>
              </c:layout>
              <c:showVal val="1"/>
            </c:dLbl>
            <c:dLbl>
              <c:idx val="2"/>
              <c:layout>
                <c:manualLayout>
                  <c:x val="-3.7569061679790045E-2"/>
                  <c:y val="-3.1862642169728804E-2"/>
                </c:manualLayout>
              </c:layout>
              <c:showVal val="1"/>
            </c:dLbl>
            <c:dLbl>
              <c:idx val="3"/>
              <c:layout>
                <c:manualLayout>
                  <c:x val="-3.882136099783421E-2"/>
                  <c:y val="4.1820402429084261E-2"/>
                </c:manualLayout>
              </c:layout>
              <c:showVal val="1"/>
            </c:dLbl>
            <c:dLbl>
              <c:idx val="4"/>
              <c:layout>
                <c:manualLayout>
                  <c:x val="-4.3585383858267719E-2"/>
                  <c:y val="-5.1217410323709536E-2"/>
                </c:manualLayout>
              </c:layout>
              <c:showVal val="1"/>
            </c:dLbl>
            <c:dLbl>
              <c:idx val="5"/>
              <c:layout>
                <c:manualLayout>
                  <c:x val="-3.8798310367454091E-2"/>
                  <c:y val="-3.2910469524642785E-2"/>
                </c:manualLayout>
              </c:layout>
              <c:showVal val="1"/>
            </c:dLbl>
            <c:txPr>
              <a:bodyPr/>
              <a:lstStyle/>
              <a:p>
                <a:pPr>
                  <a:defRPr sz="2200" b="1">
                    <a:solidFill>
                      <a:srgbClr val="7030A0"/>
                    </a:solidFill>
                  </a:defRPr>
                </a:pPr>
                <a:endParaRPr lang="ru-RU"/>
              </a:p>
            </c:txPr>
            <c:showVal val="1"/>
          </c:dLbls>
          <c:cat>
            <c:strRef>
              <c:f>Лист2!$BI$38:$BN$38</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Лист2!$BI$39:$BN$39</c:f>
              <c:numCache>
                <c:formatCode>_-* #,##0.0\ _₽_-;\-* #,##0.0\ _₽_-;_-* "-"?\ _₽_-;_-@_-</c:formatCode>
                <c:ptCount val="6"/>
                <c:pt idx="0">
                  <c:v>7206.9</c:v>
                </c:pt>
                <c:pt idx="1">
                  <c:v>7054.6</c:v>
                </c:pt>
                <c:pt idx="2">
                  <c:v>7900.5</c:v>
                </c:pt>
                <c:pt idx="3">
                  <c:v>7443</c:v>
                </c:pt>
                <c:pt idx="4">
                  <c:v>7578.6</c:v>
                </c:pt>
                <c:pt idx="5">
                  <c:v>7715.3</c:v>
                </c:pt>
              </c:numCache>
            </c:numRef>
          </c:val>
        </c:ser>
        <c:dLbls>
          <c:showVal val="1"/>
        </c:dLbls>
        <c:marker val="1"/>
        <c:axId val="174834048"/>
        <c:axId val="174835584"/>
      </c:lineChart>
      <c:catAx>
        <c:axId val="174834048"/>
        <c:scaling>
          <c:orientation val="minMax"/>
        </c:scaling>
        <c:axPos val="b"/>
        <c:majorTickMark val="none"/>
        <c:tickLblPos val="nextTo"/>
        <c:txPr>
          <a:bodyPr/>
          <a:lstStyle/>
          <a:p>
            <a:pPr>
              <a:defRPr sz="2200" b="1"/>
            </a:pPr>
            <a:endParaRPr lang="ru-RU"/>
          </a:p>
        </c:txPr>
        <c:crossAx val="174835584"/>
        <c:crosses val="autoZero"/>
        <c:auto val="1"/>
        <c:lblAlgn val="ctr"/>
        <c:lblOffset val="100"/>
      </c:catAx>
      <c:valAx>
        <c:axId val="174835584"/>
        <c:scaling>
          <c:orientation val="minMax"/>
        </c:scaling>
        <c:delete val="1"/>
        <c:axPos val="l"/>
        <c:numFmt formatCode="_-* #,##0.0\ _₽_-;\-* #,##0.0\ _₽_-;_-* &quot;-&quot;?\ _₽_-;_-@_-" sourceLinked="1"/>
        <c:majorTickMark val="none"/>
        <c:tickLblPos val="none"/>
        <c:crossAx val="174834048"/>
        <c:crosses val="autoZero"/>
        <c:crossBetween val="midCat"/>
      </c:valAx>
      <c:spPr>
        <a:blipFill>
          <a:blip xmlns:r="http://schemas.openxmlformats.org/officeDocument/2006/relationships" r:embed="rId1"/>
          <a:tile tx="0" ty="0" sx="100000" sy="100000" flip="none" algn="tl"/>
        </a:blipFill>
        <a:ln>
          <a:noFill/>
        </a:ln>
      </c:spPr>
    </c:plotArea>
    <c:plotVisOnly val="1"/>
    <c:dispBlanksAs val="gap"/>
  </c:chart>
  <c:externalData r:id="rId2"/>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style val="3"/>
  <c:chart>
    <c:autoTitleDeleted val="1"/>
    <c:plotArea>
      <c:layout>
        <c:manualLayout>
          <c:layoutTarget val="inner"/>
          <c:xMode val="edge"/>
          <c:yMode val="edge"/>
          <c:x val="8.2011605798448753E-2"/>
          <c:y val="0.19829664617010567"/>
          <c:w val="0.84164142681597176"/>
          <c:h val="0.55891615631379454"/>
        </c:manualLayout>
      </c:layout>
      <c:lineChart>
        <c:grouping val="standard"/>
        <c:ser>
          <c:idx val="0"/>
          <c:order val="0"/>
          <c:tx>
            <c:strRef>
              <c:f>Лист2!$BI$38:$BN$38</c:f>
              <c:strCache>
                <c:ptCount val="1"/>
                <c:pt idx="0">
                  <c:v>Исполнено за 2022 год Исполнено за 2023 год Оценка исполнения за 2024 год План на очередной 2025 год План на плановый период 2026 года План на плановый период 2027 года</c:v>
                </c:pt>
              </c:strCache>
            </c:strRef>
          </c:tx>
          <c:spPr>
            <a:ln w="57150">
              <a:solidFill>
                <a:srgbClr val="B3011A"/>
              </a:solidFill>
              <a:headEnd type="none" w="med" len="med"/>
              <a:tailEnd type="triangle" w="med" len="med"/>
            </a:ln>
          </c:spPr>
          <c:marker>
            <c:symbol val="none"/>
          </c:marker>
          <c:dLbls>
            <c:dLbl>
              <c:idx val="0"/>
              <c:layout>
                <c:manualLayout>
                  <c:x val="-3.381215312714593E-2"/>
                  <c:y val="-4.4021476241141395E-2"/>
                </c:manualLayout>
              </c:layout>
              <c:showVal val="1"/>
            </c:dLbl>
            <c:dLbl>
              <c:idx val="1"/>
              <c:layout>
                <c:manualLayout>
                  <c:x val="-4.5492618110236298E-2"/>
                  <c:y val="4.2413094196558879E-2"/>
                </c:manualLayout>
              </c:layout>
              <c:showVal val="1"/>
            </c:dLbl>
            <c:dLbl>
              <c:idx val="2"/>
              <c:layout>
                <c:manualLayout>
                  <c:x val="-3.7569059030162139E-2"/>
                  <c:y val="-3.7418254804970151E-2"/>
                </c:manualLayout>
              </c:layout>
              <c:showVal val="1"/>
            </c:dLbl>
            <c:dLbl>
              <c:idx val="3"/>
              <c:layout>
                <c:manualLayout>
                  <c:x val="-3.882136099783421E-2"/>
                  <c:y val="4.1820402429084261E-2"/>
                </c:manualLayout>
              </c:layout>
              <c:showVal val="1"/>
            </c:dLbl>
            <c:dLbl>
              <c:idx val="4"/>
              <c:layout>
                <c:manualLayout>
                  <c:x val="-3.9418717191601046E-2"/>
                  <c:y val="-4.5661854768153945E-2"/>
                </c:manualLayout>
              </c:layout>
              <c:showVal val="1"/>
            </c:dLbl>
            <c:dLbl>
              <c:idx val="5"/>
              <c:layout>
                <c:manualLayout>
                  <c:x val="-5.1298310367454039E-2"/>
                  <c:y val="-3.291032370953631E-2"/>
                </c:manualLayout>
              </c:layout>
              <c:showVal val="1"/>
            </c:dLbl>
            <c:txPr>
              <a:bodyPr/>
              <a:lstStyle/>
              <a:p>
                <a:pPr>
                  <a:defRPr sz="2200" b="1">
                    <a:solidFill>
                      <a:srgbClr val="7030A0"/>
                    </a:solidFill>
                  </a:defRPr>
                </a:pPr>
                <a:endParaRPr lang="ru-RU"/>
              </a:p>
            </c:txPr>
            <c:showVal val="1"/>
          </c:dLbls>
          <c:cat>
            <c:strRef>
              <c:f>Лист2!$BI$38:$BN$38</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Лист2!$BI$40:$BN$40</c:f>
              <c:numCache>
                <c:formatCode>#,##0.0</c:formatCode>
                <c:ptCount val="6"/>
                <c:pt idx="0">
                  <c:v>6651.3</c:v>
                </c:pt>
                <c:pt idx="1">
                  <c:v>6530.3</c:v>
                </c:pt>
                <c:pt idx="2">
                  <c:v>7070.7</c:v>
                </c:pt>
                <c:pt idx="3">
                  <c:v>7224.2</c:v>
                </c:pt>
                <c:pt idx="4">
                  <c:v>7352.2</c:v>
                </c:pt>
                <c:pt idx="5">
                  <c:v>7486.6</c:v>
                </c:pt>
              </c:numCache>
            </c:numRef>
          </c:val>
        </c:ser>
        <c:dLbls>
          <c:showVal val="1"/>
        </c:dLbls>
        <c:marker val="1"/>
        <c:axId val="174848640"/>
        <c:axId val="175004672"/>
      </c:lineChart>
      <c:catAx>
        <c:axId val="174848640"/>
        <c:scaling>
          <c:orientation val="minMax"/>
        </c:scaling>
        <c:axPos val="b"/>
        <c:majorTickMark val="none"/>
        <c:tickLblPos val="nextTo"/>
        <c:txPr>
          <a:bodyPr/>
          <a:lstStyle/>
          <a:p>
            <a:pPr>
              <a:defRPr sz="2200" b="1"/>
            </a:pPr>
            <a:endParaRPr lang="ru-RU"/>
          </a:p>
        </c:txPr>
        <c:crossAx val="175004672"/>
        <c:crosses val="autoZero"/>
        <c:auto val="1"/>
        <c:lblAlgn val="ctr"/>
        <c:lblOffset val="100"/>
      </c:catAx>
      <c:valAx>
        <c:axId val="175004672"/>
        <c:scaling>
          <c:orientation val="minMax"/>
        </c:scaling>
        <c:delete val="1"/>
        <c:axPos val="l"/>
        <c:numFmt formatCode="#,##0.0" sourceLinked="1"/>
        <c:majorTickMark val="none"/>
        <c:tickLblPos val="none"/>
        <c:crossAx val="174848640"/>
        <c:crosses val="autoZero"/>
        <c:crossBetween val="midCat"/>
      </c:valAx>
      <c:spPr>
        <a:blipFill>
          <a:blip xmlns:r="http://schemas.openxmlformats.org/officeDocument/2006/relationships" r:embed="rId1"/>
          <a:tile tx="0" ty="0" sx="100000" sy="100000" flip="none" algn="tl"/>
        </a:blipFill>
        <a:ln>
          <a:noFill/>
        </a:ln>
      </c:spPr>
    </c:plotArea>
    <c:plotVisOnly val="1"/>
    <c:dispBlanksAs val="gap"/>
  </c:chart>
  <c:externalData r:id="rId2"/>
  <c:userShapes r:id="rId3"/>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a:defRPr sz="2400" b="1" i="0" u="none" strike="noStrike" kern="1200" cap="all" baseline="0">
                <a:solidFill>
                  <a:srgbClr val="00FF00"/>
                </a:solidFill>
                <a:latin typeface="+mn-lt"/>
                <a:ea typeface="+mn-ea"/>
                <a:cs typeface="+mn-cs"/>
              </a:defRPr>
            </a:pPr>
            <a:r>
              <a:rPr lang="ru-RU" sz="2400" b="1" i="0" baseline="0" dirty="0">
                <a:solidFill>
                  <a:srgbClr val="00FF00"/>
                </a:solidFill>
                <a:effectLst/>
              </a:rPr>
              <a:t> РАСХОДЫ БЮДЖЕТА МУНИЦИПАЛЬНОГО ОБРАЗОВАНИЯ КУПРИЯНОВСКОЕ </a:t>
            </a:r>
            <a:r>
              <a:rPr lang="ru-RU" sz="2400" b="1" i="0" baseline="0" dirty="0" smtClean="0">
                <a:solidFill>
                  <a:srgbClr val="00FF00"/>
                </a:solidFill>
                <a:effectLst/>
              </a:rPr>
              <a:t>НА </a:t>
            </a:r>
            <a:r>
              <a:rPr lang="ru-RU" sz="2400" b="1" i="0" baseline="0" dirty="0">
                <a:solidFill>
                  <a:srgbClr val="00FF00"/>
                </a:solidFill>
                <a:effectLst/>
              </a:rPr>
              <a:t>2025 год, тыс. руб.</a:t>
            </a:r>
            <a:endParaRPr lang="ru-RU" sz="2400" dirty="0">
              <a:solidFill>
                <a:srgbClr val="00FF00"/>
              </a:solidFill>
              <a:effectLst/>
            </a:endParaRPr>
          </a:p>
        </c:rich>
      </c:tx>
      <c:layout>
        <c:manualLayout>
          <c:xMode val="edge"/>
          <c:yMode val="edge"/>
          <c:x val="0.1473726540254777"/>
          <c:y val="0"/>
        </c:manualLayout>
      </c:layout>
      <c:spPr>
        <a:solidFill>
          <a:schemeClr val="accent5">
            <a:lumMod val="50000"/>
          </a:schemeClr>
        </a:solidFill>
        <a:ln>
          <a:solidFill>
            <a:srgbClr val="000000"/>
          </a:solidFill>
        </a:ln>
        <a:effectLst/>
      </c:spPr>
    </c:title>
    <c:view3D>
      <c:rotX val="20"/>
      <c:rotY val="339"/>
      <c:depthPercent val="100"/>
      <c:perspective val="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6062751619155929"/>
          <c:y val="0.34930956547098296"/>
          <c:w val="0.83797121886407089"/>
          <c:h val="0.55824367761568183"/>
        </c:manualLayout>
      </c:layout>
      <c:pie3DChart>
        <c:varyColors val="1"/>
        <c:ser>
          <c:idx val="0"/>
          <c:order val="0"/>
          <c:tx>
            <c:strRef>
              <c:f>Лист2!$A$224:$A$235</c:f>
              <c:strCache>
                <c:ptCount val="1"/>
                <c:pt idx="0">
                  <c:v>ОБЩЕГОСУДАРСТВЕННЫЕ ВОПРОСЫ  НАЦИОНАЛЬНАЯ ОБОРОНА НАЦИОНАЛЬНАЯ БЕЗОПАСНОСТЬ И ПРАВООХРАНИТЕЛЬНАЯ ДЕЯТЕЛЬНОСТЬ НАЦИОНАЛЬНАЯ ЭКОНОМИКА ЖИЛИЩНО-КОММУНАЛЬНОЕ ХОЗЯЙСТВО ОХРАНА ОКРУЖАЮЩЕЙ СРЕДЫ ОБРАЗОВАНИЕ КУЛЬТУРА, КИНЕМАТОГРАФИЯ СОЦИАЛЬНАЯ ПОЛИТИКА ФИЗИЧЕСКАЯ</c:v>
                </c:pt>
              </c:strCache>
            </c:strRef>
          </c:tx>
          <c:spPr>
            <a:ln w="28575">
              <a:solidFill>
                <a:srgbClr val="000000"/>
              </a:solidFill>
            </a:ln>
            <a:effectLst>
              <a:innerShdw blurRad="63500" dist="850900" dir="18900000">
                <a:prstClr val="black">
                  <a:alpha val="50000"/>
                </a:prstClr>
              </a:innerShdw>
            </a:effectLst>
            <a:scene3d>
              <a:camera prst="orthographicFront"/>
              <a:lightRig rig="threePt" dir="t"/>
            </a:scene3d>
            <a:sp3d prstMaterial="flat">
              <a:bevelT w="127000" h="127000"/>
              <a:bevelB w="273050" h="304800" prst="coolSlant"/>
              <a:contourClr>
                <a:srgbClr val="000000"/>
              </a:contourClr>
            </a:sp3d>
          </c:spPr>
          <c:explosion val="27"/>
          <c:dPt>
            <c:idx val="0"/>
            <c:spPr>
              <a:solidFill>
                <a:srgbClr val="FF0000"/>
              </a:solidFill>
              <a:ln w="28575">
                <a:solidFill>
                  <a:srgbClr val="0070C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70C0"/>
                </a:contourClr>
              </a:sp3d>
            </c:spPr>
            <c:extLst xmlns:c16r2="http://schemas.microsoft.com/office/drawing/2015/06/chart">
              <c:ext xmlns:c16="http://schemas.microsoft.com/office/drawing/2014/chart" uri="{C3380CC4-5D6E-409C-BE32-E72D297353CC}">
                <c16:uniqueId val="{00000001-9F6C-493E-9503-60255A5564AE}"/>
              </c:ext>
            </c:extLst>
          </c:dPt>
          <c:dPt>
            <c:idx val="1"/>
            <c:explosion val="43"/>
            <c:spPr>
              <a:solidFill>
                <a:srgbClr val="00B0F0"/>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3-9F6C-493E-9503-60255A5564AE}"/>
              </c:ext>
            </c:extLst>
          </c:dPt>
          <c:dPt>
            <c:idx val="2"/>
            <c:explosion val="35"/>
            <c:spPr>
              <a:solidFill>
                <a:schemeClr val="accent3"/>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5-9F6C-493E-9503-60255A5564AE}"/>
              </c:ext>
            </c:extLst>
          </c:dPt>
          <c:dPt>
            <c:idx val="3"/>
            <c:spPr>
              <a:solidFill>
                <a:srgbClr val="00FF00"/>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7-9F6C-493E-9503-60255A5564AE}"/>
              </c:ext>
            </c:extLst>
          </c:dPt>
          <c:dPt>
            <c:idx val="4"/>
            <c:spPr>
              <a:solidFill>
                <a:srgbClr val="FFC000"/>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9-9F6C-493E-9503-60255A5564AE}"/>
              </c:ext>
            </c:extLst>
          </c:dPt>
          <c:dPt>
            <c:idx val="5"/>
            <c:explosion val="31"/>
            <c:spPr>
              <a:solidFill>
                <a:schemeClr val="accent6"/>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B-9F6C-493E-9503-60255A5564AE}"/>
              </c:ext>
            </c:extLst>
          </c:dPt>
          <c:dPt>
            <c:idx val="6"/>
            <c:explosion val="59"/>
            <c:spPr>
              <a:solidFill>
                <a:schemeClr val="accent1">
                  <a:lumMod val="60000"/>
                </a:schemeClr>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D-9F6C-493E-9503-60255A5564AE}"/>
              </c:ext>
            </c:extLst>
          </c:dPt>
          <c:dPt>
            <c:idx val="7"/>
            <c:explosion val="39"/>
            <c:spPr>
              <a:blipFill>
                <a:blip xmlns:r="http://schemas.openxmlformats.org/officeDocument/2006/relationships" r:embed="rId1"/>
                <a:tile tx="0" ty="0" sx="100000" sy="100000" flip="none" algn="tl"/>
              </a:blip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F-9F6C-493E-9503-60255A5564AE}"/>
              </c:ext>
            </c:extLst>
          </c:dPt>
          <c:dPt>
            <c:idx val="8"/>
            <c:explosion val="30"/>
            <c:spPr>
              <a:blipFill>
                <a:blip xmlns:r="http://schemas.openxmlformats.org/officeDocument/2006/relationships" r:embed="rId2"/>
                <a:tile tx="0" ty="0" sx="100000" sy="100000" flip="none" algn="tl"/>
              </a:blip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11-9F6C-493E-9503-60255A5564AE}"/>
              </c:ext>
            </c:extLst>
          </c:dPt>
          <c:dPt>
            <c:idx val="9"/>
            <c:explosion val="37"/>
          </c:dPt>
          <c:dPt>
            <c:idx val="10"/>
            <c:explosion val="51"/>
          </c:dPt>
          <c:dLbls>
            <c:dLbl>
              <c:idx val="0"/>
              <c:layout>
                <c:manualLayout>
                  <c:x val="-9.015701926412557E-3"/>
                  <c:y val="-0.10042530080315946"/>
                </c:manualLayout>
              </c:layout>
              <c:dLblPos val="bestFit"/>
              <c:showVal val="1"/>
              <c:showPercent val="1"/>
            </c:dLbl>
            <c:dLbl>
              <c:idx val="1"/>
              <c:layout>
                <c:manualLayout>
                  <c:x val="2.835835325483211E-2"/>
                  <c:y val="-7.8763947970036496E-2"/>
                </c:manualLayout>
              </c:layout>
              <c:dLblPos val="bestFit"/>
              <c:showVal val="1"/>
              <c:showPercent val="1"/>
            </c:dLbl>
            <c:dLbl>
              <c:idx val="2"/>
              <c:layout>
                <c:manualLayout>
                  <c:x val="3.8668618637198962E-2"/>
                  <c:y val="9.7979662664643367E-3"/>
                </c:manualLayout>
              </c:layout>
              <c:dLblPos val="bestFit"/>
              <c:showVal val="1"/>
              <c:showPercent val="1"/>
            </c:dLbl>
            <c:dLbl>
              <c:idx val="3"/>
              <c:layout>
                <c:manualLayout>
                  <c:x val="2.4389218149248493E-2"/>
                  <c:y val="0.12293837030813624"/>
                </c:manualLayout>
              </c:layout>
              <c:dLblPos val="bestFit"/>
              <c:showVal val="1"/>
              <c:showPercent val="1"/>
            </c:dLbl>
            <c:dLbl>
              <c:idx val="4"/>
              <c:layout>
                <c:manualLayout>
                  <c:x val="0.11060229381679949"/>
                  <c:y val="9.0930008748906457E-2"/>
                </c:manualLayout>
              </c:layout>
              <c:dLblPos val="bestFit"/>
              <c:showVal val="1"/>
              <c:showPercent val="1"/>
            </c:dLbl>
            <c:dLbl>
              <c:idx val="5"/>
              <c:layout>
                <c:manualLayout>
                  <c:x val="-3.6389972549241104E-2"/>
                  <c:y val="-4.6144566230301887E-2"/>
                </c:manualLayout>
              </c:layout>
              <c:dLblPos val="bestFit"/>
              <c:showVal val="1"/>
              <c:showPercent val="1"/>
            </c:dLbl>
            <c:dLbl>
              <c:idx val="6"/>
              <c:layout>
                <c:manualLayout>
                  <c:x val="-4.1490741880734483E-2"/>
                  <c:y val="-0.10138947146499525"/>
                </c:manualLayout>
              </c:layout>
              <c:dLblPos val="bestFit"/>
              <c:showVal val="1"/>
              <c:showPercent val="1"/>
            </c:dLbl>
            <c:dLbl>
              <c:idx val="7"/>
              <c:layout>
                <c:manualLayout>
                  <c:x val="-6.8522550938468069E-2"/>
                  <c:y val="-0.19643075445496871"/>
                </c:manualLayout>
              </c:layout>
              <c:dLblPos val="bestFit"/>
              <c:showVal val="1"/>
              <c:showPercent val="1"/>
            </c:dLbl>
            <c:dLbl>
              <c:idx val="8"/>
              <c:layout>
                <c:manualLayout>
                  <c:x val="-3.7851760269942657E-3"/>
                  <c:y val="-0.22199348637211144"/>
                </c:manualLayout>
              </c:layout>
              <c:dLblPos val="bestFit"/>
              <c:showVal val="1"/>
              <c:showPercent val="1"/>
            </c:dLbl>
            <c:dLbl>
              <c:idx val="9"/>
              <c:layout>
                <c:manualLayout>
                  <c:x val="6.8863201918971911E-2"/>
                  <c:y val="-0.21604703749984458"/>
                </c:manualLayout>
              </c:layout>
              <c:dLblPos val="bestFit"/>
              <c:showVal val="1"/>
              <c:showPercent val="1"/>
            </c:dLbl>
            <c:dLbl>
              <c:idx val="10"/>
              <c:layout>
                <c:manualLayout>
                  <c:x val="0.16181085074332671"/>
                  <c:y val="-0.17377544473607476"/>
                </c:manualLayout>
              </c:layout>
              <c:dLblPos val="bestFit"/>
              <c:showVal val="1"/>
              <c:showPercent val="1"/>
            </c:dLbl>
            <c:spPr>
              <a:solidFill>
                <a:schemeClr val="lt1"/>
              </a:solidFill>
              <a:ln w="12700" cap="flat" cmpd="sng" algn="ctr">
                <a:solidFill>
                  <a:schemeClr val="dk1"/>
                </a:solidFill>
                <a:prstDash val="solid"/>
                <a:miter lim="800000"/>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dk1"/>
                    </a:solidFill>
                    <a:latin typeface="+mn-lt"/>
                    <a:ea typeface="+mn-ea"/>
                    <a:cs typeface="+mn-cs"/>
                  </a:defRPr>
                </a:pPr>
                <a:endParaRPr lang="ru-RU"/>
              </a:p>
            </c:txPr>
            <c:dLblPos val="bestFit"/>
            <c:showVal val="1"/>
            <c:showPercent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Лист2!$A$224:$A$234</c:f>
              <c:strCache>
                <c:ptCount val="11"/>
                <c:pt idx="0">
                  <c:v>ОБЩЕГОСУДАРСТВЕННЫЕ ВОПРОСЫ</c:v>
                </c:pt>
                <c:pt idx="1">
                  <c:v> НАЦИОНАЛЬНАЯ ОБОРОНА</c:v>
                </c:pt>
                <c:pt idx="2">
                  <c:v>НАЦИОНАЛЬНАЯ БЕЗОПАСНОСТЬ И ПРАВООХРАНИТЕЛЬНАЯ ДЕЯТЕЛЬНОСТЬ</c:v>
                </c:pt>
                <c:pt idx="3">
                  <c:v>НАЦИОНАЛЬНАЯ ЭКОНОМИКА</c:v>
                </c:pt>
                <c:pt idx="4">
                  <c:v>ЖИЛИЩНО-КОММУНАЛЬНОЕ ХОЗЯЙСТВО</c:v>
                </c:pt>
                <c:pt idx="5">
                  <c:v>ОХРАНА ОКРУЖАЮЩЕЙ СРЕДЫ</c:v>
                </c:pt>
                <c:pt idx="6">
                  <c:v>ОБРАЗОВАНИЕ</c:v>
                </c:pt>
                <c:pt idx="7">
                  <c:v>КУЛЬТУРА, КИНЕМАТОГРАФИЯ</c:v>
                </c:pt>
                <c:pt idx="8">
                  <c:v>СОЦИАЛЬНАЯ ПОЛИТИКА</c:v>
                </c:pt>
                <c:pt idx="9">
                  <c:v>ФИЗИЧЕСКАЯ КУЛЬТУРА И СПОРТ</c:v>
                </c:pt>
                <c:pt idx="10">
                  <c:v>СРЕДСТВА МАССОВОЙ ИНФОРМАЦИИ</c:v>
                </c:pt>
              </c:strCache>
            </c:strRef>
          </c:cat>
          <c:val>
            <c:numRef>
              <c:f>Лист2!$B$224:$B$234</c:f>
              <c:numCache>
                <c:formatCode>0.0</c:formatCode>
                <c:ptCount val="11"/>
                <c:pt idx="0" formatCode="#,##0.0">
                  <c:v>13918.3</c:v>
                </c:pt>
                <c:pt idx="1">
                  <c:v>403</c:v>
                </c:pt>
                <c:pt idx="2">
                  <c:v>440.6</c:v>
                </c:pt>
                <c:pt idx="3" formatCode="#,##0.0">
                  <c:v>3962.7</c:v>
                </c:pt>
                <c:pt idx="4" formatCode="#,##0.0">
                  <c:v>30903.599999999988</c:v>
                </c:pt>
                <c:pt idx="5" formatCode="#,##0.0">
                  <c:v>500</c:v>
                </c:pt>
                <c:pt idx="6" formatCode="#,##0.0">
                  <c:v>12</c:v>
                </c:pt>
                <c:pt idx="7" formatCode="#,##0.0">
                  <c:v>500</c:v>
                </c:pt>
                <c:pt idx="8">
                  <c:v>705.2</c:v>
                </c:pt>
                <c:pt idx="9">
                  <c:v>12</c:v>
                </c:pt>
                <c:pt idx="10">
                  <c:v>28.1</c:v>
                </c:pt>
              </c:numCache>
            </c:numRef>
          </c:val>
          <c:extLst xmlns:c16r2="http://schemas.microsoft.com/office/drawing/2015/06/chart">
            <c:ext xmlns:c16="http://schemas.microsoft.com/office/drawing/2014/chart" uri="{C3380CC4-5D6E-409C-BE32-E72D297353CC}">
              <c16:uniqueId val="{00000012-9F6C-493E-9503-60255A5564AE}"/>
            </c:ext>
          </c:extLst>
        </c:ser>
      </c:pie3DChart>
      <c:spPr>
        <a:noFill/>
        <a:ln>
          <a:noFill/>
        </a:ln>
        <a:effectLst>
          <a:glow rad="101600">
            <a:schemeClr val="accent2">
              <a:satMod val="175000"/>
              <a:alpha val="40000"/>
            </a:schemeClr>
          </a:glow>
        </a:effectLst>
      </c:spPr>
    </c:plotArea>
    <c:legend>
      <c:legendPos val="b"/>
      <c:legendEntry>
        <c:idx val="3"/>
        <c:txPr>
          <a:bodyPr rot="0" spcFirstLastPara="1" vertOverflow="ellipsis" vert="horz" wrap="square" anchor="ctr" anchorCtr="1"/>
          <a:lstStyle/>
          <a:p>
            <a:pPr>
              <a:defRPr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legendEntry>
      <c:layout>
        <c:manualLayout>
          <c:xMode val="edge"/>
          <c:yMode val="edge"/>
          <c:x val="0"/>
          <c:y val="0.13195301227838618"/>
          <c:w val="0.29753043292163711"/>
          <c:h val="0.86804698772161359"/>
        </c:manualLayout>
      </c:layout>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3"/>
  <c:userShapes r:id="rId4"/>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view3D>
      <c:rotX val="10"/>
      <c:rotY val="10"/>
      <c:rAngAx val="1"/>
    </c:view3D>
    <c:floor>
      <c:spPr>
        <a:solidFill>
          <a:schemeClr val="bg1"/>
        </a:solidFill>
        <a:scene3d>
          <a:camera prst="orthographicFront"/>
          <a:lightRig rig="threePt" dir="t"/>
        </a:scene3d>
        <a:sp3d>
          <a:bevelT prst="slope"/>
          <a:contourClr>
            <a:srgbClr val="000000"/>
          </a:contourClr>
        </a:sp3d>
      </c:spPr>
    </c:floor>
    <c:sideWall>
      <c:spPr>
        <a:pattFill prst="wdUpDiag">
          <a:fgClr>
            <a:srgbClr val="FFFF00"/>
          </a:fgClr>
          <a:bgClr>
            <a:schemeClr val="bg1"/>
          </a:bgClr>
        </a:pattFill>
      </c:spPr>
    </c:sideWall>
    <c:backWall>
      <c:spPr>
        <a:pattFill prst="ltDnDiag">
          <a:fgClr>
            <a:srgbClr val="FFFF00"/>
          </a:fgClr>
          <a:bgClr>
            <a:schemeClr val="bg1"/>
          </a:bgClr>
        </a:pattFill>
      </c:spPr>
    </c:backWall>
    <c:plotArea>
      <c:layout>
        <c:manualLayout>
          <c:layoutTarget val="inner"/>
          <c:xMode val="edge"/>
          <c:yMode val="edge"/>
          <c:x val="5.7719652230971134E-2"/>
          <c:y val="0.20049039748172426"/>
          <c:w val="0.94228034776902858"/>
          <c:h val="0.56152031247356893"/>
        </c:manualLayout>
      </c:layout>
      <c:bar3DChart>
        <c:barDir val="col"/>
        <c:grouping val="stacked"/>
        <c:ser>
          <c:idx val="0"/>
          <c:order val="0"/>
          <c:tx>
            <c:strRef>
              <c:f>Лист5!$B$272</c:f>
              <c:strCache>
                <c:ptCount val="1"/>
                <c:pt idx="0">
                  <c:v>Программная деятельность</c:v>
                </c:pt>
              </c:strCache>
            </c:strRef>
          </c:tx>
          <c:spPr>
            <a:solidFill>
              <a:srgbClr val="FF0000"/>
            </a:solidFill>
          </c:spPr>
          <c:dLbls>
            <c:dLbl>
              <c:idx val="0"/>
              <c:layout>
                <c:manualLayout>
                  <c:x val="1.0498347618701217E-2"/>
                  <c:y val="-6.7686068518975281E-2"/>
                </c:manualLayout>
              </c:layout>
              <c:showVal val="1"/>
            </c:dLbl>
            <c:dLbl>
              <c:idx val="1"/>
              <c:layout>
                <c:manualLayout>
                  <c:x val="1.1881643700787406E-2"/>
                  <c:y val="-6.2533620417362185E-2"/>
                </c:manualLayout>
              </c:layout>
              <c:showVal val="1"/>
            </c:dLbl>
            <c:dLbl>
              <c:idx val="2"/>
              <c:layout>
                <c:manualLayout>
                  <c:x val="1.7010170603674542E-2"/>
                  <c:y val="-0.10992573575036033"/>
                </c:manualLayout>
              </c:layout>
              <c:showVal val="1"/>
            </c:dLbl>
            <c:dLbl>
              <c:idx val="3"/>
              <c:layout>
                <c:manualLayout>
                  <c:x val="1.0670767716535516E-2"/>
                  <c:y val="-7.1006137709828887E-2"/>
                </c:manualLayout>
              </c:layout>
              <c:showVal val="1"/>
            </c:dLbl>
            <c:dLbl>
              <c:idx val="4"/>
              <c:layout>
                <c:manualLayout>
                  <c:x val="9.8929625984252832E-3"/>
                  <c:y val="-6.8271449227202477E-2"/>
                </c:manualLayout>
              </c:layout>
              <c:showVal val="1"/>
            </c:dLbl>
            <c:dLbl>
              <c:idx val="5"/>
              <c:layout>
                <c:manualLayout>
                  <c:x val="1.0754675196850402E-2"/>
                  <c:y val="-3.0666185367610312E-2"/>
                </c:manualLayout>
              </c:layout>
              <c:showVal val="1"/>
            </c:dLbl>
            <c:txPr>
              <a:bodyPr/>
              <a:lstStyle/>
              <a:p>
                <a:pPr>
                  <a:defRPr sz="2000" b="1"/>
                </a:pPr>
                <a:endParaRPr lang="ru-RU"/>
              </a:p>
            </c:txPr>
            <c:showVal val="1"/>
          </c:dLbls>
          <c:cat>
            <c:strRef>
              <c:f>Лист5!$C$271:$H$271</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Лист5!$C$272:$H$272</c:f>
              <c:numCache>
                <c:formatCode>#,##0.0</c:formatCode>
                <c:ptCount val="6"/>
                <c:pt idx="0">
                  <c:v>66850.600000000006</c:v>
                </c:pt>
                <c:pt idx="1">
                  <c:v>78916</c:v>
                </c:pt>
                <c:pt idx="2">
                  <c:v>96962.9</c:v>
                </c:pt>
                <c:pt idx="3">
                  <c:v>51385.5</c:v>
                </c:pt>
                <c:pt idx="4" formatCode="_-* #,##0.0\ _₽_-;\-* #,##0.0\ _₽_-;_-* &quot;-&quot;?\ _₽_-;_-@_-">
                  <c:v>53740.7</c:v>
                </c:pt>
                <c:pt idx="5" formatCode="_-* #,##0.0\ _₽_-;\-* #,##0.0\ _₽_-;_-* &quot;-&quot;?\ _₽_-;_-@_-">
                  <c:v>50301.3</c:v>
                </c:pt>
              </c:numCache>
            </c:numRef>
          </c:val>
        </c:ser>
        <c:ser>
          <c:idx val="1"/>
          <c:order val="1"/>
          <c:tx>
            <c:strRef>
              <c:f>Лист5!$B$273</c:f>
              <c:strCache>
                <c:ptCount val="1"/>
                <c:pt idx="0">
                  <c:v>Непрограммная деятельность</c:v>
                </c:pt>
              </c:strCache>
            </c:strRef>
          </c:tx>
          <c:spPr>
            <a:solidFill>
              <a:srgbClr val="00FF00"/>
            </a:solidFill>
          </c:spPr>
          <c:dLbls>
            <c:dLbl>
              <c:idx val="0"/>
              <c:layout>
                <c:manualLayout>
                  <c:x val="1.2222687007874015E-2"/>
                  <c:y val="-1.9717969839293331E-2"/>
                </c:manualLayout>
              </c:layout>
              <c:showVal val="1"/>
            </c:dLbl>
            <c:dLbl>
              <c:idx val="1"/>
              <c:layout>
                <c:manualLayout>
                  <c:x val="7.9658936716531757E-3"/>
                  <c:y val="-1.8889135400644262E-2"/>
                </c:manualLayout>
              </c:layout>
              <c:showVal val="1"/>
            </c:dLbl>
            <c:dLbl>
              <c:idx val="2"/>
              <c:layout>
                <c:manualLayout>
                  <c:x val="8.8967355643044723E-3"/>
                  <c:y val="-1.6767671612597478E-2"/>
                </c:manualLayout>
              </c:layout>
              <c:showVal val="1"/>
            </c:dLbl>
            <c:dLbl>
              <c:idx val="3"/>
              <c:layout>
                <c:manualLayout>
                  <c:x val="9.1925032808399011E-3"/>
                  <c:y val="-2.3410860136654145E-2"/>
                </c:manualLayout>
              </c:layout>
              <c:showVal val="1"/>
            </c:dLbl>
            <c:dLbl>
              <c:idx val="4"/>
              <c:layout>
                <c:manualLayout>
                  <c:x val="1.3404773622047252E-2"/>
                  <c:y val="-1.82686250836133E-2"/>
                </c:manualLayout>
              </c:layout>
              <c:showVal val="1"/>
            </c:dLbl>
            <c:dLbl>
              <c:idx val="5"/>
              <c:layout>
                <c:manualLayout>
                  <c:x val="1.1884268372703411E-2"/>
                  <c:y val="-2.1711356469138143E-2"/>
                </c:manualLayout>
              </c:layout>
              <c:showVal val="1"/>
            </c:dLbl>
            <c:txPr>
              <a:bodyPr/>
              <a:lstStyle/>
              <a:p>
                <a:pPr>
                  <a:defRPr sz="2000" b="1"/>
                </a:pPr>
                <a:endParaRPr lang="ru-RU"/>
              </a:p>
            </c:txPr>
            <c:showVal val="1"/>
          </c:dLbls>
          <c:cat>
            <c:strRef>
              <c:f>Лист5!$C$271:$H$271</c:f>
              <c:strCache>
                <c:ptCount val="6"/>
                <c:pt idx="0">
                  <c:v>Исполнено за 2022 год</c:v>
                </c:pt>
                <c:pt idx="1">
                  <c:v>Исполнено за 2023 год</c:v>
                </c:pt>
                <c:pt idx="2">
                  <c:v>Оценка исполнения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Лист5!$C$273:$H$273</c:f>
              <c:numCache>
                <c:formatCode>_-* #,##0.0\ _₽_-;\-* #,##0.0\ _₽_-;_-* "-"?\ _₽_-;_-@_-</c:formatCode>
                <c:ptCount val="6"/>
                <c:pt idx="0">
                  <c:v>96.1</c:v>
                </c:pt>
                <c:pt idx="1">
                  <c:v>81.5</c:v>
                </c:pt>
                <c:pt idx="2">
                  <c:v>166.1</c:v>
                </c:pt>
                <c:pt idx="3">
                  <c:v>0</c:v>
                </c:pt>
                <c:pt idx="4">
                  <c:v>0</c:v>
                </c:pt>
                <c:pt idx="5">
                  <c:v>0</c:v>
                </c:pt>
              </c:numCache>
            </c:numRef>
          </c:val>
        </c:ser>
        <c:gapWidth val="26"/>
        <c:gapDepth val="52"/>
        <c:shape val="cylinder"/>
        <c:axId val="176865280"/>
        <c:axId val="176866816"/>
        <c:axId val="0"/>
      </c:bar3DChart>
      <c:catAx>
        <c:axId val="176865280"/>
        <c:scaling>
          <c:orientation val="minMax"/>
        </c:scaling>
        <c:axPos val="b"/>
        <c:numFmt formatCode="General" sourceLinked="1"/>
        <c:tickLblPos val="nextTo"/>
        <c:txPr>
          <a:bodyPr/>
          <a:lstStyle/>
          <a:p>
            <a:pPr>
              <a:defRPr sz="1800" b="1">
                <a:solidFill>
                  <a:srgbClr val="7030A0"/>
                </a:solidFill>
              </a:defRPr>
            </a:pPr>
            <a:endParaRPr lang="ru-RU"/>
          </a:p>
        </c:txPr>
        <c:crossAx val="176866816"/>
        <c:crosses val="autoZero"/>
        <c:auto val="1"/>
        <c:lblAlgn val="ctr"/>
        <c:lblOffset val="100"/>
      </c:catAx>
      <c:valAx>
        <c:axId val="176866816"/>
        <c:scaling>
          <c:orientation val="minMax"/>
        </c:scaling>
        <c:axPos val="l"/>
        <c:majorGridlines>
          <c:spPr>
            <a:ln>
              <a:solidFill>
                <a:srgbClr val="FF0000"/>
              </a:solidFill>
            </a:ln>
            <a:effectLst>
              <a:outerShdw blurRad="50800" dist="1689100" dir="5400000" algn="ctr" rotWithShape="0">
                <a:srgbClr val="000000">
                  <a:alpha val="99000"/>
                </a:srgbClr>
              </a:outerShdw>
            </a:effectLst>
          </c:spPr>
        </c:majorGridlines>
        <c:numFmt formatCode="General" sourceLinked="0"/>
        <c:tickLblPos val="nextTo"/>
        <c:txPr>
          <a:bodyPr/>
          <a:lstStyle/>
          <a:p>
            <a:pPr>
              <a:defRPr sz="1400" b="1"/>
            </a:pPr>
            <a:endParaRPr lang="ru-RU"/>
          </a:p>
        </c:txPr>
        <c:crossAx val="176865280"/>
        <c:crosses val="autoZero"/>
        <c:crossBetween val="between"/>
      </c:valAx>
    </c:plotArea>
    <c:legend>
      <c:legendPos val="b"/>
      <c:layout>
        <c:manualLayout>
          <c:xMode val="edge"/>
          <c:yMode val="edge"/>
          <c:x val="8.6102280183727009E-2"/>
          <c:y val="0.9422208893156484"/>
          <c:w val="0.73196202427821522"/>
          <c:h val="4.6855265938276554E-2"/>
        </c:manualLayout>
      </c:layout>
      <c:txPr>
        <a:bodyPr/>
        <a:lstStyle/>
        <a:p>
          <a:pPr>
            <a:defRPr sz="1800" b="1"/>
          </a:pPr>
          <a:endParaRPr lang="ru-RU"/>
        </a:p>
      </c:txPr>
    </c:legend>
    <c:plotVisOnly val="1"/>
    <c:dispBlanksAs val="gap"/>
  </c:chart>
  <c:txPr>
    <a:bodyPr/>
    <a:lstStyle/>
    <a:p>
      <a:pPr>
        <a:defRPr>
          <a:latin typeface="Times New Roman" panose="02020603050405020304" pitchFamily="18" charset="0"/>
          <a:cs typeface="Times New Roman" panose="02020603050405020304" pitchFamily="18" charset="0"/>
        </a:defRPr>
      </a:pPr>
      <a:endParaRPr lang="ru-RU"/>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1F87EC-47A4-487E-9585-8D0C3A54108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C4FBA46E-BCD0-46E9-9EC6-3DF14070A5EC}">
      <dgm:prSet>
        <dgm:style>
          <a:lnRef idx="2">
            <a:schemeClr val="accent5">
              <a:shade val="50000"/>
            </a:schemeClr>
          </a:lnRef>
          <a:fillRef idx="1">
            <a:schemeClr val="accent5"/>
          </a:fillRef>
          <a:effectRef idx="0">
            <a:schemeClr val="accent5"/>
          </a:effectRef>
          <a:fontRef idx="minor">
            <a:schemeClr val="lt1"/>
          </a:fontRef>
        </dgm:style>
      </dgm:prSet>
      <dgm:spPr/>
      <dgm:t>
        <a:bodyPr/>
        <a:lstStyle/>
        <a:p>
          <a:pPr rtl="0"/>
          <a:r>
            <a:rPr lang="ru-RU" b="1" i="0" baseline="0" dirty="0" smtClean="0">
              <a:solidFill>
                <a:schemeClr val="bg1"/>
              </a:solidFill>
            </a:rPr>
            <a:t>Составление проекта бюджета</a:t>
          </a:r>
          <a:endParaRPr lang="ru-RU" dirty="0">
            <a:solidFill>
              <a:schemeClr val="bg1"/>
            </a:solidFill>
          </a:endParaRPr>
        </a:p>
      </dgm:t>
    </dgm:pt>
    <dgm:pt modelId="{FDCF8BA4-FAA4-4532-B609-9021A6D1E5D5}" type="parTrans" cxnId="{61CCC536-9BC7-4308-9C26-3915F91AE63F}">
      <dgm:prSet/>
      <dgm:spPr/>
      <dgm:t>
        <a:bodyPr/>
        <a:lstStyle/>
        <a:p>
          <a:endParaRPr lang="ru-RU"/>
        </a:p>
      </dgm:t>
    </dgm:pt>
    <dgm:pt modelId="{7DB6BD74-ECA2-4FBC-A204-3509E58B7259}" type="sibTrans" cxnId="{61CCC536-9BC7-4308-9C26-3915F91AE63F}">
      <dgm:prSet/>
      <dgm:spPr/>
      <dgm:t>
        <a:bodyPr/>
        <a:lstStyle/>
        <a:p>
          <a:endParaRPr lang="ru-RU"/>
        </a:p>
      </dgm:t>
    </dgm:pt>
    <dgm:pt modelId="{33615D73-30B3-48CE-8D10-A1A6A7B027C9}" type="pres">
      <dgm:prSet presAssocID="{051F87EC-47A4-487E-9585-8D0C3A541088}" presName="Name0" presStyleCnt="0">
        <dgm:presLayoutVars>
          <dgm:chMax val="7"/>
          <dgm:dir/>
          <dgm:animLvl val="lvl"/>
          <dgm:resizeHandles val="exact"/>
        </dgm:presLayoutVars>
      </dgm:prSet>
      <dgm:spPr/>
      <dgm:t>
        <a:bodyPr/>
        <a:lstStyle/>
        <a:p>
          <a:endParaRPr lang="ru-RU"/>
        </a:p>
      </dgm:t>
    </dgm:pt>
    <dgm:pt modelId="{0D5CC1E0-97B5-4A17-ADBA-A842FF85719C}" type="pres">
      <dgm:prSet presAssocID="{C4FBA46E-BCD0-46E9-9EC6-3DF14070A5EC}" presName="circle1" presStyleLbl="node1" presStyleIdx="0" presStyleCnt="1"/>
      <dgm:spPr/>
    </dgm:pt>
    <dgm:pt modelId="{3DCE3123-0F27-4720-8644-E24E67BA8555}" type="pres">
      <dgm:prSet presAssocID="{C4FBA46E-BCD0-46E9-9EC6-3DF14070A5EC}" presName="space" presStyleCnt="0"/>
      <dgm:spPr/>
    </dgm:pt>
    <dgm:pt modelId="{7B9C5550-86BF-4CD2-AD6F-9DD873254291}" type="pres">
      <dgm:prSet presAssocID="{C4FBA46E-BCD0-46E9-9EC6-3DF14070A5EC}" presName="rect1" presStyleLbl="alignAcc1" presStyleIdx="0" presStyleCnt="1"/>
      <dgm:spPr/>
      <dgm:t>
        <a:bodyPr/>
        <a:lstStyle/>
        <a:p>
          <a:endParaRPr lang="ru-RU"/>
        </a:p>
      </dgm:t>
    </dgm:pt>
    <dgm:pt modelId="{F8306403-62D1-4450-BEAB-CC33CE2EC46D}" type="pres">
      <dgm:prSet presAssocID="{C4FBA46E-BCD0-46E9-9EC6-3DF14070A5EC}" presName="rect1ParTxNoCh" presStyleLbl="alignAcc1" presStyleIdx="0" presStyleCnt="1">
        <dgm:presLayoutVars>
          <dgm:chMax val="1"/>
          <dgm:bulletEnabled val="1"/>
        </dgm:presLayoutVars>
      </dgm:prSet>
      <dgm:spPr/>
      <dgm:t>
        <a:bodyPr/>
        <a:lstStyle/>
        <a:p>
          <a:endParaRPr lang="ru-RU"/>
        </a:p>
      </dgm:t>
    </dgm:pt>
  </dgm:ptLst>
  <dgm:cxnLst>
    <dgm:cxn modelId="{051DC39C-5431-4B6E-B1CF-2798336BB527}" type="presOf" srcId="{C4FBA46E-BCD0-46E9-9EC6-3DF14070A5EC}" destId="{F8306403-62D1-4450-BEAB-CC33CE2EC46D}" srcOrd="1" destOrd="0" presId="urn:microsoft.com/office/officeart/2005/8/layout/target3"/>
    <dgm:cxn modelId="{ADF54BCE-241E-4C09-8847-4F82A63CEDFD}" type="presOf" srcId="{C4FBA46E-BCD0-46E9-9EC6-3DF14070A5EC}" destId="{7B9C5550-86BF-4CD2-AD6F-9DD873254291}" srcOrd="0" destOrd="0" presId="urn:microsoft.com/office/officeart/2005/8/layout/target3"/>
    <dgm:cxn modelId="{61CCC536-9BC7-4308-9C26-3915F91AE63F}" srcId="{051F87EC-47A4-487E-9585-8D0C3A541088}" destId="{C4FBA46E-BCD0-46E9-9EC6-3DF14070A5EC}" srcOrd="0" destOrd="0" parTransId="{FDCF8BA4-FAA4-4532-B609-9021A6D1E5D5}" sibTransId="{7DB6BD74-ECA2-4FBC-A204-3509E58B7259}"/>
    <dgm:cxn modelId="{E83EF1CC-3AB0-4CB6-89A8-FE41CFA48338}" type="presOf" srcId="{051F87EC-47A4-487E-9585-8D0C3A541088}" destId="{33615D73-30B3-48CE-8D10-A1A6A7B027C9}" srcOrd="0" destOrd="0" presId="urn:microsoft.com/office/officeart/2005/8/layout/target3"/>
    <dgm:cxn modelId="{A73733A9-535C-49BE-A31B-8F1454A64A4B}" type="presParOf" srcId="{33615D73-30B3-48CE-8D10-A1A6A7B027C9}" destId="{0D5CC1E0-97B5-4A17-ADBA-A842FF85719C}" srcOrd="0" destOrd="0" presId="urn:microsoft.com/office/officeart/2005/8/layout/target3"/>
    <dgm:cxn modelId="{FEF78F50-026E-41D1-93D8-1F05FFEE2BA5}" type="presParOf" srcId="{33615D73-30B3-48CE-8D10-A1A6A7B027C9}" destId="{3DCE3123-0F27-4720-8644-E24E67BA8555}" srcOrd="1" destOrd="0" presId="urn:microsoft.com/office/officeart/2005/8/layout/target3"/>
    <dgm:cxn modelId="{F7938F62-88B2-4938-B1AC-7760C6EB1431}" type="presParOf" srcId="{33615D73-30B3-48CE-8D10-A1A6A7B027C9}" destId="{7B9C5550-86BF-4CD2-AD6F-9DD873254291}" srcOrd="2" destOrd="0" presId="urn:microsoft.com/office/officeart/2005/8/layout/target3"/>
    <dgm:cxn modelId="{A49D4DCF-11EB-479B-94DB-5FD67E89D3B2}" type="presParOf" srcId="{33615D73-30B3-48CE-8D10-A1A6A7B027C9}" destId="{F8306403-62D1-4450-BEAB-CC33CE2EC46D}" srcOrd="3"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8BB90B-C687-481B-B72E-8AD7FF4E579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E5F467F2-F3C6-492D-8486-C00B1A76AF39}">
      <dgm:prSet>
        <dgm:style>
          <a:lnRef idx="0">
            <a:schemeClr val="accent2"/>
          </a:lnRef>
          <a:fillRef idx="3">
            <a:schemeClr val="accent2"/>
          </a:fillRef>
          <a:effectRef idx="3">
            <a:schemeClr val="accent2"/>
          </a:effectRef>
          <a:fontRef idx="minor">
            <a:schemeClr val="lt1"/>
          </a:fontRef>
        </dgm:style>
      </dgm:prSet>
      <dgm:spPr/>
      <dgm:t>
        <a:bodyPr/>
        <a:lstStyle/>
        <a:p>
          <a:pPr rtl="0"/>
          <a:r>
            <a:rPr lang="ru-RU" b="1" i="0" baseline="0" dirty="0" smtClean="0">
              <a:solidFill>
                <a:schemeClr val="bg1"/>
              </a:solidFill>
            </a:rPr>
            <a:t>Рассмотрение проекта бюджета</a:t>
          </a:r>
          <a:endParaRPr lang="ru-RU" dirty="0">
            <a:solidFill>
              <a:schemeClr val="bg1"/>
            </a:solidFill>
          </a:endParaRPr>
        </a:p>
      </dgm:t>
    </dgm:pt>
    <dgm:pt modelId="{9EE28BD4-BC65-48F7-BA63-BF84DC266701}" type="parTrans" cxnId="{BEBA0642-899D-44A4-ADCB-23C6EB2B76EF}">
      <dgm:prSet/>
      <dgm:spPr/>
      <dgm:t>
        <a:bodyPr/>
        <a:lstStyle/>
        <a:p>
          <a:endParaRPr lang="ru-RU"/>
        </a:p>
      </dgm:t>
    </dgm:pt>
    <dgm:pt modelId="{4D368D56-B004-4B16-90C3-923CA5483A24}" type="sibTrans" cxnId="{BEBA0642-899D-44A4-ADCB-23C6EB2B76EF}">
      <dgm:prSet/>
      <dgm:spPr/>
      <dgm:t>
        <a:bodyPr/>
        <a:lstStyle/>
        <a:p>
          <a:endParaRPr lang="ru-RU"/>
        </a:p>
      </dgm:t>
    </dgm:pt>
    <dgm:pt modelId="{1EEFE3FA-D83C-43C3-B935-CAD14E79729A}" type="pres">
      <dgm:prSet presAssocID="{288BB90B-C687-481B-B72E-8AD7FF4E5797}" presName="Name0" presStyleCnt="0">
        <dgm:presLayoutVars>
          <dgm:chMax val="7"/>
          <dgm:dir/>
          <dgm:animLvl val="lvl"/>
          <dgm:resizeHandles val="exact"/>
        </dgm:presLayoutVars>
      </dgm:prSet>
      <dgm:spPr/>
      <dgm:t>
        <a:bodyPr/>
        <a:lstStyle/>
        <a:p>
          <a:endParaRPr lang="ru-RU"/>
        </a:p>
      </dgm:t>
    </dgm:pt>
    <dgm:pt modelId="{906B7E91-F9DC-44E4-9831-5191680ED293}" type="pres">
      <dgm:prSet presAssocID="{E5F467F2-F3C6-492D-8486-C00B1A76AF39}" presName="circle1" presStyleLbl="node1" presStyleIdx="0" presStyleCnt="1"/>
      <dgm:spPr/>
      <dgm:t>
        <a:bodyPr/>
        <a:lstStyle/>
        <a:p>
          <a:endParaRPr lang="ru-RU"/>
        </a:p>
      </dgm:t>
    </dgm:pt>
    <dgm:pt modelId="{2B08213F-911A-4E20-BA89-A2930C305540}" type="pres">
      <dgm:prSet presAssocID="{E5F467F2-F3C6-492D-8486-C00B1A76AF39}" presName="space" presStyleCnt="0"/>
      <dgm:spPr/>
    </dgm:pt>
    <dgm:pt modelId="{47F940D7-EDBC-4015-925B-6F2B6D9A9182}" type="pres">
      <dgm:prSet presAssocID="{E5F467F2-F3C6-492D-8486-C00B1A76AF39}" presName="rect1" presStyleLbl="alignAcc1" presStyleIdx="0" presStyleCnt="1"/>
      <dgm:spPr/>
      <dgm:t>
        <a:bodyPr/>
        <a:lstStyle/>
        <a:p>
          <a:endParaRPr lang="ru-RU"/>
        </a:p>
      </dgm:t>
    </dgm:pt>
    <dgm:pt modelId="{D550975B-DF3B-4856-B7F0-A5556A990593}" type="pres">
      <dgm:prSet presAssocID="{E5F467F2-F3C6-492D-8486-C00B1A76AF39}" presName="rect1ParTxNoCh" presStyleLbl="alignAcc1" presStyleIdx="0" presStyleCnt="1">
        <dgm:presLayoutVars>
          <dgm:chMax val="1"/>
          <dgm:bulletEnabled val="1"/>
        </dgm:presLayoutVars>
      </dgm:prSet>
      <dgm:spPr/>
      <dgm:t>
        <a:bodyPr/>
        <a:lstStyle/>
        <a:p>
          <a:endParaRPr lang="ru-RU"/>
        </a:p>
      </dgm:t>
    </dgm:pt>
  </dgm:ptLst>
  <dgm:cxnLst>
    <dgm:cxn modelId="{BEBA0642-899D-44A4-ADCB-23C6EB2B76EF}" srcId="{288BB90B-C687-481B-B72E-8AD7FF4E5797}" destId="{E5F467F2-F3C6-492D-8486-C00B1A76AF39}" srcOrd="0" destOrd="0" parTransId="{9EE28BD4-BC65-48F7-BA63-BF84DC266701}" sibTransId="{4D368D56-B004-4B16-90C3-923CA5483A24}"/>
    <dgm:cxn modelId="{7CE214D6-35A2-461B-B850-DCA4102BF717}" type="presOf" srcId="{E5F467F2-F3C6-492D-8486-C00B1A76AF39}" destId="{47F940D7-EDBC-4015-925B-6F2B6D9A9182}" srcOrd="0" destOrd="0" presId="urn:microsoft.com/office/officeart/2005/8/layout/target3"/>
    <dgm:cxn modelId="{09AC4BFE-0AD7-4178-897D-D9F10805D2E8}" type="presOf" srcId="{288BB90B-C687-481B-B72E-8AD7FF4E5797}" destId="{1EEFE3FA-D83C-43C3-B935-CAD14E79729A}" srcOrd="0" destOrd="0" presId="urn:microsoft.com/office/officeart/2005/8/layout/target3"/>
    <dgm:cxn modelId="{E0C59A2D-39DA-4FD8-AEC6-34C1497ADF48}" type="presOf" srcId="{E5F467F2-F3C6-492D-8486-C00B1A76AF39}" destId="{D550975B-DF3B-4856-B7F0-A5556A990593}" srcOrd="1" destOrd="0" presId="urn:microsoft.com/office/officeart/2005/8/layout/target3"/>
    <dgm:cxn modelId="{1AAA2FFE-9818-4C85-82E9-472199DD25DF}" type="presParOf" srcId="{1EEFE3FA-D83C-43C3-B935-CAD14E79729A}" destId="{906B7E91-F9DC-44E4-9831-5191680ED293}" srcOrd="0" destOrd="0" presId="urn:microsoft.com/office/officeart/2005/8/layout/target3"/>
    <dgm:cxn modelId="{75CB6394-90D4-45DA-881B-29550B25CEE9}" type="presParOf" srcId="{1EEFE3FA-D83C-43C3-B935-CAD14E79729A}" destId="{2B08213F-911A-4E20-BA89-A2930C305540}" srcOrd="1" destOrd="0" presId="urn:microsoft.com/office/officeart/2005/8/layout/target3"/>
    <dgm:cxn modelId="{1739A3C3-7ECE-4EFB-8DB6-19B8AE46C418}" type="presParOf" srcId="{1EEFE3FA-D83C-43C3-B935-CAD14E79729A}" destId="{47F940D7-EDBC-4015-925B-6F2B6D9A9182}" srcOrd="2" destOrd="0" presId="urn:microsoft.com/office/officeart/2005/8/layout/target3"/>
    <dgm:cxn modelId="{F51A1670-E1B4-4013-BAE8-E38E040248F8}" type="presParOf" srcId="{1EEFE3FA-D83C-43C3-B935-CAD14E79729A}" destId="{D550975B-DF3B-4856-B7F0-A5556A990593}" srcOrd="3"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20379A-FEF8-4751-B84E-337CBCACAF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C2D994D5-6100-43D3-A0CB-DAA8262018F2}">
      <dgm:prSet/>
      <dgm:spPr/>
      <dgm:t>
        <a:bodyPr/>
        <a:lstStyle/>
        <a:p>
          <a:pPr rtl="0"/>
          <a:r>
            <a:rPr lang="ru-RU" b="1" dirty="0" smtClean="0"/>
            <a:t>ОСНОВНЫЕ ПАРАМЕТРЫ БЮДЖЕТА МО КУПРИЯНОВСКОЕ, тыс. руб.</a:t>
          </a:r>
          <a:endParaRPr lang="ru-RU" dirty="0"/>
        </a:p>
      </dgm:t>
    </dgm:pt>
    <dgm:pt modelId="{8C9D8E2D-57C4-4AF5-BD3D-1868BB85563C}" type="parTrans" cxnId="{8D17371A-1185-489E-BEF9-4720275EC4A9}">
      <dgm:prSet/>
      <dgm:spPr/>
      <dgm:t>
        <a:bodyPr/>
        <a:lstStyle/>
        <a:p>
          <a:endParaRPr lang="ru-RU"/>
        </a:p>
      </dgm:t>
    </dgm:pt>
    <dgm:pt modelId="{924EDB21-BC05-4EEB-8D2B-21E7DD0CF379}" type="sibTrans" cxnId="{8D17371A-1185-489E-BEF9-4720275EC4A9}">
      <dgm:prSet/>
      <dgm:spPr/>
      <dgm:t>
        <a:bodyPr/>
        <a:lstStyle/>
        <a:p>
          <a:endParaRPr lang="ru-RU"/>
        </a:p>
      </dgm:t>
    </dgm:pt>
    <dgm:pt modelId="{14AD70AB-1C83-454E-B74D-7851CF5DBF23}" type="pres">
      <dgm:prSet presAssocID="{1620379A-FEF8-4751-B84E-337CBCACAFE9}" presName="linear" presStyleCnt="0">
        <dgm:presLayoutVars>
          <dgm:animLvl val="lvl"/>
          <dgm:resizeHandles val="exact"/>
        </dgm:presLayoutVars>
      </dgm:prSet>
      <dgm:spPr/>
      <dgm:t>
        <a:bodyPr/>
        <a:lstStyle/>
        <a:p>
          <a:endParaRPr lang="ru-RU"/>
        </a:p>
      </dgm:t>
    </dgm:pt>
    <dgm:pt modelId="{DDDE4484-5AE2-45B6-8125-C58C0D035D06}" type="pres">
      <dgm:prSet presAssocID="{C2D994D5-6100-43D3-A0CB-DAA8262018F2}" presName="parentText" presStyleLbl="node1" presStyleIdx="0" presStyleCnt="1" custLinFactNeighborX="-1489" custLinFactNeighborY="-33207">
        <dgm:presLayoutVars>
          <dgm:chMax val="0"/>
          <dgm:bulletEnabled val="1"/>
        </dgm:presLayoutVars>
      </dgm:prSet>
      <dgm:spPr/>
      <dgm:t>
        <a:bodyPr/>
        <a:lstStyle/>
        <a:p>
          <a:endParaRPr lang="ru-RU"/>
        </a:p>
      </dgm:t>
    </dgm:pt>
  </dgm:ptLst>
  <dgm:cxnLst>
    <dgm:cxn modelId="{75BCA255-CD78-4533-9AA7-A2F94B0F7E46}" type="presOf" srcId="{C2D994D5-6100-43D3-A0CB-DAA8262018F2}" destId="{DDDE4484-5AE2-45B6-8125-C58C0D035D06}" srcOrd="0" destOrd="0" presId="urn:microsoft.com/office/officeart/2005/8/layout/vList2"/>
    <dgm:cxn modelId="{5B53288D-D4B7-4D78-9411-2F0EC87FCD18}" type="presOf" srcId="{1620379A-FEF8-4751-B84E-337CBCACAFE9}" destId="{14AD70AB-1C83-454E-B74D-7851CF5DBF23}" srcOrd="0" destOrd="0" presId="urn:microsoft.com/office/officeart/2005/8/layout/vList2"/>
    <dgm:cxn modelId="{8D17371A-1185-489E-BEF9-4720275EC4A9}" srcId="{1620379A-FEF8-4751-B84E-337CBCACAFE9}" destId="{C2D994D5-6100-43D3-A0CB-DAA8262018F2}" srcOrd="0" destOrd="0" parTransId="{8C9D8E2D-57C4-4AF5-BD3D-1868BB85563C}" sibTransId="{924EDB21-BC05-4EEB-8D2B-21E7DD0CF379}"/>
    <dgm:cxn modelId="{338FB6E1-5C1A-490F-9721-61B87DB5587D}" type="presParOf" srcId="{14AD70AB-1C83-454E-B74D-7851CF5DBF23}" destId="{DDDE4484-5AE2-45B6-8125-C58C0D035D06}"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8BA94A-FBAD-4AC0-84A3-1BDBB303FE17}"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ru-RU"/>
        </a:p>
      </dgm:t>
    </dgm:pt>
    <dgm:pt modelId="{D5C2D3E4-AC85-4ED6-879A-E3946F6A787A}">
      <dgm:prSet phldrT="[Текст]" custT="1"/>
      <dgm:spPr>
        <a:solidFill>
          <a:srgbClr val="B3011A"/>
        </a:solidFill>
      </dgm:spPr>
      <dgm:t>
        <a:bodyPr/>
        <a:lstStyle/>
        <a:p>
          <a:pPr algn="ctr"/>
          <a:r>
            <a:rPr lang="ru-RU" sz="3600" b="1" dirty="0" smtClean="0"/>
            <a:t>2025 год</a:t>
          </a:r>
          <a:endParaRPr lang="ru-RU" sz="3200" b="1" dirty="0"/>
        </a:p>
      </dgm:t>
    </dgm:pt>
    <dgm:pt modelId="{25A7A1D5-1FDE-4F2E-AAD6-105565C4856D}" type="parTrans" cxnId="{744A3E27-4126-43F1-95EA-55424F383EFF}">
      <dgm:prSet/>
      <dgm:spPr/>
      <dgm:t>
        <a:bodyPr/>
        <a:lstStyle/>
        <a:p>
          <a:pPr algn="ctr"/>
          <a:endParaRPr lang="ru-RU"/>
        </a:p>
      </dgm:t>
    </dgm:pt>
    <dgm:pt modelId="{9207B20C-1CFE-43CD-874D-735AE720B3E1}" type="sibTrans" cxnId="{744A3E27-4126-43F1-95EA-55424F383EFF}">
      <dgm:prSet/>
      <dgm:spPr/>
      <dgm:t>
        <a:bodyPr/>
        <a:lstStyle/>
        <a:p>
          <a:pPr algn="ctr"/>
          <a:endParaRPr lang="ru-RU"/>
        </a:p>
      </dgm:t>
    </dgm:pt>
    <dgm:pt modelId="{DC502B81-95C8-42C5-BCD5-6CEF2C3AD7E2}">
      <dgm:prSet phldrT="[Текст]" custT="1"/>
      <dgm:spPr/>
      <dgm:t>
        <a:bodyPr/>
        <a:lstStyle/>
        <a:p>
          <a:pPr algn="ctr"/>
          <a:r>
            <a:rPr lang="ru-RU" sz="3600" b="1" dirty="0" smtClean="0">
              <a:solidFill>
                <a:srgbClr val="FF0000"/>
              </a:solidFill>
            </a:rPr>
            <a:t>20 000 тыс. рублей</a:t>
          </a:r>
          <a:endParaRPr lang="ru-RU" sz="3600" b="1" dirty="0">
            <a:solidFill>
              <a:srgbClr val="FF0000"/>
            </a:solidFill>
          </a:endParaRPr>
        </a:p>
      </dgm:t>
    </dgm:pt>
    <dgm:pt modelId="{4EA2E30E-ED68-4612-85C0-F8A6642C0615}" type="parTrans" cxnId="{9D423DEB-3273-47A0-A9CC-8082A1831AC5}">
      <dgm:prSet/>
      <dgm:spPr/>
      <dgm:t>
        <a:bodyPr/>
        <a:lstStyle/>
        <a:p>
          <a:pPr algn="ctr"/>
          <a:endParaRPr lang="ru-RU"/>
        </a:p>
      </dgm:t>
    </dgm:pt>
    <dgm:pt modelId="{F83830BB-86BE-4750-A763-53B650558399}" type="sibTrans" cxnId="{9D423DEB-3273-47A0-A9CC-8082A1831AC5}">
      <dgm:prSet/>
      <dgm:spPr/>
      <dgm:t>
        <a:bodyPr/>
        <a:lstStyle/>
        <a:p>
          <a:pPr algn="ctr"/>
          <a:endParaRPr lang="ru-RU"/>
        </a:p>
      </dgm:t>
    </dgm:pt>
    <dgm:pt modelId="{51CD8651-58CA-4941-8659-8F1E6C624624}">
      <dgm:prSet phldrT="[Текст]" custT="1"/>
      <dgm:spPr>
        <a:solidFill>
          <a:srgbClr val="B3011A"/>
        </a:solidFill>
      </dgm:spPr>
      <dgm:t>
        <a:bodyPr/>
        <a:lstStyle/>
        <a:p>
          <a:pPr algn="ctr"/>
          <a:r>
            <a:rPr lang="ru-RU" sz="3600" b="1" dirty="0" smtClean="0"/>
            <a:t>2026 год</a:t>
          </a:r>
          <a:endParaRPr lang="ru-RU" sz="3600" b="1" dirty="0"/>
        </a:p>
      </dgm:t>
    </dgm:pt>
    <dgm:pt modelId="{8E4795C1-8DFB-40CC-80CC-AC05231E16EA}" type="parTrans" cxnId="{455E1015-58C1-4566-AA9B-D4E8207045C5}">
      <dgm:prSet/>
      <dgm:spPr/>
      <dgm:t>
        <a:bodyPr/>
        <a:lstStyle/>
        <a:p>
          <a:pPr algn="ctr"/>
          <a:endParaRPr lang="ru-RU"/>
        </a:p>
      </dgm:t>
    </dgm:pt>
    <dgm:pt modelId="{0F2B8FC1-D9A1-44A1-8DBC-B3CA8B29A6D9}" type="sibTrans" cxnId="{455E1015-58C1-4566-AA9B-D4E8207045C5}">
      <dgm:prSet/>
      <dgm:spPr/>
      <dgm:t>
        <a:bodyPr/>
        <a:lstStyle/>
        <a:p>
          <a:pPr algn="ctr"/>
          <a:endParaRPr lang="ru-RU"/>
        </a:p>
      </dgm:t>
    </dgm:pt>
    <dgm:pt modelId="{34EAE0BA-AF47-4FD5-9158-3F184A0312E6}">
      <dgm:prSet phldrT="[Текст]" custT="1"/>
      <dgm:spPr/>
      <dgm:t>
        <a:bodyPr/>
        <a:lstStyle/>
        <a:p>
          <a:pPr algn="ctr"/>
          <a:r>
            <a:rPr lang="ru-RU" sz="3600" b="1" dirty="0" smtClean="0">
              <a:solidFill>
                <a:srgbClr val="FF0000"/>
              </a:solidFill>
            </a:rPr>
            <a:t>20 000 тыс. рублей</a:t>
          </a:r>
          <a:endParaRPr lang="ru-RU" sz="3600" b="1" dirty="0">
            <a:solidFill>
              <a:srgbClr val="FF0000"/>
            </a:solidFill>
          </a:endParaRPr>
        </a:p>
      </dgm:t>
    </dgm:pt>
    <dgm:pt modelId="{904818DD-DB2E-43CF-A328-A49387A09AA9}" type="parTrans" cxnId="{BFCE4622-E2F2-41AE-9586-3627834AA75F}">
      <dgm:prSet/>
      <dgm:spPr/>
      <dgm:t>
        <a:bodyPr/>
        <a:lstStyle/>
        <a:p>
          <a:pPr algn="ctr"/>
          <a:endParaRPr lang="ru-RU"/>
        </a:p>
      </dgm:t>
    </dgm:pt>
    <dgm:pt modelId="{17F318F9-39B5-4A32-BA37-B2F305CD5B78}" type="sibTrans" cxnId="{BFCE4622-E2F2-41AE-9586-3627834AA75F}">
      <dgm:prSet/>
      <dgm:spPr/>
      <dgm:t>
        <a:bodyPr/>
        <a:lstStyle/>
        <a:p>
          <a:pPr algn="ctr"/>
          <a:endParaRPr lang="ru-RU"/>
        </a:p>
      </dgm:t>
    </dgm:pt>
    <dgm:pt modelId="{19F28A4A-56C3-4AEC-990F-26F5BA96A3C2}">
      <dgm:prSet phldrT="[Текст]" custT="1"/>
      <dgm:spPr>
        <a:solidFill>
          <a:srgbClr val="B3011A"/>
        </a:solidFill>
      </dgm:spPr>
      <dgm:t>
        <a:bodyPr/>
        <a:lstStyle/>
        <a:p>
          <a:pPr algn="ctr"/>
          <a:r>
            <a:rPr lang="ru-RU" sz="3600" b="1" dirty="0" smtClean="0"/>
            <a:t>2027 год</a:t>
          </a:r>
          <a:endParaRPr lang="ru-RU" sz="3600" b="1" dirty="0"/>
        </a:p>
      </dgm:t>
    </dgm:pt>
    <dgm:pt modelId="{D38EB075-C35B-4483-85D4-856DB5B1EBCE}" type="parTrans" cxnId="{990F1891-664F-4518-966D-44DB3999D7A8}">
      <dgm:prSet/>
      <dgm:spPr/>
      <dgm:t>
        <a:bodyPr/>
        <a:lstStyle/>
        <a:p>
          <a:pPr algn="ctr"/>
          <a:endParaRPr lang="ru-RU"/>
        </a:p>
      </dgm:t>
    </dgm:pt>
    <dgm:pt modelId="{FE9653C7-9548-4E12-BDC2-202841E8CF29}" type="sibTrans" cxnId="{990F1891-664F-4518-966D-44DB3999D7A8}">
      <dgm:prSet/>
      <dgm:spPr/>
      <dgm:t>
        <a:bodyPr/>
        <a:lstStyle/>
        <a:p>
          <a:pPr algn="ctr"/>
          <a:endParaRPr lang="ru-RU"/>
        </a:p>
      </dgm:t>
    </dgm:pt>
    <dgm:pt modelId="{40B0876E-C840-477C-A22E-3B2AAB3784C7}">
      <dgm:prSet phldrT="[Текст]" custT="1"/>
      <dgm:spPr/>
      <dgm:t>
        <a:bodyPr/>
        <a:lstStyle/>
        <a:p>
          <a:pPr algn="ctr"/>
          <a:r>
            <a:rPr lang="ru-RU" sz="3600" b="1" dirty="0" smtClean="0">
              <a:solidFill>
                <a:srgbClr val="FF0000"/>
              </a:solidFill>
            </a:rPr>
            <a:t>20 000 тыс. рублей</a:t>
          </a:r>
          <a:endParaRPr lang="ru-RU" sz="3600" b="1" dirty="0">
            <a:solidFill>
              <a:srgbClr val="FF0000"/>
            </a:solidFill>
          </a:endParaRPr>
        </a:p>
      </dgm:t>
    </dgm:pt>
    <dgm:pt modelId="{A8FBF42C-A06A-4FAF-80DA-EAF4EC20AA09}" type="parTrans" cxnId="{FAA7A2EA-5C75-43A3-85F4-41C0D02914B1}">
      <dgm:prSet/>
      <dgm:spPr/>
      <dgm:t>
        <a:bodyPr/>
        <a:lstStyle/>
        <a:p>
          <a:pPr algn="ctr"/>
          <a:endParaRPr lang="ru-RU"/>
        </a:p>
      </dgm:t>
    </dgm:pt>
    <dgm:pt modelId="{78EC93A2-C766-4BEF-8D06-00B443018072}" type="sibTrans" cxnId="{FAA7A2EA-5C75-43A3-85F4-41C0D02914B1}">
      <dgm:prSet/>
      <dgm:spPr/>
      <dgm:t>
        <a:bodyPr/>
        <a:lstStyle/>
        <a:p>
          <a:pPr algn="ctr"/>
          <a:endParaRPr lang="ru-RU"/>
        </a:p>
      </dgm:t>
    </dgm:pt>
    <dgm:pt modelId="{53D0293A-AE39-485D-A847-16097AEF036D}" type="pres">
      <dgm:prSet presAssocID="{848BA94A-FBAD-4AC0-84A3-1BDBB303FE17}" presName="Name0" presStyleCnt="0">
        <dgm:presLayoutVars>
          <dgm:chPref val="3"/>
          <dgm:dir/>
          <dgm:animLvl val="lvl"/>
          <dgm:resizeHandles/>
        </dgm:presLayoutVars>
      </dgm:prSet>
      <dgm:spPr/>
      <dgm:t>
        <a:bodyPr/>
        <a:lstStyle/>
        <a:p>
          <a:endParaRPr lang="ru-RU"/>
        </a:p>
      </dgm:t>
    </dgm:pt>
    <dgm:pt modelId="{BF4E7882-53A8-4FE4-89EE-9F87FCF43800}" type="pres">
      <dgm:prSet presAssocID="{D5C2D3E4-AC85-4ED6-879A-E3946F6A787A}" presName="horFlow" presStyleCnt="0"/>
      <dgm:spPr/>
    </dgm:pt>
    <dgm:pt modelId="{76795BAB-83C4-4278-AC2C-CE1BFEF97062}" type="pres">
      <dgm:prSet presAssocID="{D5C2D3E4-AC85-4ED6-879A-E3946F6A787A}" presName="bigChev" presStyleLbl="node1" presStyleIdx="0" presStyleCnt="3" custScaleX="315320"/>
      <dgm:spPr/>
      <dgm:t>
        <a:bodyPr/>
        <a:lstStyle/>
        <a:p>
          <a:endParaRPr lang="ru-RU"/>
        </a:p>
      </dgm:t>
    </dgm:pt>
    <dgm:pt modelId="{5DA65999-71D6-45E4-9EA9-673C9214203F}" type="pres">
      <dgm:prSet presAssocID="{4EA2E30E-ED68-4612-85C0-F8A6642C0615}" presName="parTrans" presStyleCnt="0"/>
      <dgm:spPr/>
    </dgm:pt>
    <dgm:pt modelId="{FFF9E0A1-0EC2-416D-9E7C-CFC79AD9A971}" type="pres">
      <dgm:prSet presAssocID="{DC502B81-95C8-42C5-BCD5-6CEF2C3AD7E2}" presName="node" presStyleLbl="alignAccFollowNode1" presStyleIdx="0" presStyleCnt="3" custScaleX="826806" custLinFactNeighborX="94711" custLinFactNeighborY="7417">
        <dgm:presLayoutVars>
          <dgm:bulletEnabled val="1"/>
        </dgm:presLayoutVars>
      </dgm:prSet>
      <dgm:spPr/>
      <dgm:t>
        <a:bodyPr/>
        <a:lstStyle/>
        <a:p>
          <a:endParaRPr lang="ru-RU"/>
        </a:p>
      </dgm:t>
    </dgm:pt>
    <dgm:pt modelId="{D9B757F7-E1FD-499B-8C57-D70E62D74A92}" type="pres">
      <dgm:prSet presAssocID="{D5C2D3E4-AC85-4ED6-879A-E3946F6A787A}" presName="vSp" presStyleCnt="0"/>
      <dgm:spPr/>
    </dgm:pt>
    <dgm:pt modelId="{1D992EDA-4084-4E14-B658-15402375CBFD}" type="pres">
      <dgm:prSet presAssocID="{51CD8651-58CA-4941-8659-8F1E6C624624}" presName="horFlow" presStyleCnt="0"/>
      <dgm:spPr/>
    </dgm:pt>
    <dgm:pt modelId="{09AE6B85-0AAB-49D2-8F1A-F61FDF39190D}" type="pres">
      <dgm:prSet presAssocID="{51CD8651-58CA-4941-8659-8F1E6C624624}" presName="bigChev" presStyleLbl="node1" presStyleIdx="1" presStyleCnt="3" custScaleX="328694"/>
      <dgm:spPr/>
      <dgm:t>
        <a:bodyPr/>
        <a:lstStyle/>
        <a:p>
          <a:endParaRPr lang="ru-RU"/>
        </a:p>
      </dgm:t>
    </dgm:pt>
    <dgm:pt modelId="{9F2898C3-91B2-49AC-B47A-61411184B7D2}" type="pres">
      <dgm:prSet presAssocID="{904818DD-DB2E-43CF-A328-A49387A09AA9}" presName="parTrans" presStyleCnt="0"/>
      <dgm:spPr/>
    </dgm:pt>
    <dgm:pt modelId="{CE32197F-39AC-4E4C-B9DD-59E1AA5DA36A}" type="pres">
      <dgm:prSet presAssocID="{34EAE0BA-AF47-4FD5-9158-3F184A0312E6}" presName="node" presStyleLbl="alignAccFollowNode1" presStyleIdx="1" presStyleCnt="3" custScaleX="802429">
        <dgm:presLayoutVars>
          <dgm:bulletEnabled val="1"/>
        </dgm:presLayoutVars>
      </dgm:prSet>
      <dgm:spPr/>
      <dgm:t>
        <a:bodyPr/>
        <a:lstStyle/>
        <a:p>
          <a:endParaRPr lang="ru-RU"/>
        </a:p>
      </dgm:t>
    </dgm:pt>
    <dgm:pt modelId="{24255D36-7490-490B-B3B1-8AA12A72028B}" type="pres">
      <dgm:prSet presAssocID="{51CD8651-58CA-4941-8659-8F1E6C624624}" presName="vSp" presStyleCnt="0"/>
      <dgm:spPr/>
    </dgm:pt>
    <dgm:pt modelId="{F0D49F66-4EDF-45BE-A9E9-013B1ACF9468}" type="pres">
      <dgm:prSet presAssocID="{19F28A4A-56C3-4AEC-990F-26F5BA96A3C2}" presName="horFlow" presStyleCnt="0"/>
      <dgm:spPr/>
    </dgm:pt>
    <dgm:pt modelId="{99C7EDC0-FE8C-431E-8EC8-63983E8BA855}" type="pres">
      <dgm:prSet presAssocID="{19F28A4A-56C3-4AEC-990F-26F5BA96A3C2}" presName="bigChev" presStyleLbl="node1" presStyleIdx="2" presStyleCnt="3" custScaleX="317237"/>
      <dgm:spPr/>
      <dgm:t>
        <a:bodyPr/>
        <a:lstStyle/>
        <a:p>
          <a:endParaRPr lang="ru-RU"/>
        </a:p>
      </dgm:t>
    </dgm:pt>
    <dgm:pt modelId="{8EE42DC2-00FB-49DC-938F-7758CB503C5A}" type="pres">
      <dgm:prSet presAssocID="{A8FBF42C-A06A-4FAF-80DA-EAF4EC20AA09}" presName="parTrans" presStyleCnt="0"/>
      <dgm:spPr/>
    </dgm:pt>
    <dgm:pt modelId="{3E5A0F7E-0708-48F9-BA6A-F2E55649E8D9}" type="pres">
      <dgm:prSet presAssocID="{40B0876E-C840-477C-A22E-3B2AAB3784C7}" presName="node" presStyleLbl="alignAccFollowNode1" presStyleIdx="2" presStyleCnt="3" custScaleX="813185" custLinFactNeighborX="36981">
        <dgm:presLayoutVars>
          <dgm:bulletEnabled val="1"/>
        </dgm:presLayoutVars>
      </dgm:prSet>
      <dgm:spPr/>
      <dgm:t>
        <a:bodyPr/>
        <a:lstStyle/>
        <a:p>
          <a:endParaRPr lang="ru-RU"/>
        </a:p>
      </dgm:t>
    </dgm:pt>
  </dgm:ptLst>
  <dgm:cxnLst>
    <dgm:cxn modelId="{6FBC728B-D3D9-43B1-B558-A15445E6E84A}" type="presOf" srcId="{51CD8651-58CA-4941-8659-8F1E6C624624}" destId="{09AE6B85-0AAB-49D2-8F1A-F61FDF39190D}" srcOrd="0" destOrd="0" presId="urn:microsoft.com/office/officeart/2005/8/layout/lProcess3"/>
    <dgm:cxn modelId="{FAA7A2EA-5C75-43A3-85F4-41C0D02914B1}" srcId="{19F28A4A-56C3-4AEC-990F-26F5BA96A3C2}" destId="{40B0876E-C840-477C-A22E-3B2AAB3784C7}" srcOrd="0" destOrd="0" parTransId="{A8FBF42C-A06A-4FAF-80DA-EAF4EC20AA09}" sibTransId="{78EC93A2-C766-4BEF-8D06-00B443018072}"/>
    <dgm:cxn modelId="{D10906E5-4931-4CCC-B17D-A81DF52DAFCD}" type="presOf" srcId="{19F28A4A-56C3-4AEC-990F-26F5BA96A3C2}" destId="{99C7EDC0-FE8C-431E-8EC8-63983E8BA855}" srcOrd="0" destOrd="0" presId="urn:microsoft.com/office/officeart/2005/8/layout/lProcess3"/>
    <dgm:cxn modelId="{C621BEE1-94B2-41D0-8AE2-DDE437ADA72C}" type="presOf" srcId="{D5C2D3E4-AC85-4ED6-879A-E3946F6A787A}" destId="{76795BAB-83C4-4278-AC2C-CE1BFEF97062}" srcOrd="0" destOrd="0" presId="urn:microsoft.com/office/officeart/2005/8/layout/lProcess3"/>
    <dgm:cxn modelId="{455E1015-58C1-4566-AA9B-D4E8207045C5}" srcId="{848BA94A-FBAD-4AC0-84A3-1BDBB303FE17}" destId="{51CD8651-58CA-4941-8659-8F1E6C624624}" srcOrd="1" destOrd="0" parTransId="{8E4795C1-8DFB-40CC-80CC-AC05231E16EA}" sibTransId="{0F2B8FC1-D9A1-44A1-8DBC-B3CA8B29A6D9}"/>
    <dgm:cxn modelId="{990F1891-664F-4518-966D-44DB3999D7A8}" srcId="{848BA94A-FBAD-4AC0-84A3-1BDBB303FE17}" destId="{19F28A4A-56C3-4AEC-990F-26F5BA96A3C2}" srcOrd="2" destOrd="0" parTransId="{D38EB075-C35B-4483-85D4-856DB5B1EBCE}" sibTransId="{FE9653C7-9548-4E12-BDC2-202841E8CF29}"/>
    <dgm:cxn modelId="{52DBC7CD-2A99-4B2E-8631-EAEC0342D554}" type="presOf" srcId="{34EAE0BA-AF47-4FD5-9158-3F184A0312E6}" destId="{CE32197F-39AC-4E4C-B9DD-59E1AA5DA36A}" srcOrd="0" destOrd="0" presId="urn:microsoft.com/office/officeart/2005/8/layout/lProcess3"/>
    <dgm:cxn modelId="{C646E7B7-20E9-4D8B-8976-53B309DBB1CB}" type="presOf" srcId="{848BA94A-FBAD-4AC0-84A3-1BDBB303FE17}" destId="{53D0293A-AE39-485D-A847-16097AEF036D}" srcOrd="0" destOrd="0" presId="urn:microsoft.com/office/officeart/2005/8/layout/lProcess3"/>
    <dgm:cxn modelId="{68C54D7A-461D-42D5-ADC4-6C5CC76FB3EA}" type="presOf" srcId="{DC502B81-95C8-42C5-BCD5-6CEF2C3AD7E2}" destId="{FFF9E0A1-0EC2-416D-9E7C-CFC79AD9A971}" srcOrd="0" destOrd="0" presId="urn:microsoft.com/office/officeart/2005/8/layout/lProcess3"/>
    <dgm:cxn modelId="{744A3E27-4126-43F1-95EA-55424F383EFF}" srcId="{848BA94A-FBAD-4AC0-84A3-1BDBB303FE17}" destId="{D5C2D3E4-AC85-4ED6-879A-E3946F6A787A}" srcOrd="0" destOrd="0" parTransId="{25A7A1D5-1FDE-4F2E-AAD6-105565C4856D}" sibTransId="{9207B20C-1CFE-43CD-874D-735AE720B3E1}"/>
    <dgm:cxn modelId="{9D423DEB-3273-47A0-A9CC-8082A1831AC5}" srcId="{D5C2D3E4-AC85-4ED6-879A-E3946F6A787A}" destId="{DC502B81-95C8-42C5-BCD5-6CEF2C3AD7E2}" srcOrd="0" destOrd="0" parTransId="{4EA2E30E-ED68-4612-85C0-F8A6642C0615}" sibTransId="{F83830BB-86BE-4750-A763-53B650558399}"/>
    <dgm:cxn modelId="{BFCE4622-E2F2-41AE-9586-3627834AA75F}" srcId="{51CD8651-58CA-4941-8659-8F1E6C624624}" destId="{34EAE0BA-AF47-4FD5-9158-3F184A0312E6}" srcOrd="0" destOrd="0" parTransId="{904818DD-DB2E-43CF-A328-A49387A09AA9}" sibTransId="{17F318F9-39B5-4A32-BA37-B2F305CD5B78}"/>
    <dgm:cxn modelId="{0A0C6B1C-B1B6-44A5-9CBA-DB69935FD135}" type="presOf" srcId="{40B0876E-C840-477C-A22E-3B2AAB3784C7}" destId="{3E5A0F7E-0708-48F9-BA6A-F2E55649E8D9}" srcOrd="0" destOrd="0" presId="urn:microsoft.com/office/officeart/2005/8/layout/lProcess3"/>
    <dgm:cxn modelId="{F7E397BC-C987-478F-A051-3D1F57688EF5}" type="presParOf" srcId="{53D0293A-AE39-485D-A847-16097AEF036D}" destId="{BF4E7882-53A8-4FE4-89EE-9F87FCF43800}" srcOrd="0" destOrd="0" presId="urn:microsoft.com/office/officeart/2005/8/layout/lProcess3"/>
    <dgm:cxn modelId="{D56DB3D0-D9C2-4B5B-87E0-54420981D935}" type="presParOf" srcId="{BF4E7882-53A8-4FE4-89EE-9F87FCF43800}" destId="{76795BAB-83C4-4278-AC2C-CE1BFEF97062}" srcOrd="0" destOrd="0" presId="urn:microsoft.com/office/officeart/2005/8/layout/lProcess3"/>
    <dgm:cxn modelId="{B869B3DF-F147-4508-9907-CA0A073FBBF1}" type="presParOf" srcId="{BF4E7882-53A8-4FE4-89EE-9F87FCF43800}" destId="{5DA65999-71D6-45E4-9EA9-673C9214203F}" srcOrd="1" destOrd="0" presId="urn:microsoft.com/office/officeart/2005/8/layout/lProcess3"/>
    <dgm:cxn modelId="{53DF523D-9F4A-416C-97BC-52BB1A695026}" type="presParOf" srcId="{BF4E7882-53A8-4FE4-89EE-9F87FCF43800}" destId="{FFF9E0A1-0EC2-416D-9E7C-CFC79AD9A971}" srcOrd="2" destOrd="0" presId="urn:microsoft.com/office/officeart/2005/8/layout/lProcess3"/>
    <dgm:cxn modelId="{EF223B30-F23F-41A4-B72D-8F6A9F61010C}" type="presParOf" srcId="{53D0293A-AE39-485D-A847-16097AEF036D}" destId="{D9B757F7-E1FD-499B-8C57-D70E62D74A92}" srcOrd="1" destOrd="0" presId="urn:microsoft.com/office/officeart/2005/8/layout/lProcess3"/>
    <dgm:cxn modelId="{73641FAB-5B12-4499-9A34-7A1A64CCEE76}" type="presParOf" srcId="{53D0293A-AE39-485D-A847-16097AEF036D}" destId="{1D992EDA-4084-4E14-B658-15402375CBFD}" srcOrd="2" destOrd="0" presId="urn:microsoft.com/office/officeart/2005/8/layout/lProcess3"/>
    <dgm:cxn modelId="{AB77E8FB-5B69-4795-B8F4-088A5FEEE37A}" type="presParOf" srcId="{1D992EDA-4084-4E14-B658-15402375CBFD}" destId="{09AE6B85-0AAB-49D2-8F1A-F61FDF39190D}" srcOrd="0" destOrd="0" presId="urn:microsoft.com/office/officeart/2005/8/layout/lProcess3"/>
    <dgm:cxn modelId="{C32925CC-B00D-49D1-9756-807B684F2008}" type="presParOf" srcId="{1D992EDA-4084-4E14-B658-15402375CBFD}" destId="{9F2898C3-91B2-49AC-B47A-61411184B7D2}" srcOrd="1" destOrd="0" presId="urn:microsoft.com/office/officeart/2005/8/layout/lProcess3"/>
    <dgm:cxn modelId="{784CAA9A-51AA-49A6-9F2A-1E2DC6BB3C10}" type="presParOf" srcId="{1D992EDA-4084-4E14-B658-15402375CBFD}" destId="{CE32197F-39AC-4E4C-B9DD-59E1AA5DA36A}" srcOrd="2" destOrd="0" presId="urn:microsoft.com/office/officeart/2005/8/layout/lProcess3"/>
    <dgm:cxn modelId="{8E24D9AB-9718-4394-BE30-79ABAD955923}" type="presParOf" srcId="{53D0293A-AE39-485D-A847-16097AEF036D}" destId="{24255D36-7490-490B-B3B1-8AA12A72028B}" srcOrd="3" destOrd="0" presId="urn:microsoft.com/office/officeart/2005/8/layout/lProcess3"/>
    <dgm:cxn modelId="{3E6721EB-3AE4-417F-9CE5-D4553F2A3AA8}" type="presParOf" srcId="{53D0293A-AE39-485D-A847-16097AEF036D}" destId="{F0D49F66-4EDF-45BE-A9E9-013B1ACF9468}" srcOrd="4" destOrd="0" presId="urn:microsoft.com/office/officeart/2005/8/layout/lProcess3"/>
    <dgm:cxn modelId="{ECAEBB7A-23BE-42B3-ACC2-B07A4EF1DDD1}" type="presParOf" srcId="{F0D49F66-4EDF-45BE-A9E9-013B1ACF9468}" destId="{99C7EDC0-FE8C-431E-8EC8-63983E8BA855}" srcOrd="0" destOrd="0" presId="urn:microsoft.com/office/officeart/2005/8/layout/lProcess3"/>
    <dgm:cxn modelId="{677C171D-61D6-4483-9222-468EF1486A04}" type="presParOf" srcId="{F0D49F66-4EDF-45BE-A9E9-013B1ACF9468}" destId="{8EE42DC2-00FB-49DC-938F-7758CB503C5A}" srcOrd="1" destOrd="0" presId="urn:microsoft.com/office/officeart/2005/8/layout/lProcess3"/>
    <dgm:cxn modelId="{51068ECA-14EF-493A-9F87-557BFE739CAC}" type="presParOf" srcId="{F0D49F66-4EDF-45BE-A9E9-013B1ACF9468}" destId="{3E5A0F7E-0708-48F9-BA6A-F2E55649E8D9}" srcOrd="2" destOrd="0" presId="urn:microsoft.com/office/officeart/2005/8/layout/l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32C9B4-4330-4A3B-B769-8FF5E2DF7F42}"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ru-RU"/>
        </a:p>
      </dgm:t>
    </dgm:pt>
    <dgm:pt modelId="{AD416EB7-8D1C-4A9A-B2B9-0560E4E6F188}">
      <dgm:prSet phldrT="[Текст]" custT="1"/>
      <dgm:spPr>
        <a:solidFill>
          <a:srgbClr val="4B0108"/>
        </a:solidFill>
      </dgm:spPr>
      <dgm:t>
        <a:bodyPr/>
        <a:lstStyle/>
        <a:p>
          <a:r>
            <a:rPr lang="ru-RU" sz="4000" b="1" dirty="0" smtClean="0"/>
            <a:t>2025 год</a:t>
          </a:r>
          <a:endParaRPr lang="ru-RU" sz="4000" b="1" dirty="0"/>
        </a:p>
      </dgm:t>
    </dgm:pt>
    <dgm:pt modelId="{206FDFED-19F2-4864-AF47-2AA6F80256EB}" type="parTrans" cxnId="{C97E66FC-CEFC-47B2-955C-92377755FFEA}">
      <dgm:prSet/>
      <dgm:spPr/>
      <dgm:t>
        <a:bodyPr/>
        <a:lstStyle/>
        <a:p>
          <a:endParaRPr lang="ru-RU"/>
        </a:p>
      </dgm:t>
    </dgm:pt>
    <dgm:pt modelId="{734B7420-2937-4127-AD2A-2FF340F79836}" type="sibTrans" cxnId="{C97E66FC-CEFC-47B2-955C-92377755FFEA}">
      <dgm:prSet/>
      <dgm:spPr/>
      <dgm:t>
        <a:bodyPr/>
        <a:lstStyle/>
        <a:p>
          <a:endParaRPr lang="ru-RU"/>
        </a:p>
      </dgm:t>
    </dgm:pt>
    <dgm:pt modelId="{B053D79F-5D08-454C-BBEA-2C4F52AC730E}">
      <dgm:prSet phldrT="[Текст]" custT="1"/>
      <dgm:spPr/>
      <dgm:t>
        <a:bodyPr/>
        <a:lstStyle/>
        <a:p>
          <a:r>
            <a:rPr lang="ru-RU" sz="3800" b="1" dirty="0" smtClean="0">
              <a:solidFill>
                <a:srgbClr val="FF0000"/>
              </a:solidFill>
            </a:rPr>
            <a:t>3 096,0 тыс. рублей</a:t>
          </a:r>
          <a:endParaRPr lang="ru-RU" sz="3800" b="1" dirty="0">
            <a:solidFill>
              <a:srgbClr val="FF0000"/>
            </a:solidFill>
          </a:endParaRPr>
        </a:p>
      </dgm:t>
    </dgm:pt>
    <dgm:pt modelId="{B7277BF2-E247-4BFF-BA0A-22670A4FACFF}" type="parTrans" cxnId="{AB031CF3-84D9-4779-A1C9-C4C12D985CA4}">
      <dgm:prSet/>
      <dgm:spPr/>
      <dgm:t>
        <a:bodyPr/>
        <a:lstStyle/>
        <a:p>
          <a:endParaRPr lang="ru-RU"/>
        </a:p>
      </dgm:t>
    </dgm:pt>
    <dgm:pt modelId="{8BB9EFB5-598B-4632-ACE6-608DF0CF9A25}" type="sibTrans" cxnId="{AB031CF3-84D9-4779-A1C9-C4C12D985CA4}">
      <dgm:prSet/>
      <dgm:spPr/>
      <dgm:t>
        <a:bodyPr/>
        <a:lstStyle/>
        <a:p>
          <a:endParaRPr lang="ru-RU"/>
        </a:p>
      </dgm:t>
    </dgm:pt>
    <dgm:pt modelId="{4F237AFF-DDE2-4359-9699-7A095F27DC50}">
      <dgm:prSet phldrT="[Текст]" custT="1"/>
      <dgm:spPr>
        <a:solidFill>
          <a:srgbClr val="4B0108"/>
        </a:solidFill>
      </dgm:spPr>
      <dgm:t>
        <a:bodyPr/>
        <a:lstStyle/>
        <a:p>
          <a:r>
            <a:rPr lang="ru-RU" sz="4000" b="1" dirty="0" smtClean="0"/>
            <a:t>2026 год</a:t>
          </a:r>
          <a:endParaRPr lang="ru-RU" sz="4000" b="1" dirty="0"/>
        </a:p>
      </dgm:t>
    </dgm:pt>
    <dgm:pt modelId="{D54BA6DE-2379-41A4-A526-8F9051B76A67}" type="parTrans" cxnId="{FD8682AA-3C12-47F8-AD21-8FFA8C58E090}">
      <dgm:prSet/>
      <dgm:spPr/>
      <dgm:t>
        <a:bodyPr/>
        <a:lstStyle/>
        <a:p>
          <a:endParaRPr lang="ru-RU"/>
        </a:p>
      </dgm:t>
    </dgm:pt>
    <dgm:pt modelId="{E1174325-2B9C-430C-A4CE-8C44E6F60E31}" type="sibTrans" cxnId="{FD8682AA-3C12-47F8-AD21-8FFA8C58E090}">
      <dgm:prSet/>
      <dgm:spPr/>
      <dgm:t>
        <a:bodyPr/>
        <a:lstStyle/>
        <a:p>
          <a:endParaRPr lang="ru-RU"/>
        </a:p>
      </dgm:t>
    </dgm:pt>
    <dgm:pt modelId="{B8B5E651-4E94-4B08-8D22-C1F8D79E935B}">
      <dgm:prSet phldrT="[Текст]" custT="1"/>
      <dgm:spPr/>
      <dgm:t>
        <a:bodyPr/>
        <a:lstStyle/>
        <a:p>
          <a:r>
            <a:rPr lang="ru-RU" sz="3800" b="1" dirty="0" smtClean="0">
              <a:solidFill>
                <a:srgbClr val="FF0000"/>
              </a:solidFill>
            </a:rPr>
            <a:t>1 252,9 </a:t>
          </a:r>
          <a:r>
            <a:rPr lang="ru-RU" sz="4000" b="1" dirty="0" smtClean="0">
              <a:solidFill>
                <a:srgbClr val="FF0000"/>
              </a:solidFill>
            </a:rPr>
            <a:t>тыс</a:t>
          </a:r>
          <a:r>
            <a:rPr lang="ru-RU" sz="3800" b="1" dirty="0" smtClean="0">
              <a:solidFill>
                <a:srgbClr val="FF0000"/>
              </a:solidFill>
            </a:rPr>
            <a:t>. рублей</a:t>
          </a:r>
          <a:endParaRPr lang="ru-RU" sz="3800" b="1" dirty="0">
            <a:solidFill>
              <a:srgbClr val="FF0000"/>
            </a:solidFill>
          </a:endParaRPr>
        </a:p>
      </dgm:t>
    </dgm:pt>
    <dgm:pt modelId="{AB79C935-3144-4E25-B702-2FCCDEB67266}" type="parTrans" cxnId="{12BA319A-1D60-4978-8D11-F6D7BBE19ECF}">
      <dgm:prSet/>
      <dgm:spPr/>
      <dgm:t>
        <a:bodyPr/>
        <a:lstStyle/>
        <a:p>
          <a:endParaRPr lang="ru-RU"/>
        </a:p>
      </dgm:t>
    </dgm:pt>
    <dgm:pt modelId="{FB801C70-E1BF-415C-B5E1-3EF215971302}" type="sibTrans" cxnId="{12BA319A-1D60-4978-8D11-F6D7BBE19ECF}">
      <dgm:prSet/>
      <dgm:spPr/>
      <dgm:t>
        <a:bodyPr/>
        <a:lstStyle/>
        <a:p>
          <a:endParaRPr lang="ru-RU"/>
        </a:p>
      </dgm:t>
    </dgm:pt>
    <dgm:pt modelId="{C7BFE58D-7F85-4C4E-B607-8E05F9D66095}">
      <dgm:prSet phldrT="[Текст]" custT="1"/>
      <dgm:spPr>
        <a:solidFill>
          <a:srgbClr val="4B0108"/>
        </a:solidFill>
      </dgm:spPr>
      <dgm:t>
        <a:bodyPr/>
        <a:lstStyle/>
        <a:p>
          <a:r>
            <a:rPr lang="ru-RU" sz="4000" b="1" dirty="0" smtClean="0"/>
            <a:t>2027 год</a:t>
          </a:r>
          <a:endParaRPr lang="ru-RU" sz="4000" b="1" dirty="0"/>
        </a:p>
      </dgm:t>
    </dgm:pt>
    <dgm:pt modelId="{3A55159B-3AB2-4E20-B424-0519F579269A}" type="parTrans" cxnId="{876F1259-F0DA-42D6-8251-56E22964CF1C}">
      <dgm:prSet/>
      <dgm:spPr/>
      <dgm:t>
        <a:bodyPr/>
        <a:lstStyle/>
        <a:p>
          <a:endParaRPr lang="ru-RU"/>
        </a:p>
      </dgm:t>
    </dgm:pt>
    <dgm:pt modelId="{1C1FE216-897A-475C-997D-455A50E909A7}" type="sibTrans" cxnId="{876F1259-F0DA-42D6-8251-56E22964CF1C}">
      <dgm:prSet/>
      <dgm:spPr/>
      <dgm:t>
        <a:bodyPr/>
        <a:lstStyle/>
        <a:p>
          <a:endParaRPr lang="ru-RU"/>
        </a:p>
      </dgm:t>
    </dgm:pt>
    <dgm:pt modelId="{3B24C39B-EA54-47F5-8CC3-1971CC3E3D23}">
      <dgm:prSet phldrT="[Текст]" custT="1"/>
      <dgm:spPr/>
      <dgm:t>
        <a:bodyPr/>
        <a:lstStyle/>
        <a:p>
          <a:r>
            <a:rPr lang="ru-RU" sz="3800" b="1" dirty="0" smtClean="0">
              <a:solidFill>
                <a:srgbClr val="FF0000"/>
              </a:solidFill>
            </a:rPr>
            <a:t>-</a:t>
          </a:r>
          <a:endParaRPr lang="ru-RU" sz="4000" b="1" dirty="0">
            <a:solidFill>
              <a:srgbClr val="FF0000"/>
            </a:solidFill>
          </a:endParaRPr>
        </a:p>
      </dgm:t>
    </dgm:pt>
    <dgm:pt modelId="{2C95F69C-2CAC-491A-B7A2-484627B0408C}" type="parTrans" cxnId="{31D5D896-5EAE-4C16-A650-B0BE52349D74}">
      <dgm:prSet/>
      <dgm:spPr/>
      <dgm:t>
        <a:bodyPr/>
        <a:lstStyle/>
        <a:p>
          <a:endParaRPr lang="ru-RU"/>
        </a:p>
      </dgm:t>
    </dgm:pt>
    <dgm:pt modelId="{A28E3C76-FAA3-4EB8-99C3-6BBD2C6837CD}" type="sibTrans" cxnId="{31D5D896-5EAE-4C16-A650-B0BE52349D74}">
      <dgm:prSet/>
      <dgm:spPr/>
      <dgm:t>
        <a:bodyPr/>
        <a:lstStyle/>
        <a:p>
          <a:endParaRPr lang="ru-RU"/>
        </a:p>
      </dgm:t>
    </dgm:pt>
    <dgm:pt modelId="{EFDF2D07-98BE-4AFE-AA91-83CE5C50668B}" type="pres">
      <dgm:prSet presAssocID="{3232C9B4-4330-4A3B-B769-8FF5E2DF7F42}" presName="Name0" presStyleCnt="0">
        <dgm:presLayoutVars>
          <dgm:chPref val="3"/>
          <dgm:dir/>
          <dgm:animLvl val="lvl"/>
          <dgm:resizeHandles/>
        </dgm:presLayoutVars>
      </dgm:prSet>
      <dgm:spPr/>
      <dgm:t>
        <a:bodyPr/>
        <a:lstStyle/>
        <a:p>
          <a:endParaRPr lang="ru-RU"/>
        </a:p>
      </dgm:t>
    </dgm:pt>
    <dgm:pt modelId="{F1867A9C-A12C-42E1-8ACF-0B21FF84DBC9}" type="pres">
      <dgm:prSet presAssocID="{AD416EB7-8D1C-4A9A-B2B9-0560E4E6F188}" presName="horFlow" presStyleCnt="0"/>
      <dgm:spPr/>
    </dgm:pt>
    <dgm:pt modelId="{3A43463E-9E90-47C9-BF9D-791F9BFA2518}" type="pres">
      <dgm:prSet presAssocID="{AD416EB7-8D1C-4A9A-B2B9-0560E4E6F188}" presName="bigChev" presStyleLbl="node1" presStyleIdx="0" presStyleCnt="3" custScaleX="165255"/>
      <dgm:spPr/>
      <dgm:t>
        <a:bodyPr/>
        <a:lstStyle/>
        <a:p>
          <a:endParaRPr lang="ru-RU"/>
        </a:p>
      </dgm:t>
    </dgm:pt>
    <dgm:pt modelId="{F9FDFFC9-CBDE-4493-B273-E413DDFB1B12}" type="pres">
      <dgm:prSet presAssocID="{B7277BF2-E247-4BFF-BA0A-22670A4FACFF}" presName="parTrans" presStyleCnt="0"/>
      <dgm:spPr/>
    </dgm:pt>
    <dgm:pt modelId="{AE9E766A-9AC3-4574-9D4C-B4D6DD473984}" type="pres">
      <dgm:prSet presAssocID="{B053D79F-5D08-454C-BBEA-2C4F52AC730E}" presName="node" presStyleLbl="alignAccFollowNode1" presStyleIdx="0" presStyleCnt="3" custScaleX="266558">
        <dgm:presLayoutVars>
          <dgm:bulletEnabled val="1"/>
        </dgm:presLayoutVars>
      </dgm:prSet>
      <dgm:spPr/>
      <dgm:t>
        <a:bodyPr/>
        <a:lstStyle/>
        <a:p>
          <a:endParaRPr lang="ru-RU"/>
        </a:p>
      </dgm:t>
    </dgm:pt>
    <dgm:pt modelId="{FF23464B-A183-40B5-A0DB-957B18708AC7}" type="pres">
      <dgm:prSet presAssocID="{AD416EB7-8D1C-4A9A-B2B9-0560E4E6F188}" presName="vSp" presStyleCnt="0"/>
      <dgm:spPr/>
    </dgm:pt>
    <dgm:pt modelId="{D0519D04-09F2-4BC4-8634-C1D3CB870693}" type="pres">
      <dgm:prSet presAssocID="{4F237AFF-DDE2-4359-9699-7A095F27DC50}" presName="horFlow" presStyleCnt="0"/>
      <dgm:spPr/>
    </dgm:pt>
    <dgm:pt modelId="{A46EF120-AC38-4448-81F5-2B40D429C02B}" type="pres">
      <dgm:prSet presAssocID="{4F237AFF-DDE2-4359-9699-7A095F27DC50}" presName="bigChev" presStyleLbl="node1" presStyleIdx="1" presStyleCnt="3" custScaleX="170725"/>
      <dgm:spPr/>
      <dgm:t>
        <a:bodyPr/>
        <a:lstStyle/>
        <a:p>
          <a:endParaRPr lang="ru-RU"/>
        </a:p>
      </dgm:t>
    </dgm:pt>
    <dgm:pt modelId="{05287655-3810-44A0-A893-5EB480C707C5}" type="pres">
      <dgm:prSet presAssocID="{AB79C935-3144-4E25-B702-2FCCDEB67266}" presName="parTrans" presStyleCnt="0"/>
      <dgm:spPr/>
    </dgm:pt>
    <dgm:pt modelId="{7239B6E7-5BB0-4E47-B9D4-2C8309CDF581}" type="pres">
      <dgm:prSet presAssocID="{B8B5E651-4E94-4B08-8D22-C1F8D79E935B}" presName="node" presStyleLbl="alignAccFollowNode1" presStyleIdx="1" presStyleCnt="3" custScaleX="260898">
        <dgm:presLayoutVars>
          <dgm:bulletEnabled val="1"/>
        </dgm:presLayoutVars>
      </dgm:prSet>
      <dgm:spPr/>
      <dgm:t>
        <a:bodyPr/>
        <a:lstStyle/>
        <a:p>
          <a:endParaRPr lang="ru-RU"/>
        </a:p>
      </dgm:t>
    </dgm:pt>
    <dgm:pt modelId="{848063DA-7EB0-4E00-859B-317E87A0D3CD}" type="pres">
      <dgm:prSet presAssocID="{4F237AFF-DDE2-4359-9699-7A095F27DC50}" presName="vSp" presStyleCnt="0"/>
      <dgm:spPr/>
    </dgm:pt>
    <dgm:pt modelId="{5DE2DD18-5EDC-4F60-BF10-3506156E7CB1}" type="pres">
      <dgm:prSet presAssocID="{C7BFE58D-7F85-4C4E-B607-8E05F9D66095}" presName="horFlow" presStyleCnt="0"/>
      <dgm:spPr/>
    </dgm:pt>
    <dgm:pt modelId="{A957ACA6-8E7B-45E7-A16D-2C8BF968CA3C}" type="pres">
      <dgm:prSet presAssocID="{C7BFE58D-7F85-4C4E-B607-8E05F9D66095}" presName="bigChev" presStyleLbl="node1" presStyleIdx="2" presStyleCnt="3" custScaleX="167610"/>
      <dgm:spPr/>
      <dgm:t>
        <a:bodyPr/>
        <a:lstStyle/>
        <a:p>
          <a:endParaRPr lang="ru-RU"/>
        </a:p>
      </dgm:t>
    </dgm:pt>
    <dgm:pt modelId="{B02FCF3F-EC0A-46FB-A13D-66ED0E5B6C2C}" type="pres">
      <dgm:prSet presAssocID="{2C95F69C-2CAC-491A-B7A2-484627B0408C}" presName="parTrans" presStyleCnt="0"/>
      <dgm:spPr/>
    </dgm:pt>
    <dgm:pt modelId="{7CC0B94B-CA4C-45E6-8BC7-F2BEF7AEB169}" type="pres">
      <dgm:prSet presAssocID="{3B24C39B-EA54-47F5-8CC3-1971CC3E3D23}" presName="node" presStyleLbl="alignAccFollowNode1" presStyleIdx="2" presStyleCnt="3" custScaleX="265492">
        <dgm:presLayoutVars>
          <dgm:bulletEnabled val="1"/>
        </dgm:presLayoutVars>
      </dgm:prSet>
      <dgm:spPr/>
      <dgm:t>
        <a:bodyPr/>
        <a:lstStyle/>
        <a:p>
          <a:endParaRPr lang="ru-RU"/>
        </a:p>
      </dgm:t>
    </dgm:pt>
  </dgm:ptLst>
  <dgm:cxnLst>
    <dgm:cxn modelId="{463456F4-69C2-4E0B-8335-A041FF69EB46}" type="presOf" srcId="{B8B5E651-4E94-4B08-8D22-C1F8D79E935B}" destId="{7239B6E7-5BB0-4E47-B9D4-2C8309CDF581}" srcOrd="0" destOrd="0" presId="urn:microsoft.com/office/officeart/2005/8/layout/lProcess3"/>
    <dgm:cxn modelId="{12BA319A-1D60-4978-8D11-F6D7BBE19ECF}" srcId="{4F237AFF-DDE2-4359-9699-7A095F27DC50}" destId="{B8B5E651-4E94-4B08-8D22-C1F8D79E935B}" srcOrd="0" destOrd="0" parTransId="{AB79C935-3144-4E25-B702-2FCCDEB67266}" sibTransId="{FB801C70-E1BF-415C-B5E1-3EF215971302}"/>
    <dgm:cxn modelId="{FD8682AA-3C12-47F8-AD21-8FFA8C58E090}" srcId="{3232C9B4-4330-4A3B-B769-8FF5E2DF7F42}" destId="{4F237AFF-DDE2-4359-9699-7A095F27DC50}" srcOrd="1" destOrd="0" parTransId="{D54BA6DE-2379-41A4-A526-8F9051B76A67}" sibTransId="{E1174325-2B9C-430C-A4CE-8C44E6F60E31}"/>
    <dgm:cxn modelId="{5E60843F-16DB-49F7-9F41-AE369AB9385D}" type="presOf" srcId="{3B24C39B-EA54-47F5-8CC3-1971CC3E3D23}" destId="{7CC0B94B-CA4C-45E6-8BC7-F2BEF7AEB169}" srcOrd="0" destOrd="0" presId="urn:microsoft.com/office/officeart/2005/8/layout/lProcess3"/>
    <dgm:cxn modelId="{DBA81DD9-25E1-4CF8-8CF9-E57796EBF755}" type="presOf" srcId="{B053D79F-5D08-454C-BBEA-2C4F52AC730E}" destId="{AE9E766A-9AC3-4574-9D4C-B4D6DD473984}" srcOrd="0" destOrd="0" presId="urn:microsoft.com/office/officeart/2005/8/layout/lProcess3"/>
    <dgm:cxn modelId="{14D740F1-31F3-421A-8041-55F5262260D1}" type="presOf" srcId="{AD416EB7-8D1C-4A9A-B2B9-0560E4E6F188}" destId="{3A43463E-9E90-47C9-BF9D-791F9BFA2518}" srcOrd="0" destOrd="0" presId="urn:microsoft.com/office/officeart/2005/8/layout/lProcess3"/>
    <dgm:cxn modelId="{C97E66FC-CEFC-47B2-955C-92377755FFEA}" srcId="{3232C9B4-4330-4A3B-B769-8FF5E2DF7F42}" destId="{AD416EB7-8D1C-4A9A-B2B9-0560E4E6F188}" srcOrd="0" destOrd="0" parTransId="{206FDFED-19F2-4864-AF47-2AA6F80256EB}" sibTransId="{734B7420-2937-4127-AD2A-2FF340F79836}"/>
    <dgm:cxn modelId="{AB031CF3-84D9-4779-A1C9-C4C12D985CA4}" srcId="{AD416EB7-8D1C-4A9A-B2B9-0560E4E6F188}" destId="{B053D79F-5D08-454C-BBEA-2C4F52AC730E}" srcOrd="0" destOrd="0" parTransId="{B7277BF2-E247-4BFF-BA0A-22670A4FACFF}" sibTransId="{8BB9EFB5-598B-4632-ACE6-608DF0CF9A25}"/>
    <dgm:cxn modelId="{C2568712-D072-4B9E-A862-C1DE41D058FE}" type="presOf" srcId="{3232C9B4-4330-4A3B-B769-8FF5E2DF7F42}" destId="{EFDF2D07-98BE-4AFE-AA91-83CE5C50668B}" srcOrd="0" destOrd="0" presId="urn:microsoft.com/office/officeart/2005/8/layout/lProcess3"/>
    <dgm:cxn modelId="{29012D16-3A72-4FAA-AE48-D73AB206AFD6}" type="presOf" srcId="{C7BFE58D-7F85-4C4E-B607-8E05F9D66095}" destId="{A957ACA6-8E7B-45E7-A16D-2C8BF968CA3C}" srcOrd="0" destOrd="0" presId="urn:microsoft.com/office/officeart/2005/8/layout/lProcess3"/>
    <dgm:cxn modelId="{876F1259-F0DA-42D6-8251-56E22964CF1C}" srcId="{3232C9B4-4330-4A3B-B769-8FF5E2DF7F42}" destId="{C7BFE58D-7F85-4C4E-B607-8E05F9D66095}" srcOrd="2" destOrd="0" parTransId="{3A55159B-3AB2-4E20-B424-0519F579269A}" sibTransId="{1C1FE216-897A-475C-997D-455A50E909A7}"/>
    <dgm:cxn modelId="{166C93A9-F382-4327-8360-5170A9630E4C}" type="presOf" srcId="{4F237AFF-DDE2-4359-9699-7A095F27DC50}" destId="{A46EF120-AC38-4448-81F5-2B40D429C02B}" srcOrd="0" destOrd="0" presId="urn:microsoft.com/office/officeart/2005/8/layout/lProcess3"/>
    <dgm:cxn modelId="{31D5D896-5EAE-4C16-A650-B0BE52349D74}" srcId="{C7BFE58D-7F85-4C4E-B607-8E05F9D66095}" destId="{3B24C39B-EA54-47F5-8CC3-1971CC3E3D23}" srcOrd="0" destOrd="0" parTransId="{2C95F69C-2CAC-491A-B7A2-484627B0408C}" sibTransId="{A28E3C76-FAA3-4EB8-99C3-6BBD2C6837CD}"/>
    <dgm:cxn modelId="{22CB22F8-D64B-4D5D-8F57-6AB32D5BF757}" type="presParOf" srcId="{EFDF2D07-98BE-4AFE-AA91-83CE5C50668B}" destId="{F1867A9C-A12C-42E1-8ACF-0B21FF84DBC9}" srcOrd="0" destOrd="0" presId="urn:microsoft.com/office/officeart/2005/8/layout/lProcess3"/>
    <dgm:cxn modelId="{7EF355C2-1AAD-4242-8273-46B8947F2505}" type="presParOf" srcId="{F1867A9C-A12C-42E1-8ACF-0B21FF84DBC9}" destId="{3A43463E-9E90-47C9-BF9D-791F9BFA2518}" srcOrd="0" destOrd="0" presId="urn:microsoft.com/office/officeart/2005/8/layout/lProcess3"/>
    <dgm:cxn modelId="{583FC6B9-16A6-4FCA-9066-845CD26DFCB8}" type="presParOf" srcId="{F1867A9C-A12C-42E1-8ACF-0B21FF84DBC9}" destId="{F9FDFFC9-CBDE-4493-B273-E413DDFB1B12}" srcOrd="1" destOrd="0" presId="urn:microsoft.com/office/officeart/2005/8/layout/lProcess3"/>
    <dgm:cxn modelId="{0B075F6B-0ED0-419E-BBF2-1B99C418ECB0}" type="presParOf" srcId="{F1867A9C-A12C-42E1-8ACF-0B21FF84DBC9}" destId="{AE9E766A-9AC3-4574-9D4C-B4D6DD473984}" srcOrd="2" destOrd="0" presId="urn:microsoft.com/office/officeart/2005/8/layout/lProcess3"/>
    <dgm:cxn modelId="{C2DF71A3-520F-4006-80F6-53FC4569913D}" type="presParOf" srcId="{EFDF2D07-98BE-4AFE-AA91-83CE5C50668B}" destId="{FF23464B-A183-40B5-A0DB-957B18708AC7}" srcOrd="1" destOrd="0" presId="urn:microsoft.com/office/officeart/2005/8/layout/lProcess3"/>
    <dgm:cxn modelId="{EFE4F49F-36FF-476C-8259-7E7FEC63993B}" type="presParOf" srcId="{EFDF2D07-98BE-4AFE-AA91-83CE5C50668B}" destId="{D0519D04-09F2-4BC4-8634-C1D3CB870693}" srcOrd="2" destOrd="0" presId="urn:microsoft.com/office/officeart/2005/8/layout/lProcess3"/>
    <dgm:cxn modelId="{070B8474-91AE-45A6-ADA9-CD735E2F5F9A}" type="presParOf" srcId="{D0519D04-09F2-4BC4-8634-C1D3CB870693}" destId="{A46EF120-AC38-4448-81F5-2B40D429C02B}" srcOrd="0" destOrd="0" presId="urn:microsoft.com/office/officeart/2005/8/layout/lProcess3"/>
    <dgm:cxn modelId="{F19F4C00-40E7-46F4-B82F-7A2892D2BDBE}" type="presParOf" srcId="{D0519D04-09F2-4BC4-8634-C1D3CB870693}" destId="{05287655-3810-44A0-A893-5EB480C707C5}" srcOrd="1" destOrd="0" presId="urn:microsoft.com/office/officeart/2005/8/layout/lProcess3"/>
    <dgm:cxn modelId="{B856EFBD-1438-441A-AF72-90D2E9501F56}" type="presParOf" srcId="{D0519D04-09F2-4BC4-8634-C1D3CB870693}" destId="{7239B6E7-5BB0-4E47-B9D4-2C8309CDF581}" srcOrd="2" destOrd="0" presId="urn:microsoft.com/office/officeart/2005/8/layout/lProcess3"/>
    <dgm:cxn modelId="{A85C9C6F-0747-4AF7-A598-A8A85DD2D211}" type="presParOf" srcId="{EFDF2D07-98BE-4AFE-AA91-83CE5C50668B}" destId="{848063DA-7EB0-4E00-859B-317E87A0D3CD}" srcOrd="3" destOrd="0" presId="urn:microsoft.com/office/officeart/2005/8/layout/lProcess3"/>
    <dgm:cxn modelId="{BF630EBB-F2FF-4541-A78F-988C89CB4602}" type="presParOf" srcId="{EFDF2D07-98BE-4AFE-AA91-83CE5C50668B}" destId="{5DE2DD18-5EDC-4F60-BF10-3506156E7CB1}" srcOrd="4" destOrd="0" presId="urn:microsoft.com/office/officeart/2005/8/layout/lProcess3"/>
    <dgm:cxn modelId="{571E7AAC-46CD-44C7-A6C1-10D0C10C1936}" type="presParOf" srcId="{5DE2DD18-5EDC-4F60-BF10-3506156E7CB1}" destId="{A957ACA6-8E7B-45E7-A16D-2C8BF968CA3C}" srcOrd="0" destOrd="0" presId="urn:microsoft.com/office/officeart/2005/8/layout/lProcess3"/>
    <dgm:cxn modelId="{9AD59850-4CD2-4243-A555-FDF176564266}" type="presParOf" srcId="{5DE2DD18-5EDC-4F60-BF10-3506156E7CB1}" destId="{B02FCF3F-EC0A-46FB-A13D-66ED0E5B6C2C}" srcOrd="1" destOrd="0" presId="urn:microsoft.com/office/officeart/2005/8/layout/lProcess3"/>
    <dgm:cxn modelId="{02AB4B75-1D91-4408-A59D-C8C6A84FA5A7}" type="presParOf" srcId="{5DE2DD18-5EDC-4F60-BF10-3506156E7CB1}" destId="{7CC0B94B-CA4C-45E6-8BC7-F2BEF7AEB169}" srcOrd="2" destOrd="0" presId="urn:microsoft.com/office/officeart/2005/8/layout/lProcess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5CC1E0-97B5-4A17-ADBA-A842FF85719C}">
      <dsp:nvSpPr>
        <dsp:cNvPr id="0" name=""/>
        <dsp:cNvSpPr/>
      </dsp:nvSpPr>
      <dsp:spPr>
        <a:xfrm>
          <a:off x="0" y="436377"/>
          <a:ext cx="1602621" cy="1602621"/>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9C5550-86BF-4CD2-AD6F-9DD873254291}">
      <dsp:nvSpPr>
        <dsp:cNvPr id="0" name=""/>
        <dsp:cNvSpPr/>
      </dsp:nvSpPr>
      <dsp:spPr>
        <a:xfrm>
          <a:off x="801310" y="436377"/>
          <a:ext cx="1869725" cy="1602621"/>
        </a:xfrm>
        <a:prstGeom prst="rect">
          <a:avLst/>
        </a:prstGeom>
        <a:solidFill>
          <a:schemeClr val="accent5"/>
        </a:solidFill>
        <a:ln w="12700" cap="flat" cmpd="sng" algn="ctr">
          <a:solidFill>
            <a:schemeClr val="accent5">
              <a:shade val="50000"/>
            </a:schemeClr>
          </a:solid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b="1" i="0" kern="1200" baseline="0" dirty="0" smtClean="0">
              <a:solidFill>
                <a:schemeClr val="bg1"/>
              </a:solidFill>
            </a:rPr>
            <a:t>Составление проекта бюджета</a:t>
          </a:r>
          <a:endParaRPr lang="ru-RU" sz="2400" kern="1200" dirty="0">
            <a:solidFill>
              <a:schemeClr val="bg1"/>
            </a:solidFill>
          </a:endParaRPr>
        </a:p>
      </dsp:txBody>
      <dsp:txXfrm>
        <a:off x="801310" y="436377"/>
        <a:ext cx="1869725" cy="160262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6B7E91-F9DC-44E4-9831-5191680ED293}">
      <dsp:nvSpPr>
        <dsp:cNvPr id="0" name=""/>
        <dsp:cNvSpPr/>
      </dsp:nvSpPr>
      <dsp:spPr>
        <a:xfrm>
          <a:off x="0" y="758952"/>
          <a:ext cx="1669432" cy="1669432"/>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F940D7-EDBC-4015-925B-6F2B6D9A9182}">
      <dsp:nvSpPr>
        <dsp:cNvPr id="0" name=""/>
        <dsp:cNvSpPr/>
      </dsp:nvSpPr>
      <dsp:spPr>
        <a:xfrm>
          <a:off x="834716" y="758952"/>
          <a:ext cx="1947671" cy="1669432"/>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b="1" i="0" kern="1200" baseline="0" dirty="0" smtClean="0">
              <a:solidFill>
                <a:schemeClr val="bg1"/>
              </a:solidFill>
            </a:rPr>
            <a:t>Рассмотрение проекта бюджета</a:t>
          </a:r>
          <a:endParaRPr lang="ru-RU" sz="2200" kern="1200" dirty="0">
            <a:solidFill>
              <a:schemeClr val="bg1"/>
            </a:solidFill>
          </a:endParaRPr>
        </a:p>
      </dsp:txBody>
      <dsp:txXfrm>
        <a:off x="834716" y="758952"/>
        <a:ext cx="1947671" cy="166943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8.xml.rels><?xml version="1.0" encoding="UTF-8" standalone="yes"?>
<Relationships xmlns="http://schemas.openxmlformats.org/package/2006/relationships"><Relationship Id="rId1" Type="http://schemas.openxmlformats.org/officeDocument/2006/relationships/image" Target="../media/image124.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2.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9.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12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1.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122.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123.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12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2.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133.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134.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135.vml.rels><?xml version="1.0" encoding="UTF-8" standalone="yes"?>
<Relationships xmlns="http://schemas.openxmlformats.org/package/2006/relationships"><Relationship Id="rId1" Type="http://schemas.openxmlformats.org/officeDocument/2006/relationships/image" Target="../media/image129.wmf"/></Relationships>
</file>

<file path=ppt/drawings/_rels/vmlDrawing136.vml.rels><?xml version="1.0" encoding="UTF-8" standalone="yes"?>
<Relationships xmlns="http://schemas.openxmlformats.org/package/2006/relationships"><Relationship Id="rId1" Type="http://schemas.openxmlformats.org/officeDocument/2006/relationships/image" Target="../media/image129.wmf"/></Relationships>
</file>

<file path=ppt/drawings/_rels/vmlDrawing137.vml.rels><?xml version="1.0" encoding="UTF-8" standalone="yes"?>
<Relationships xmlns="http://schemas.openxmlformats.org/package/2006/relationships"><Relationship Id="rId1" Type="http://schemas.openxmlformats.org/officeDocument/2006/relationships/image" Target="../media/image129.wmf"/></Relationships>
</file>

<file path=ppt/drawings/_rels/vmlDrawing13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1.vml.rels><?xml version="1.0" encoding="UTF-8" standalone="yes"?>
<Relationships xmlns="http://schemas.openxmlformats.org/package/2006/relationships"><Relationship Id="rId1" Type="http://schemas.openxmlformats.org/officeDocument/2006/relationships/image" Target="../media/image14.emf"/></Relationships>
</file>

<file path=ppt/drawings/drawing1.xml><?xml version="1.0" encoding="utf-8"?>
<c:userShapes xmlns:c="http://schemas.openxmlformats.org/drawingml/2006/chart">
  <cdr:relSizeAnchor xmlns:cdr="http://schemas.openxmlformats.org/drawingml/2006/chartDrawing">
    <cdr:from>
      <cdr:x>0.05562</cdr:x>
      <cdr:y>0</cdr:y>
    </cdr:from>
    <cdr:to>
      <cdr:x>1</cdr:x>
      <cdr:y>0.10091</cdr:y>
    </cdr:to>
    <cdr:grpSp>
      <cdr:nvGrpSpPr>
        <cdr:cNvPr id="2" name="Группа 1"/>
        <cdr:cNvGrpSpPr/>
      </cdr:nvGrpSpPr>
      <cdr:grpSpPr>
        <a:xfrm xmlns:a="http://schemas.openxmlformats.org/drawingml/2006/main">
          <a:off x="678119" y="0"/>
          <a:ext cx="11513881" cy="689602"/>
          <a:chOff x="32784" y="-50800"/>
          <a:chExt cx="11058722" cy="689596"/>
        </a:xfrm>
      </cdr:grpSpPr>
      <cdr:sp macro="" textlink="">
        <cdr:nvSpPr>
          <cdr:cNvPr id="3" name="Скругленный прямоугольник 2"/>
          <cdr:cNvSpPr/>
        </cdr:nvSpPr>
        <cdr:spPr>
          <a:xfrm xmlns:a="http://schemas.openxmlformats.org/drawingml/2006/main">
            <a:off x="254175" y="-50800"/>
            <a:ext cx="10837331" cy="671580"/>
          </a:xfrm>
          <a:prstGeom xmlns:a="http://schemas.openxmlformats.org/drawingml/2006/main" prst="roundRect">
            <a:avLst/>
          </a:prstGeom>
          <a:solidFill xmlns:a="http://schemas.openxmlformats.org/drawingml/2006/main">
            <a:schemeClr val="accent6">
              <a:lumMod val="50000"/>
            </a:schemeClr>
          </a:solidFill>
        </cdr:spPr>
        <cdr:style>
          <a:lnRef xmlns:a="http://schemas.openxmlformats.org/drawingml/2006/main" idx="2">
            <a:schemeClr val="lt1">
              <a:hueOff val="0"/>
              <a:satOff val="0"/>
              <a:lumOff val="0"/>
              <a:alphaOff val="0"/>
            </a:schemeClr>
          </a:lnRef>
          <a:fillRef xmlns:a="http://schemas.openxmlformats.org/drawingml/2006/main" idx="1">
            <a:schemeClr val="accent1">
              <a:hueOff val="0"/>
              <a:satOff val="0"/>
              <a:lumOff val="0"/>
              <a:alphaOff val="0"/>
            </a:schemeClr>
          </a:fillRef>
          <a:effectRef xmlns:a="http://schemas.openxmlformats.org/drawingml/2006/main" idx="0">
            <a:schemeClr val="accent1">
              <a:hueOff val="0"/>
              <a:satOff val="0"/>
              <a:lumOff val="0"/>
              <a:alphaOff val="0"/>
            </a:schemeClr>
          </a:effectRef>
          <a:fontRef xmlns:a="http://schemas.openxmlformats.org/drawingml/2006/main" idx="minor">
            <a:schemeClr val="lt1"/>
          </a:fontRef>
        </cdr:style>
      </cdr:sp>
      <cdr:sp macro="" textlink="">
        <cdr:nvSpPr>
          <cdr:cNvPr id="4" name="Скругленный прямоугольник 4"/>
          <cdr:cNvSpPr/>
        </cdr:nvSpPr>
        <cdr:spPr>
          <a:xfrm xmlns:a="http://schemas.openxmlformats.org/drawingml/2006/main">
            <a:off x="32784" y="32784"/>
            <a:ext cx="10771763" cy="606012"/>
          </a:xfrm>
          <a:prstGeom xmlns:a="http://schemas.openxmlformats.org/drawingml/2006/main" prst="rect">
            <a:avLst/>
          </a:prstGeom>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lt1"/>
          </a:fontRef>
        </cdr:style>
        <cdr:txBody>
          <a:bodyPr xmlns:a="http://schemas.openxmlformats.org/drawingml/2006/main" spcFirstLastPara="0" vert="horz" wrap="square" lIns="106680" tIns="106680" rIns="106680" bIns="106680" numCol="1" spcCol="1270" anchor="ctr" anchorCtr="0">
            <a:noAutofit/>
          </a:bodyPr>
          <a:lstStyle xmlns:a="http://schemas.openxmlformats.org/drawingml/2006/main"/>
          <a:p xmlns:a="http://schemas.openxmlformats.org/drawingml/2006/main">
            <a:pPr lvl="0" algn="ctr" defTabSz="1244600" rtl="0">
              <a:lnSpc>
                <a:spcPct val="90000"/>
              </a:lnSpc>
              <a:spcBef>
                <a:spcPct val="0"/>
              </a:spcBef>
              <a:spcAft>
                <a:spcPct val="35000"/>
              </a:spcAft>
            </a:pPr>
            <a:r>
              <a:rPr lang="ru-RU" sz="2800" b="1" kern="1200" dirty="0" smtClean="0"/>
              <a:t>ОСНОВНЫЕ ПАРАМЕТРЫ БЮДЖЕТА МО КУПРИЯНОВСКОЕ, тыс. руб.</a:t>
            </a:r>
            <a:endParaRPr lang="ru-RU" sz="2800" kern="1200" dirty="0"/>
          </a:p>
        </cdr:txBody>
      </cdr:sp>
    </cdr:grpSp>
  </cdr:relSizeAnchor>
</c:userShapes>
</file>

<file path=ppt/drawings/drawing2.xml><?xml version="1.0" encoding="utf-8"?>
<c:userShapes xmlns:c="http://schemas.openxmlformats.org/drawingml/2006/chart">
  <cdr:relSizeAnchor xmlns:cdr="http://schemas.openxmlformats.org/drawingml/2006/chartDrawing">
    <cdr:from>
      <cdr:x>0.4649</cdr:x>
      <cdr:y>0.2298</cdr:y>
    </cdr:from>
    <cdr:to>
      <cdr:x>0.568</cdr:x>
      <cdr:y>0.40845</cdr:y>
    </cdr:to>
    <cdr:sp macro="" textlink="">
      <cdr:nvSpPr>
        <cdr:cNvPr id="2" name="Овал 1"/>
        <cdr:cNvSpPr/>
      </cdr:nvSpPr>
      <cdr:spPr>
        <a:xfrm xmlns:a="http://schemas.openxmlformats.org/drawingml/2006/main">
          <a:off x="5742725" y="754896"/>
          <a:ext cx="1273558" cy="586878"/>
        </a:xfrm>
        <a:prstGeom xmlns:a="http://schemas.openxmlformats.org/drawingml/2006/main" prst="ellipse">
          <a:avLst/>
        </a:prstGeom>
        <a:solidFill xmlns:a="http://schemas.openxmlformats.org/drawingml/2006/main">
          <a:srgbClr val="4B0108"/>
        </a:solidFill>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600" b="1" dirty="0">
              <a:solidFill>
                <a:srgbClr val="00FF00"/>
              </a:solidFill>
            </a:rPr>
            <a:t>51 385,5 - </a:t>
          </a:r>
          <a:r>
            <a:rPr lang="ru-RU" sz="1600" b="1" baseline="0" dirty="0">
              <a:solidFill>
                <a:srgbClr val="00FF00"/>
              </a:solidFill>
            </a:rPr>
            <a:t>100%</a:t>
          </a:r>
          <a:endParaRPr lang="ru-RU" sz="1600" b="1" dirty="0">
            <a:solidFill>
              <a:srgbClr val="00FF00"/>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0.39718</cdr:x>
      <cdr:y>0.37452</cdr:y>
    </cdr:from>
    <cdr:to>
      <cdr:x>0.60282</cdr:x>
      <cdr:y>0.54631</cdr:y>
    </cdr:to>
    <cdr:sp macro="" textlink="">
      <cdr:nvSpPr>
        <cdr:cNvPr id="2" name="Овал 1"/>
        <cdr:cNvSpPr/>
      </cdr:nvSpPr>
      <cdr:spPr>
        <a:xfrm xmlns:a="http://schemas.openxmlformats.org/drawingml/2006/main">
          <a:off x="2401825" y="1340149"/>
          <a:ext cx="1243583" cy="614724"/>
        </a:xfrm>
        <a:prstGeom xmlns:a="http://schemas.openxmlformats.org/drawingml/2006/main" prst="ellipse">
          <a:avLst/>
        </a:prstGeom>
        <a:solidFill xmlns:a="http://schemas.openxmlformats.org/drawingml/2006/main">
          <a:srgbClr val="4B0108"/>
        </a:solidFill>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600" b="1" dirty="0">
              <a:solidFill>
                <a:srgbClr val="00FF00"/>
              </a:solidFill>
            </a:rPr>
            <a:t>54 217,6 - </a:t>
          </a:r>
          <a:r>
            <a:rPr lang="ru-RU" sz="1600" b="1" baseline="0" dirty="0">
              <a:solidFill>
                <a:srgbClr val="00FF00"/>
              </a:solidFill>
            </a:rPr>
            <a:t>100%</a:t>
          </a:r>
          <a:endParaRPr lang="ru-RU" sz="1600" b="1" dirty="0">
            <a:solidFill>
              <a:srgbClr val="00FF00"/>
            </a:solidFill>
          </a:endParaRPr>
        </a:p>
      </cdr:txBody>
    </cdr:sp>
  </cdr:relSizeAnchor>
  <cdr:relSizeAnchor xmlns:cdr="http://schemas.openxmlformats.org/drawingml/2006/chartDrawing">
    <cdr:from>
      <cdr:x>0</cdr:x>
      <cdr:y>0</cdr:y>
    </cdr:from>
    <cdr:to>
      <cdr:x>1</cdr:x>
      <cdr:y>0.18504</cdr:y>
    </cdr:to>
    <cdr:sp macro="" textlink="">
      <cdr:nvSpPr>
        <cdr:cNvPr id="3" name="Скругленный прямоугольник 2"/>
        <cdr:cNvSpPr/>
      </cdr:nvSpPr>
      <cdr:spPr>
        <a:xfrm xmlns:a="http://schemas.openxmlformats.org/drawingml/2006/main">
          <a:off x="0" y="0"/>
          <a:ext cx="6449075" cy="662155"/>
        </a:xfrm>
        <a:prstGeom xmlns:a="http://schemas.openxmlformats.org/drawingml/2006/main" prst="roundRect">
          <a:avLst/>
        </a:prstGeom>
        <a:solidFill xmlns:a="http://schemas.openxmlformats.org/drawingml/2006/main">
          <a:srgbClr val="4B0108"/>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rtl="0">
            <a:defRPr sz="1400" b="1" i="0" u="none" strike="noStrike" kern="1200" spc="0" baseline="0">
              <a:solidFill>
                <a:srgbClr val="FFFF00"/>
              </a:solidFill>
              <a:latin typeface="Times New Roman" pitchFamily="18" charset="0"/>
              <a:ea typeface="+mn-ea"/>
              <a:cs typeface="Times New Roman" pitchFamily="18" charset="0"/>
            </a:defRPr>
          </a:pPr>
          <a:r>
            <a:rPr lang="ru-RU" sz="1600" b="1" dirty="0" smtClean="0">
              <a:solidFill>
                <a:srgbClr val="FFFF00"/>
              </a:solidFill>
              <a:latin typeface="Times New Roman" pitchFamily="18" charset="0"/>
              <a:cs typeface="Times New Roman" pitchFamily="18" charset="0"/>
            </a:rPr>
            <a:t>ДОХОДЫ В БЮДЖЕТ МУНИЦИПАЛЬНОГО ОБРАЗОВАНИЯ КУПРИЯНОВСКОЕ НА 2026</a:t>
          </a:r>
          <a:r>
            <a:rPr lang="ru-RU" sz="1600" b="1" baseline="0" dirty="0" smtClean="0">
              <a:solidFill>
                <a:srgbClr val="FFFF00"/>
              </a:solidFill>
              <a:latin typeface="Times New Roman" pitchFamily="18" charset="0"/>
              <a:cs typeface="Times New Roman" pitchFamily="18" charset="0"/>
            </a:rPr>
            <a:t>  </a:t>
          </a:r>
          <a:r>
            <a:rPr lang="ru-RU" sz="1600" b="1" dirty="0" smtClean="0">
              <a:solidFill>
                <a:srgbClr val="FFFF00"/>
              </a:solidFill>
              <a:latin typeface="Times New Roman" pitchFamily="18" charset="0"/>
              <a:cs typeface="Times New Roman" pitchFamily="18" charset="0"/>
            </a:rPr>
            <a:t>ГОД, тыс. руб.</a:t>
          </a:r>
          <a:endParaRPr lang="ru-RU" sz="1600" b="1" dirty="0">
            <a:solidFill>
              <a:srgbClr val="FFFF00"/>
            </a:solidFill>
            <a:latin typeface="Times New Roman" pitchFamily="18" charset="0"/>
            <a:cs typeface="Times New Roman"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0.43899</cdr:x>
      <cdr:y>0.37221</cdr:y>
    </cdr:from>
    <cdr:to>
      <cdr:x>0.65612</cdr:x>
      <cdr:y>0.544</cdr:y>
    </cdr:to>
    <cdr:sp macro="" textlink="">
      <cdr:nvSpPr>
        <cdr:cNvPr id="2" name="Овал 1"/>
        <cdr:cNvSpPr/>
      </cdr:nvSpPr>
      <cdr:spPr>
        <a:xfrm xmlns:a="http://schemas.openxmlformats.org/drawingml/2006/main">
          <a:off x="2629065" y="1331885"/>
          <a:ext cx="1300384" cy="614725"/>
        </a:xfrm>
        <a:prstGeom xmlns:a="http://schemas.openxmlformats.org/drawingml/2006/main" prst="ellipse">
          <a:avLst/>
        </a:prstGeom>
        <a:solidFill xmlns:a="http://schemas.openxmlformats.org/drawingml/2006/main">
          <a:srgbClr val="4B0108"/>
        </a:solidFill>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600" b="1">
              <a:solidFill>
                <a:srgbClr val="00FF00"/>
              </a:solidFill>
            </a:rPr>
            <a:t>51 255,3 - </a:t>
          </a:r>
          <a:r>
            <a:rPr lang="ru-RU" sz="1600" b="1" baseline="0">
              <a:solidFill>
                <a:srgbClr val="00FF00"/>
              </a:solidFill>
            </a:rPr>
            <a:t>100%</a:t>
          </a:r>
          <a:endParaRPr lang="ru-RU" sz="1600" b="1">
            <a:solidFill>
              <a:srgbClr val="00FF00"/>
            </a:solidFill>
          </a:endParaRPr>
        </a:p>
      </cdr:txBody>
    </cdr:sp>
  </cdr:relSizeAnchor>
  <cdr:relSizeAnchor xmlns:cdr="http://schemas.openxmlformats.org/drawingml/2006/chartDrawing">
    <cdr:from>
      <cdr:x>0</cdr:x>
      <cdr:y>0</cdr:y>
    </cdr:from>
    <cdr:to>
      <cdr:x>0.99197</cdr:x>
      <cdr:y>0.16433</cdr:y>
    </cdr:to>
    <cdr:sp macro="" textlink="">
      <cdr:nvSpPr>
        <cdr:cNvPr id="3" name="Скругленный прямоугольник 2"/>
        <cdr:cNvSpPr/>
      </cdr:nvSpPr>
      <cdr:spPr>
        <a:xfrm xmlns:a="http://schemas.openxmlformats.org/drawingml/2006/main">
          <a:off x="0" y="0"/>
          <a:ext cx="5805976" cy="588016"/>
        </a:xfrm>
        <a:prstGeom xmlns:a="http://schemas.openxmlformats.org/drawingml/2006/main" prst="roundRect">
          <a:avLst/>
        </a:prstGeom>
        <a:solidFill xmlns:a="http://schemas.openxmlformats.org/drawingml/2006/main">
          <a:srgbClr val="4B0108"/>
        </a:solidFill>
        <a:ln xmlns:a="http://schemas.openxmlformats.org/drawingml/2006/main" w="12700" cap="flat" cmpd="sng" algn="ctr">
          <a:solidFill>
            <a:srgbClr val="5B9BD5">
              <a:shade val="50000"/>
            </a:srgbClr>
          </a:solid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rtl="0">
            <a:defRPr sz="1400" b="1" i="0" u="none" strike="noStrike" kern="1200" spc="0" baseline="0">
              <a:solidFill>
                <a:srgbClr val="FFFF00"/>
              </a:solidFill>
              <a:latin typeface="Times New Roman" pitchFamily="18" charset="0"/>
              <a:cs typeface="Times New Roman" pitchFamily="18" charset="0"/>
            </a:defRPr>
          </a:pPr>
          <a:r>
            <a:rPr lang="ru-RU" sz="1600" b="1" dirty="0" smtClean="0">
              <a:solidFill>
                <a:srgbClr val="FFFF00"/>
              </a:solidFill>
              <a:latin typeface="Times New Roman" pitchFamily="18" charset="0"/>
              <a:cs typeface="Times New Roman" pitchFamily="18" charset="0"/>
            </a:rPr>
            <a:t>ДОХОДЫ В БЮДЖЕТ МУНИЦИПАЛЬНОГО ОБРАЗОВАНИЯ КУПРИЯНОВСКОЕ НА 2027 ГОД, тыс. руб.</a:t>
          </a:r>
          <a:endParaRPr lang="ru-RU" sz="1600" b="1" dirty="0">
            <a:solidFill>
              <a:srgbClr val="FFFF00"/>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0.16825</cdr:x>
      <cdr:y>0.00741</cdr:y>
    </cdr:from>
    <cdr:to>
      <cdr:x>0.98386</cdr:x>
      <cdr:y>0.10502</cdr:y>
    </cdr:to>
    <cdr:sp macro="" textlink="">
      <cdr:nvSpPr>
        <cdr:cNvPr id="2" name="Прямоугольник 1"/>
        <cdr:cNvSpPr/>
      </cdr:nvSpPr>
      <cdr:spPr>
        <a:xfrm xmlns:a="http://schemas.openxmlformats.org/drawingml/2006/main">
          <a:off x="2085584" y="60739"/>
          <a:ext cx="10110151" cy="800091"/>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sz="2400" b="1" dirty="0">
              <a:solidFill>
                <a:srgbClr val="FFFF00"/>
              </a:solidFill>
            </a:rPr>
            <a:t>Поступления налоговых и неналоговых доходов в бюджет муниципального образования Куприяновское </a:t>
          </a:r>
        </a:p>
      </cdr:txBody>
    </cdr:sp>
  </cdr:relSizeAnchor>
  <cdr:relSizeAnchor xmlns:cdr="http://schemas.openxmlformats.org/drawingml/2006/chartDrawing">
    <cdr:from>
      <cdr:x>0.61025</cdr:x>
      <cdr:y>0.21868</cdr:y>
    </cdr:from>
    <cdr:to>
      <cdr:x>0.70836</cdr:x>
      <cdr:y>0.30076</cdr:y>
    </cdr:to>
    <cdr:sp macro="" textlink="">
      <cdr:nvSpPr>
        <cdr:cNvPr id="4" name="Выгнутая вправо стрелка 3"/>
        <cdr:cNvSpPr/>
      </cdr:nvSpPr>
      <cdr:spPr>
        <a:xfrm xmlns:a="http://schemas.openxmlformats.org/drawingml/2006/main" rot="15820182">
          <a:off x="7836108" y="1520803"/>
          <a:ext cx="672831" cy="1216152"/>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solidFill>
              <a:srgbClr val="00FF00"/>
            </a:solidFill>
          </a:endParaRPr>
        </a:p>
      </cdr:txBody>
    </cdr:sp>
  </cdr:relSizeAnchor>
  <cdr:relSizeAnchor xmlns:cdr="http://schemas.openxmlformats.org/drawingml/2006/chartDrawing">
    <cdr:from>
      <cdr:x>0.72279</cdr:x>
      <cdr:y>0.2067</cdr:y>
    </cdr:from>
    <cdr:to>
      <cdr:x>0.8209</cdr:x>
      <cdr:y>0.29595</cdr:y>
    </cdr:to>
    <cdr:sp macro="" textlink="">
      <cdr:nvSpPr>
        <cdr:cNvPr id="5" name="Выгнутая вправо стрелка 4"/>
        <cdr:cNvSpPr/>
      </cdr:nvSpPr>
      <cdr:spPr>
        <a:xfrm xmlns:a="http://schemas.openxmlformats.org/drawingml/2006/main" rot="15862240">
          <a:off x="9201793" y="1452014"/>
          <a:ext cx="731520" cy="1216152"/>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0.51185</cdr:x>
      <cdr:y>0.2067</cdr:y>
    </cdr:from>
    <cdr:to>
      <cdr:x>0.60996</cdr:x>
      <cdr:y>0.28879</cdr:y>
    </cdr:to>
    <cdr:sp macro="" textlink="">
      <cdr:nvSpPr>
        <cdr:cNvPr id="7" name="Выгнутая вправо стрелка 6"/>
        <cdr:cNvSpPr/>
      </cdr:nvSpPr>
      <cdr:spPr>
        <a:xfrm xmlns:a="http://schemas.openxmlformats.org/drawingml/2006/main" rot="16781128">
          <a:off x="6616432" y="1422670"/>
          <a:ext cx="672831" cy="1216152"/>
        </a:xfrm>
        <a:prstGeom xmlns:a="http://schemas.openxmlformats.org/drawingml/2006/main" prst="curvedLeftArrow">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0.50625</cdr:x>
      <cdr:y>0.14582</cdr:y>
    </cdr:from>
    <cdr:to>
      <cdr:x>0.60713</cdr:x>
      <cdr:y>0.23231</cdr:y>
    </cdr:to>
    <cdr:sp macro="" textlink="">
      <cdr:nvSpPr>
        <cdr:cNvPr id="3" name="Скругленный прямоугольник 2"/>
        <cdr:cNvSpPr/>
      </cdr:nvSpPr>
      <cdr:spPr>
        <a:xfrm xmlns:a="http://schemas.openxmlformats.org/drawingml/2006/main">
          <a:off x="6275293" y="1195294"/>
          <a:ext cx="1250578" cy="708958"/>
        </a:xfrm>
        <a:prstGeom xmlns:a="http://schemas.openxmlformats.org/drawingml/2006/main" prst="round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2400" b="1" dirty="0">
              <a:solidFill>
                <a:srgbClr val="FF0000"/>
              </a:solidFill>
            </a:rPr>
            <a:t>-5,8 %</a:t>
          </a:r>
        </a:p>
      </cdr:txBody>
    </cdr:sp>
  </cdr:relSizeAnchor>
  <cdr:relSizeAnchor xmlns:cdr="http://schemas.openxmlformats.org/drawingml/2006/chartDrawing">
    <cdr:from>
      <cdr:x>0.16825</cdr:x>
      <cdr:y>0.00741</cdr:y>
    </cdr:from>
    <cdr:to>
      <cdr:x>0.98386</cdr:x>
      <cdr:y>0.10502</cdr:y>
    </cdr:to>
    <cdr:sp macro="" textlink="">
      <cdr:nvSpPr>
        <cdr:cNvPr id="6" name="Прямоугольник 1"/>
        <cdr:cNvSpPr/>
      </cdr:nvSpPr>
      <cdr:spPr>
        <a:xfrm xmlns:a="http://schemas.openxmlformats.org/drawingml/2006/main">
          <a:off x="2085584" y="60739"/>
          <a:ext cx="10110151" cy="800091"/>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sz="2400" b="1" dirty="0">
              <a:solidFill>
                <a:srgbClr val="FFFF00"/>
              </a:solidFill>
            </a:rPr>
            <a:t>Поступления налоговых и неналоговых доходов в бюджет муниципального образования Куприяновское </a:t>
          </a:r>
        </a:p>
      </cdr:txBody>
    </cdr:sp>
  </cdr:relSizeAnchor>
  <cdr:relSizeAnchor xmlns:cdr="http://schemas.openxmlformats.org/drawingml/2006/chartDrawing">
    <cdr:from>
      <cdr:x>0.61025</cdr:x>
      <cdr:y>0.21868</cdr:y>
    </cdr:from>
    <cdr:to>
      <cdr:x>0.70836</cdr:x>
      <cdr:y>0.30076</cdr:y>
    </cdr:to>
    <cdr:sp macro="" textlink="">
      <cdr:nvSpPr>
        <cdr:cNvPr id="8" name="Выгнутая вправо стрелка 3"/>
        <cdr:cNvSpPr/>
      </cdr:nvSpPr>
      <cdr:spPr>
        <a:xfrm xmlns:a="http://schemas.openxmlformats.org/drawingml/2006/main" rot="15820182">
          <a:off x="7836108" y="1520803"/>
          <a:ext cx="672831" cy="1216152"/>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solidFill>
              <a:srgbClr val="00FF00"/>
            </a:solidFill>
          </a:endParaRPr>
        </a:p>
      </cdr:txBody>
    </cdr:sp>
  </cdr:relSizeAnchor>
  <cdr:relSizeAnchor xmlns:cdr="http://schemas.openxmlformats.org/drawingml/2006/chartDrawing">
    <cdr:from>
      <cdr:x>0.72279</cdr:x>
      <cdr:y>0.2067</cdr:y>
    </cdr:from>
    <cdr:to>
      <cdr:x>0.8209</cdr:x>
      <cdr:y>0.29595</cdr:y>
    </cdr:to>
    <cdr:sp macro="" textlink="">
      <cdr:nvSpPr>
        <cdr:cNvPr id="9" name="Выгнутая вправо стрелка 4"/>
        <cdr:cNvSpPr/>
      </cdr:nvSpPr>
      <cdr:spPr>
        <a:xfrm xmlns:a="http://schemas.openxmlformats.org/drawingml/2006/main" rot="15862240">
          <a:off x="9201793" y="1452014"/>
          <a:ext cx="731520" cy="1216152"/>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0.51185</cdr:x>
      <cdr:y>0.2067</cdr:y>
    </cdr:from>
    <cdr:to>
      <cdr:x>0.60996</cdr:x>
      <cdr:y>0.28879</cdr:y>
    </cdr:to>
    <cdr:sp macro="" textlink="">
      <cdr:nvSpPr>
        <cdr:cNvPr id="10" name="Выгнутая вправо стрелка 6"/>
        <cdr:cNvSpPr/>
      </cdr:nvSpPr>
      <cdr:spPr>
        <a:xfrm xmlns:a="http://schemas.openxmlformats.org/drawingml/2006/main" rot="16781128">
          <a:off x="6616432" y="1422670"/>
          <a:ext cx="672831" cy="1216152"/>
        </a:xfrm>
        <a:prstGeom xmlns:a="http://schemas.openxmlformats.org/drawingml/2006/main" prst="curvedLeftArrow">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0.08112</cdr:x>
      <cdr:y>0.00741</cdr:y>
    </cdr:from>
    <cdr:to>
      <cdr:x>0.98386</cdr:x>
      <cdr:y>0.12858</cdr:y>
    </cdr:to>
    <cdr:sp macro="" textlink="">
      <cdr:nvSpPr>
        <cdr:cNvPr id="11" name="Прямоугольник 1"/>
        <cdr:cNvSpPr/>
      </cdr:nvSpPr>
      <cdr:spPr>
        <a:xfrm xmlns:a="http://schemas.openxmlformats.org/drawingml/2006/main">
          <a:off x="989046" y="50818"/>
          <a:ext cx="11006176" cy="830997"/>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sz="2400" b="1" dirty="0">
              <a:solidFill>
                <a:srgbClr val="FFFF00"/>
              </a:solidFill>
            </a:rPr>
            <a:t>Поступления налоговых и неналоговых доходов в бюджет муниципального образования Куприяновское </a:t>
          </a:r>
        </a:p>
      </cdr:txBody>
    </cdr:sp>
  </cdr:relSizeAnchor>
  <cdr:relSizeAnchor xmlns:cdr="http://schemas.openxmlformats.org/drawingml/2006/chartDrawing">
    <cdr:from>
      <cdr:x>0.61025</cdr:x>
      <cdr:y>0.21868</cdr:y>
    </cdr:from>
    <cdr:to>
      <cdr:x>0.70836</cdr:x>
      <cdr:y>0.30076</cdr:y>
    </cdr:to>
    <cdr:sp macro="" textlink="">
      <cdr:nvSpPr>
        <cdr:cNvPr id="12" name="Выгнутая вправо стрелка 3"/>
        <cdr:cNvSpPr/>
      </cdr:nvSpPr>
      <cdr:spPr>
        <a:xfrm xmlns:a="http://schemas.openxmlformats.org/drawingml/2006/main" rot="15820182">
          <a:off x="7836108" y="1520803"/>
          <a:ext cx="672831" cy="1216152"/>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solidFill>
              <a:srgbClr val="00FF00"/>
            </a:solidFill>
          </a:endParaRPr>
        </a:p>
      </cdr:txBody>
    </cdr:sp>
  </cdr:relSizeAnchor>
  <cdr:relSizeAnchor xmlns:cdr="http://schemas.openxmlformats.org/drawingml/2006/chartDrawing">
    <cdr:from>
      <cdr:x>0.72279</cdr:x>
      <cdr:y>0.2067</cdr:y>
    </cdr:from>
    <cdr:to>
      <cdr:x>0.8209</cdr:x>
      <cdr:y>0.29595</cdr:y>
    </cdr:to>
    <cdr:sp macro="" textlink="">
      <cdr:nvSpPr>
        <cdr:cNvPr id="13" name="Выгнутая вправо стрелка 4"/>
        <cdr:cNvSpPr/>
      </cdr:nvSpPr>
      <cdr:spPr>
        <a:xfrm xmlns:a="http://schemas.openxmlformats.org/drawingml/2006/main" rot="15862240">
          <a:off x="9201793" y="1452014"/>
          <a:ext cx="731520" cy="1216152"/>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0.51185</cdr:x>
      <cdr:y>0.2067</cdr:y>
    </cdr:from>
    <cdr:to>
      <cdr:x>0.60996</cdr:x>
      <cdr:y>0.28879</cdr:y>
    </cdr:to>
    <cdr:sp macro="" textlink="">
      <cdr:nvSpPr>
        <cdr:cNvPr id="14" name="Выгнутая вправо стрелка 6"/>
        <cdr:cNvSpPr/>
      </cdr:nvSpPr>
      <cdr:spPr>
        <a:xfrm xmlns:a="http://schemas.openxmlformats.org/drawingml/2006/main" rot="16781128">
          <a:off x="6616432" y="1422670"/>
          <a:ext cx="672831" cy="1216152"/>
        </a:xfrm>
        <a:prstGeom xmlns:a="http://schemas.openxmlformats.org/drawingml/2006/main" prst="curvedLeftArrow">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0.61623</cdr:x>
      <cdr:y>0.15722</cdr:y>
    </cdr:from>
    <cdr:to>
      <cdr:x>0.71633</cdr:x>
      <cdr:y>0.22776</cdr:y>
    </cdr:to>
    <cdr:sp macro="" textlink="">
      <cdr:nvSpPr>
        <cdr:cNvPr id="15" name="Прямоугольник 14"/>
        <cdr:cNvSpPr/>
      </cdr:nvSpPr>
      <cdr:spPr>
        <a:xfrm xmlns:a="http://schemas.openxmlformats.org/drawingml/2006/main">
          <a:off x="7513076" y="1078215"/>
          <a:ext cx="1220377" cy="48376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2400" b="1" dirty="0">
              <a:solidFill>
                <a:srgbClr val="002060"/>
              </a:solidFill>
            </a:rPr>
            <a:t>+ 1,8 %</a:t>
          </a:r>
        </a:p>
      </cdr:txBody>
    </cdr:sp>
  </cdr:relSizeAnchor>
  <cdr:relSizeAnchor xmlns:cdr="http://schemas.openxmlformats.org/drawingml/2006/chartDrawing">
    <cdr:from>
      <cdr:x>0.74129</cdr:x>
      <cdr:y>0.14694</cdr:y>
    </cdr:from>
    <cdr:to>
      <cdr:x>0.83621</cdr:x>
      <cdr:y>0.23401</cdr:y>
    </cdr:to>
    <cdr:sp macro="" textlink="">
      <cdr:nvSpPr>
        <cdr:cNvPr id="16" name="Прямоугольник 15"/>
        <cdr:cNvSpPr/>
      </cdr:nvSpPr>
      <cdr:spPr>
        <a:xfrm xmlns:a="http://schemas.openxmlformats.org/drawingml/2006/main">
          <a:off x="9037808" y="1007706"/>
          <a:ext cx="1157264" cy="597159"/>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ru-RU" sz="2400" b="1" dirty="0">
              <a:solidFill>
                <a:srgbClr val="002060"/>
              </a:solidFill>
            </a:rPr>
            <a:t>+ 1,8 %</a:t>
          </a:r>
        </a:p>
      </cdr:txBody>
    </cdr:sp>
  </cdr:relSizeAnchor>
</c:userShapes>
</file>

<file path=ppt/drawings/drawing6.xml><?xml version="1.0" encoding="utf-8"?>
<c:userShapes xmlns:c="http://schemas.openxmlformats.org/drawingml/2006/chart">
  <cdr:relSizeAnchor xmlns:cdr="http://schemas.openxmlformats.org/drawingml/2006/chartDrawing">
    <cdr:from>
      <cdr:x>0.00308</cdr:x>
      <cdr:y>0.0088</cdr:y>
    </cdr:from>
    <cdr:to>
      <cdr:x>1</cdr:x>
      <cdr:y>0.13557</cdr:y>
    </cdr:to>
    <cdr:sp macro="" textlink="">
      <cdr:nvSpPr>
        <cdr:cNvPr id="2" name="Прямоугольник 1"/>
        <cdr:cNvSpPr/>
      </cdr:nvSpPr>
      <cdr:spPr>
        <a:xfrm xmlns:a="http://schemas.openxmlformats.org/drawingml/2006/main">
          <a:off x="34308" y="57686"/>
          <a:ext cx="11104795" cy="830997"/>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indent="712788" algn="ctr"/>
          <a:r>
            <a:rPr lang="ru-RU" sz="2400" b="1" dirty="0">
              <a:solidFill>
                <a:srgbClr val="FFFF00"/>
              </a:solidFill>
            </a:rPr>
            <a:t>Поступления налоговых и неналоговых доходов в бюджет муниципального образования Куприяновское,  тыс. руб. </a:t>
          </a:r>
        </a:p>
      </cdr:txBody>
    </cdr:sp>
  </cdr:relSizeAnchor>
</c:userShapes>
</file>

<file path=ppt/drawings/drawing7.xml><?xml version="1.0" encoding="utf-8"?>
<c:userShapes xmlns:c="http://schemas.openxmlformats.org/drawingml/2006/chart">
  <cdr:relSizeAnchor xmlns:cdr="http://schemas.openxmlformats.org/drawingml/2006/chartDrawing">
    <cdr:from>
      <cdr:x>0.00308</cdr:x>
      <cdr:y>0.0088</cdr:y>
    </cdr:from>
    <cdr:to>
      <cdr:x>1</cdr:x>
      <cdr:y>0.1417</cdr:y>
    </cdr:to>
    <cdr:sp macro="" textlink="">
      <cdr:nvSpPr>
        <cdr:cNvPr id="2" name="Прямоугольник 1"/>
        <cdr:cNvSpPr/>
      </cdr:nvSpPr>
      <cdr:spPr>
        <a:xfrm xmlns:a="http://schemas.openxmlformats.org/drawingml/2006/main">
          <a:off x="31143" y="55864"/>
          <a:ext cx="10080182" cy="843693"/>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400" b="1" dirty="0">
              <a:solidFill>
                <a:srgbClr val="FFFF00"/>
              </a:solidFill>
            </a:rPr>
            <a:t>Поступления налоговых  в бюджет муниципального образования Куприяновское, тыс. руб. </a:t>
          </a:r>
        </a:p>
      </cdr:txBody>
    </cdr:sp>
  </cdr:relSizeAnchor>
  <cdr:relSizeAnchor xmlns:cdr="http://schemas.openxmlformats.org/drawingml/2006/chartDrawing">
    <cdr:from>
      <cdr:x>0.00308</cdr:x>
      <cdr:y>0</cdr:y>
    </cdr:from>
    <cdr:to>
      <cdr:x>1</cdr:x>
      <cdr:y>0.13367</cdr:y>
    </cdr:to>
    <cdr:sp macro="" textlink="">
      <cdr:nvSpPr>
        <cdr:cNvPr id="3" name="Прямоугольник 1"/>
        <cdr:cNvSpPr/>
      </cdr:nvSpPr>
      <cdr:spPr>
        <a:xfrm xmlns:a="http://schemas.openxmlformats.org/drawingml/2006/main">
          <a:off x="37551" y="-1"/>
          <a:ext cx="12154449" cy="916709"/>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400" b="1" dirty="0">
              <a:solidFill>
                <a:srgbClr val="FFFF00"/>
              </a:solidFill>
            </a:rPr>
            <a:t>Поступления налоговых доходов в бюджет муниципального образования Куприяновское, тыс. руб. </a:t>
          </a:r>
        </a:p>
      </cdr:txBody>
    </cdr:sp>
  </cdr:relSizeAnchor>
</c:userShapes>
</file>

<file path=ppt/drawings/drawing8.xml><?xml version="1.0" encoding="utf-8"?>
<c:userShapes xmlns:c="http://schemas.openxmlformats.org/drawingml/2006/chart">
  <cdr:relSizeAnchor xmlns:cdr="http://schemas.openxmlformats.org/drawingml/2006/chartDrawing">
    <cdr:from>
      <cdr:x>0.48988</cdr:x>
      <cdr:y>0.51351</cdr:y>
    </cdr:from>
    <cdr:to>
      <cdr:x>0.7025</cdr:x>
      <cdr:y>0.69189</cdr:y>
    </cdr:to>
    <cdr:sp macro="" textlink="">
      <cdr:nvSpPr>
        <cdr:cNvPr id="2" name="Овал 1"/>
        <cdr:cNvSpPr/>
      </cdr:nvSpPr>
      <cdr:spPr>
        <a:xfrm xmlns:a="http://schemas.openxmlformats.org/drawingml/2006/main">
          <a:off x="6178277" y="3521675"/>
          <a:ext cx="2681517" cy="1223319"/>
        </a:xfrm>
        <a:prstGeom xmlns:a="http://schemas.openxmlformats.org/drawingml/2006/main" prst="ellipse">
          <a:avLst/>
        </a:prstGeom>
        <a:solidFill xmlns:a="http://schemas.openxmlformats.org/drawingml/2006/main">
          <a:srgbClr val="4B0108">
            <a:alpha val="85000"/>
          </a:srgbClr>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r>
            <a:rPr lang="ru-RU" sz="2400" b="1" dirty="0">
              <a:solidFill>
                <a:srgbClr val="FFFF00"/>
              </a:solidFill>
            </a:rPr>
            <a:t>51 385,5; 100%</a:t>
          </a:r>
        </a:p>
      </cdr:txBody>
    </cdr:sp>
  </cdr:relSizeAnchor>
  <cdr:relSizeAnchor xmlns:cdr="http://schemas.openxmlformats.org/drawingml/2006/chartDrawing">
    <cdr:from>
      <cdr:x>0</cdr:x>
      <cdr:y>0</cdr:y>
    </cdr:from>
    <cdr:to>
      <cdr:x>0.25524</cdr:x>
      <cdr:y>0.12082</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3219048" cy="828571"/>
        </a:xfrm>
        <a:prstGeom xmlns:a="http://schemas.openxmlformats.org/drawingml/2006/main" prst="rect">
          <a:avLst/>
        </a:prstGeom>
      </cdr:spPr>
    </cdr:pic>
  </cdr:relSizeAnchor>
</c:userShapes>
</file>

<file path=ppt/drawings/drawing9.xml><?xml version="1.0" encoding="utf-8"?>
<c:userShapes xmlns:c="http://schemas.openxmlformats.org/drawingml/2006/chart">
  <cdr:relSizeAnchor xmlns:cdr="http://schemas.openxmlformats.org/drawingml/2006/chartDrawing">
    <cdr:from>
      <cdr:x>0.06107</cdr:x>
      <cdr:y>0.0186</cdr:y>
    </cdr:from>
    <cdr:to>
      <cdr:x>1</cdr:x>
      <cdr:y>0.18288</cdr:y>
    </cdr:to>
    <cdr:sp macro="" textlink="">
      <cdr:nvSpPr>
        <cdr:cNvPr id="4" name="Скругленный прямоугольник 3"/>
        <cdr:cNvSpPr/>
      </cdr:nvSpPr>
      <cdr:spPr>
        <a:xfrm xmlns:a="http://schemas.openxmlformats.org/drawingml/2006/main">
          <a:off x="744582" y="117566"/>
          <a:ext cx="11447417" cy="1038648"/>
        </a:xfrm>
        <a:prstGeom xmlns:a="http://schemas.openxmlformats.org/drawingml/2006/main" prst="roundRect">
          <a:avLst/>
        </a:prstGeom>
        <a:solidFill xmlns:a="http://schemas.openxmlformats.org/drawingml/2006/main">
          <a:schemeClr val="tx1">
            <a:lumMod val="95000"/>
            <a:lumOff val="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100" b="1" i="0" baseline="0">
              <a:solidFill>
                <a:schemeClr val="lt1"/>
              </a:solidFill>
              <a:effectLst/>
              <a:latin typeface="+mn-lt"/>
              <a:ea typeface="+mn-ea"/>
              <a:cs typeface="+mn-cs"/>
            </a:rPr>
            <a:t> </a:t>
          </a:r>
          <a:r>
            <a:rPr lang="ru-RU" sz="2400" b="1" i="0" baseline="0">
              <a:solidFill>
                <a:srgbClr val="FFFF00"/>
              </a:solidFill>
              <a:effectLst/>
              <a:latin typeface="+mn-lt"/>
              <a:ea typeface="+mn-ea"/>
              <a:cs typeface="+mn-cs"/>
            </a:rPr>
            <a:t>Программная и непрограммная деятельность расходов бюджета муниципального образования Куприяновское, тыс. руб. </a:t>
          </a:r>
          <a:endParaRPr lang="ru-RU" sz="2400">
            <a:solidFill>
              <a:srgbClr val="FFFF00"/>
            </a:solidFill>
          </a:endParaRPr>
        </a:p>
      </cdr:txBody>
    </cdr:sp>
  </cdr:relSizeAnchor>
  <cdr:relSizeAnchor xmlns:cdr="http://schemas.openxmlformats.org/drawingml/2006/chartDrawing">
    <cdr:from>
      <cdr:x>0.08698</cdr:x>
      <cdr:y>0.47453</cdr:y>
    </cdr:from>
    <cdr:to>
      <cdr:x>0.17857</cdr:x>
      <cdr:y>0.54439</cdr:y>
    </cdr:to>
    <cdr:sp macro="" textlink="">
      <cdr:nvSpPr>
        <cdr:cNvPr id="2" name="Овал 1"/>
        <cdr:cNvSpPr/>
      </cdr:nvSpPr>
      <cdr:spPr>
        <a:xfrm xmlns:a="http://schemas.openxmlformats.org/drawingml/2006/main">
          <a:off x="1158454" y="3816946"/>
          <a:ext cx="1219817" cy="561927"/>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endParaRPr lang="ru-RU" sz="1600" b="1">
            <a:solidFill>
              <a:srgbClr val="002060"/>
            </a:solidFill>
          </a:endParaRPr>
        </a:p>
      </cdr:txBody>
    </cdr:sp>
  </cdr:relSizeAnchor>
  <cdr:relSizeAnchor xmlns:cdr="http://schemas.openxmlformats.org/drawingml/2006/chartDrawing">
    <cdr:from>
      <cdr:x>0.11893</cdr:x>
      <cdr:y>0.55737</cdr:y>
    </cdr:from>
    <cdr:to>
      <cdr:x>0.23571</cdr:x>
      <cdr:y>0.65546</cdr:y>
    </cdr:to>
    <cdr:sp macro="" textlink="">
      <cdr:nvSpPr>
        <cdr:cNvPr id="3" name="Овал 2"/>
        <cdr:cNvSpPr/>
      </cdr:nvSpPr>
      <cdr:spPr>
        <a:xfrm xmlns:a="http://schemas.openxmlformats.org/drawingml/2006/main">
          <a:off x="1449977" y="3887939"/>
          <a:ext cx="1423851" cy="684233"/>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99,86</a:t>
          </a:r>
          <a:r>
            <a:rPr lang="ru-RU" sz="1800" b="1" baseline="0" dirty="0">
              <a:solidFill>
                <a:srgbClr val="002060"/>
              </a:solidFill>
            </a:rPr>
            <a:t> %</a:t>
          </a:r>
          <a:endParaRPr lang="ru-RU" sz="1800" b="1" dirty="0">
            <a:solidFill>
              <a:srgbClr val="002060"/>
            </a:solidFill>
          </a:endParaRPr>
        </a:p>
      </cdr:txBody>
    </cdr:sp>
  </cdr:relSizeAnchor>
  <cdr:relSizeAnchor xmlns:cdr="http://schemas.openxmlformats.org/drawingml/2006/chartDrawing">
    <cdr:from>
      <cdr:x>0.25924</cdr:x>
      <cdr:y>0.55863</cdr:y>
    </cdr:from>
    <cdr:to>
      <cdr:x>0.3806</cdr:x>
      <cdr:y>0.63701</cdr:y>
    </cdr:to>
    <cdr:sp macro="" textlink="">
      <cdr:nvSpPr>
        <cdr:cNvPr id="5" name="Овал 4"/>
        <cdr:cNvSpPr/>
      </cdr:nvSpPr>
      <cdr:spPr>
        <a:xfrm xmlns:a="http://schemas.openxmlformats.org/drawingml/2006/main">
          <a:off x="3160654" y="3896758"/>
          <a:ext cx="1479621" cy="546774"/>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99,89%</a:t>
          </a:r>
        </a:p>
      </cdr:txBody>
    </cdr:sp>
  </cdr:relSizeAnchor>
  <cdr:relSizeAnchor xmlns:cdr="http://schemas.openxmlformats.org/drawingml/2006/chartDrawing">
    <cdr:from>
      <cdr:x>0.39964</cdr:x>
      <cdr:y>0.52639</cdr:y>
    </cdr:from>
    <cdr:to>
      <cdr:x>0.51321</cdr:x>
      <cdr:y>0.62406</cdr:y>
    </cdr:to>
    <cdr:sp macro="" textlink="">
      <cdr:nvSpPr>
        <cdr:cNvPr id="6" name="Овал 5"/>
        <cdr:cNvSpPr/>
      </cdr:nvSpPr>
      <cdr:spPr>
        <a:xfrm xmlns:a="http://schemas.openxmlformats.org/drawingml/2006/main">
          <a:off x="4872446" y="3671872"/>
          <a:ext cx="1384662" cy="681304"/>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99,83 %</a:t>
          </a:r>
        </a:p>
      </cdr:txBody>
    </cdr:sp>
  </cdr:relSizeAnchor>
  <cdr:relSizeAnchor xmlns:cdr="http://schemas.openxmlformats.org/drawingml/2006/chartDrawing">
    <cdr:from>
      <cdr:x>0.68483</cdr:x>
      <cdr:y>0.59846</cdr:y>
    </cdr:from>
    <cdr:to>
      <cdr:x>0.80085</cdr:x>
      <cdr:y>0.68615</cdr:y>
    </cdr:to>
    <cdr:sp macro="" textlink="">
      <cdr:nvSpPr>
        <cdr:cNvPr id="7" name="Овал 6"/>
        <cdr:cNvSpPr/>
      </cdr:nvSpPr>
      <cdr:spPr>
        <a:xfrm xmlns:a="http://schemas.openxmlformats.org/drawingml/2006/main">
          <a:off x="8349397" y="4174571"/>
          <a:ext cx="1414516" cy="611688"/>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100,0</a:t>
          </a:r>
          <a:r>
            <a:rPr lang="ru-RU" sz="1600" b="1" dirty="0">
              <a:solidFill>
                <a:srgbClr val="002060"/>
              </a:solidFill>
            </a:rPr>
            <a:t> %</a:t>
          </a:r>
        </a:p>
      </cdr:txBody>
    </cdr:sp>
  </cdr:relSizeAnchor>
  <cdr:relSizeAnchor xmlns:cdr="http://schemas.openxmlformats.org/drawingml/2006/chartDrawing">
    <cdr:from>
      <cdr:x>0.82648</cdr:x>
      <cdr:y>0.63274</cdr:y>
    </cdr:from>
    <cdr:to>
      <cdr:x>0.9375</cdr:x>
      <cdr:y>0.71745</cdr:y>
    </cdr:to>
    <cdr:sp macro="" textlink="">
      <cdr:nvSpPr>
        <cdr:cNvPr id="8" name="Овал 7"/>
        <cdr:cNvSpPr/>
      </cdr:nvSpPr>
      <cdr:spPr>
        <a:xfrm xmlns:a="http://schemas.openxmlformats.org/drawingml/2006/main">
          <a:off x="10076410" y="4413717"/>
          <a:ext cx="1353590" cy="590900"/>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100,0 %</a:t>
          </a:r>
        </a:p>
      </cdr:txBody>
    </cdr:sp>
  </cdr:relSizeAnchor>
  <cdr:relSizeAnchor xmlns:cdr="http://schemas.openxmlformats.org/drawingml/2006/chartDrawing">
    <cdr:from>
      <cdr:x>0.54157</cdr:x>
      <cdr:y>0.58931</cdr:y>
    </cdr:from>
    <cdr:to>
      <cdr:x>0.65566</cdr:x>
      <cdr:y>0.67551</cdr:y>
    </cdr:to>
    <cdr:sp macro="" textlink="">
      <cdr:nvSpPr>
        <cdr:cNvPr id="9" name="Овал 8"/>
        <cdr:cNvSpPr/>
      </cdr:nvSpPr>
      <cdr:spPr>
        <a:xfrm xmlns:a="http://schemas.openxmlformats.org/drawingml/2006/main">
          <a:off x="6602786" y="4110744"/>
          <a:ext cx="1390986" cy="601294"/>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100,0</a:t>
          </a:r>
          <a:r>
            <a:rPr lang="ru-RU" sz="1800" b="1" baseline="0" dirty="0">
              <a:solidFill>
                <a:srgbClr val="002060"/>
              </a:solidFill>
            </a:rPr>
            <a:t> %</a:t>
          </a:r>
          <a:endParaRPr lang="ru-RU" sz="1800" b="1" dirty="0">
            <a:solidFill>
              <a:srgbClr val="002060"/>
            </a:solidFill>
          </a:endParaRPr>
        </a:p>
      </cdr:txBody>
    </cdr:sp>
  </cdr:relSizeAnchor>
  <cdr:relSizeAnchor xmlns:cdr="http://schemas.openxmlformats.org/drawingml/2006/chartDrawing">
    <cdr:from>
      <cdr:x>0.13161</cdr:x>
      <cdr:y>0.30372</cdr:y>
    </cdr:from>
    <cdr:to>
      <cdr:x>0.23702</cdr:x>
      <cdr:y>0.40404</cdr:y>
    </cdr:to>
    <cdr:sp macro="" textlink="">
      <cdr:nvSpPr>
        <cdr:cNvPr id="10" name="Овал 9"/>
        <cdr:cNvSpPr/>
      </cdr:nvSpPr>
      <cdr:spPr>
        <a:xfrm xmlns:a="http://schemas.openxmlformats.org/drawingml/2006/main">
          <a:off x="1604567" y="2118603"/>
          <a:ext cx="1285176" cy="69978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ru-RU" sz="1800" b="1" dirty="0" smtClean="0">
              <a:solidFill>
                <a:srgbClr val="0070C0"/>
              </a:solidFill>
            </a:rPr>
            <a:t>0,14 </a:t>
          </a:r>
          <a:r>
            <a:rPr lang="ru-RU" sz="1800" b="1" dirty="0">
              <a:solidFill>
                <a:srgbClr val="0070C0"/>
              </a:solidFill>
            </a:rPr>
            <a:t>%</a:t>
          </a:r>
        </a:p>
      </cdr:txBody>
    </cdr:sp>
  </cdr:relSizeAnchor>
  <cdr:relSizeAnchor xmlns:cdr="http://schemas.openxmlformats.org/drawingml/2006/chartDrawing">
    <cdr:from>
      <cdr:x>0.41874</cdr:x>
      <cdr:y>0.16783</cdr:y>
    </cdr:from>
    <cdr:to>
      <cdr:x>0.52267</cdr:x>
      <cdr:y>0.25</cdr:y>
    </cdr:to>
    <cdr:sp macro="" textlink="">
      <cdr:nvSpPr>
        <cdr:cNvPr id="11" name="Овал 10"/>
        <cdr:cNvSpPr/>
      </cdr:nvSpPr>
      <cdr:spPr>
        <a:xfrm xmlns:a="http://schemas.openxmlformats.org/drawingml/2006/main">
          <a:off x="5105324" y="1170743"/>
          <a:ext cx="1267098" cy="57314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800" b="1" dirty="0">
              <a:solidFill>
                <a:srgbClr val="0070C0"/>
              </a:solidFill>
            </a:rPr>
            <a:t>0,17 %</a:t>
          </a:r>
        </a:p>
      </cdr:txBody>
    </cdr:sp>
  </cdr:relSizeAnchor>
  <cdr:relSizeAnchor xmlns:cdr="http://schemas.openxmlformats.org/drawingml/2006/chartDrawing">
    <cdr:from>
      <cdr:x>0.27012</cdr:x>
      <cdr:y>0.24534</cdr:y>
    </cdr:from>
    <cdr:to>
      <cdr:x>0.37553</cdr:x>
      <cdr:y>0.34566</cdr:y>
    </cdr:to>
    <cdr:sp macro="" textlink="">
      <cdr:nvSpPr>
        <cdr:cNvPr id="12" name="Овал 11"/>
        <cdr:cNvSpPr/>
      </cdr:nvSpPr>
      <cdr:spPr>
        <a:xfrm xmlns:a="http://schemas.openxmlformats.org/drawingml/2006/main">
          <a:off x="3293330" y="1711354"/>
          <a:ext cx="1285176" cy="699790"/>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800" b="1" dirty="0" smtClean="0">
              <a:solidFill>
                <a:srgbClr val="0070C0"/>
              </a:solidFill>
            </a:rPr>
            <a:t>0,11 </a:t>
          </a:r>
          <a:r>
            <a:rPr lang="ru-RU" sz="1800" b="1" dirty="0">
              <a:solidFill>
                <a:srgbClr val="0070C0"/>
              </a:solidFill>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FFB0172-8911-4510-88A9-6DCF2B079673}" type="datetimeFigureOut">
              <a:rPr lang="ru-RU" smtClean="0"/>
              <a:pPr/>
              <a:t>04.12.2024</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F48D36-0405-463F-B9AF-73AEA961F216}" type="slidenum">
              <a:rPr lang="ru-RU" smtClean="0"/>
              <a:pPr/>
              <a:t>‹#›</a:t>
            </a:fld>
            <a:endParaRPr lang="ru-RU"/>
          </a:p>
        </p:txBody>
      </p:sp>
    </p:spTree>
    <p:extLst>
      <p:ext uri="{BB962C8B-B14F-4D97-AF65-F5344CB8AC3E}">
        <p14:creationId xmlns:p14="http://schemas.microsoft.com/office/powerpoint/2010/main" xmlns="" val="23509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CBDD20-B2B8-4E82-AA6D-65DC681AB6C4}" type="datetimeFigureOut">
              <a:rPr lang="ru-RU" smtClean="0"/>
              <a:pPr/>
              <a:t>04.12.2024</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776323-EAA5-41D9-8DAC-FAABACBDB640}" type="slidenum">
              <a:rPr lang="ru-RU" smtClean="0"/>
              <a:pPr/>
              <a:t>‹#›</a:t>
            </a:fld>
            <a:endParaRPr lang="ru-RU"/>
          </a:p>
        </p:txBody>
      </p:sp>
    </p:spTree>
    <p:extLst>
      <p:ext uri="{BB962C8B-B14F-4D97-AF65-F5344CB8AC3E}">
        <p14:creationId xmlns:p14="http://schemas.microsoft.com/office/powerpoint/2010/main" xmlns="" val="7218322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xmlns="" val="16563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smtClean="0"/>
          </a:p>
        </p:txBody>
      </p:sp>
      <p:sp>
        <p:nvSpPr>
          <p:cNvPr id="3891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4AAFD-B52C-4948-B678-DE280B605259}" type="slidenum">
              <a:rPr lang="ru-RU" smtClean="0"/>
              <a:pPr fontAlgn="base">
                <a:spcBef>
                  <a:spcPct val="0"/>
                </a:spcBef>
                <a:spcAft>
                  <a:spcPct val="0"/>
                </a:spcAft>
                <a:defRPr/>
              </a:pPr>
              <a:t>19</a:t>
            </a:fld>
            <a:endParaRPr lang="ru-R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776323-EAA5-41D9-8DAC-FAABACBDB640}" type="slidenum">
              <a:rPr lang="ru-RU" smtClean="0"/>
              <a:pPr/>
              <a:t>25</a:t>
            </a:fld>
            <a:endParaRPr lang="ru-RU"/>
          </a:p>
        </p:txBody>
      </p:sp>
    </p:spTree>
    <p:extLst>
      <p:ext uri="{BB962C8B-B14F-4D97-AF65-F5344CB8AC3E}">
        <p14:creationId xmlns:p14="http://schemas.microsoft.com/office/powerpoint/2010/main" xmlns="" val="1299312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C776323-EAA5-41D9-8DAC-FAABACBDB640}" type="slidenum">
              <a:rPr lang="ru-RU" smtClean="0"/>
              <a:pPr/>
              <a:t>31</a:t>
            </a:fld>
            <a:endParaRPr lang="ru-RU" dirty="0"/>
          </a:p>
        </p:txBody>
      </p:sp>
    </p:spTree>
    <p:extLst>
      <p:ext uri="{BB962C8B-B14F-4D97-AF65-F5344CB8AC3E}">
        <p14:creationId xmlns:p14="http://schemas.microsoft.com/office/powerpoint/2010/main" xmlns="" val="229743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381000" y="695325"/>
            <a:ext cx="6096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ru-RU" alt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381000" y="695325"/>
            <a:ext cx="6096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ru-RU" alt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51</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60</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62</a:t>
            </a:fld>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63</a:t>
            </a:fld>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64</a:t>
            </a:fld>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65</a:t>
            </a:fld>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66</a:t>
            </a:fld>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67</a:t>
            </a:fld>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776323-EAA5-41D9-8DAC-FAABACBDB640}" type="slidenum">
              <a:rPr lang="ru-RU" smtClean="0"/>
              <a:pPr/>
              <a:t>169</a:t>
            </a:fld>
            <a:endParaRPr lang="ru-RU"/>
          </a:p>
        </p:txBody>
      </p:sp>
    </p:spTree>
    <p:extLst>
      <p:ext uri="{BB962C8B-B14F-4D97-AF65-F5344CB8AC3E}">
        <p14:creationId xmlns:p14="http://schemas.microsoft.com/office/powerpoint/2010/main" xmlns="" val="2703437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C3DA0E0C-EBD0-42D5-A71F-A1538825F889}" type="datetime1">
              <a:rPr lang="ru-RU" smtClean="0"/>
              <a:pPr>
                <a:defRPr/>
              </a:pPr>
              <a:t>04.12.2024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F8B8E65-E87E-426D-9C30-23B79E8C38E1}"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6FFB650-C5D8-43F0-AC46-EF7BC00CE474}" type="datetime1">
              <a:rPr lang="ru-RU" smtClean="0"/>
              <a:pPr>
                <a:defRPr/>
              </a:pPr>
              <a:t>04.12.2024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42899491-0F82-47A2-9AA9-CBF5F34C3070}"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53B91D5-600A-41EA-A452-09BAFDFC809E}" type="datetime1">
              <a:rPr lang="ru-RU" smtClean="0"/>
              <a:pPr>
                <a:defRPr/>
              </a:pPr>
              <a:t>04.12.2024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0CB279B-C2CA-4CA4-B7FB-3DDC58BE97AD}"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C7FF245D-2C9F-498F-90D5-47123BEC8B07}" type="datetime1">
              <a:rPr lang="ru-RU" smtClean="0"/>
              <a:pPr>
                <a:defRPr/>
              </a:pPr>
              <a:t>04.12.2024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B8CC95EF-6514-4989-AEB4-EAB4F2225738}"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EA1D7FF0-34F3-454A-A407-1269C89F6CFD}" type="datetime1">
              <a:rPr lang="ru-RU" smtClean="0"/>
              <a:pPr>
                <a:defRPr/>
              </a:pPr>
              <a:t>04.12.2024</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F4101E49-37FF-485E-BC27-EA473598D635}"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3CC7E53-BFA5-4121-84B3-61E20F6138A9}" type="datetime1">
              <a:rPr lang="ru-RU" smtClean="0"/>
              <a:pPr>
                <a:defRPr/>
              </a:pPr>
              <a:t>04.12.2024</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D08CCA17-90E6-4CEA-8BF3-FE98A18F879D}"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4C22A24-D9A8-4BA6-BC4D-9803C1F6FAE6}" type="datetime1">
              <a:rPr lang="ru-RU" smtClean="0"/>
              <a:pPr>
                <a:defRPr/>
              </a:pPr>
              <a:t>04.12.2024</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dirty="0"/>
          </a:p>
        </p:txBody>
      </p:sp>
      <p:sp>
        <p:nvSpPr>
          <p:cNvPr id="4" name="Номер слайда 5"/>
          <p:cNvSpPr>
            <a:spLocks noGrp="1"/>
          </p:cNvSpPr>
          <p:nvPr>
            <p:ph type="sldNum" sz="quarter" idx="12"/>
          </p:nvPr>
        </p:nvSpPr>
        <p:spPr/>
        <p:txBody>
          <a:bodyPr/>
          <a:lstStyle>
            <a:lvl1pPr>
              <a:defRPr/>
            </a:lvl1pPr>
          </a:lstStyle>
          <a:p>
            <a:pPr>
              <a:defRPr/>
            </a:pPr>
            <a:fld id="{712E5D3C-5A30-46E2-9D8F-CC957257DCC1}"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04CAD0E-59BC-4F29-9E04-7F28A9D6648D}" type="datetime1">
              <a:rPr lang="ru-RU" smtClean="0"/>
              <a:pPr>
                <a:defRPr/>
              </a:pPr>
              <a:t>04.12.2024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953CD6EB-1A34-4147-A687-592D08E0D037}"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0165B6D-7A99-473A-B1B2-5AB6F19907A1}" type="datetime1">
              <a:rPr lang="ru-RU" smtClean="0"/>
              <a:pPr>
                <a:defRPr/>
              </a:pPr>
              <a:t>04.12.2024</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90D9D4B5-CB04-41BF-A69F-93C8814409F9}"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96AA047-A78C-4ED5-B396-633BE84BDE12}" type="datetime1">
              <a:rPr lang="ru-RU" smtClean="0"/>
              <a:pPr>
                <a:defRPr/>
              </a:pPr>
              <a:t>04.12.2024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189EEA5E-1F8E-40B0-B1D8-C0B3325D2F7A}"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D1AC1CE-680F-4832-9577-912801EFAA24}" type="datetime1">
              <a:rPr lang="ru-RU" smtClean="0"/>
              <a:pPr>
                <a:defRPr/>
              </a:pPr>
              <a:t>04.12.2024</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B7975F8-306E-4E82-BD79-FE2F0F937024}" type="slidenum">
              <a:rPr lang="ru-RU"/>
              <a:pPr>
                <a:defRPr/>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spTree>
      <p:nvGrpSpPr>
        <p:cNvPr id="1" name=""/>
        <p:cNvGrpSpPr/>
        <p:nvPr/>
      </p:nvGrpSpPr>
      <p:grpSpPr>
        <a:xfrm>
          <a:off x="0" y="0"/>
          <a:ext cx="0" cy="0"/>
          <a:chOff x="0" y="0"/>
          <a:chExt cx="0" cy="0"/>
        </a:xfrm>
      </p:grpSpPr>
      <p:sp>
        <p:nvSpPr>
          <p:cNvPr id="3" name="bk object 16"/>
          <p:cNvSpPr>
            <a:spLocks noChangeArrowheads="1"/>
          </p:cNvSpPr>
          <p:nvPr/>
        </p:nvSpPr>
        <p:spPr bwMode="auto">
          <a:xfrm>
            <a:off x="0" y="0"/>
            <a:ext cx="12192000" cy="6858000"/>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4" name="bk object 17"/>
          <p:cNvSpPr>
            <a:spLocks/>
          </p:cNvSpPr>
          <p:nvPr/>
        </p:nvSpPr>
        <p:spPr bwMode="auto">
          <a:xfrm>
            <a:off x="666751" y="5945188"/>
            <a:ext cx="6529916" cy="912812"/>
          </a:xfrm>
          <a:custGeom>
            <a:avLst/>
            <a:gdLst>
              <a:gd name="T0" fmla="*/ 85690 w 4897755"/>
              <a:gd name="T1" fmla="*/ 21330 h 913129"/>
              <a:gd name="T2" fmla="*/ 3635758 w 4897755"/>
              <a:gd name="T3" fmla="*/ 911796 h 913129"/>
              <a:gd name="T4" fmla="*/ 4896133 w 4897755"/>
              <a:gd name="T5" fmla="*/ 911796 h 913129"/>
              <a:gd name="T6" fmla="*/ 85690 w 4897755"/>
              <a:gd name="T7" fmla="*/ 21330 h 913129"/>
              <a:gd name="T8" fmla="*/ 660 w 4897755"/>
              <a:gd name="T9" fmla="*/ 0 h 913129"/>
              <a:gd name="T10" fmla="*/ 0 w 4897755"/>
              <a:gd name="T11" fmla="*/ 5465 h 913129"/>
              <a:gd name="T12" fmla="*/ 85690 w 4897755"/>
              <a:gd name="T13" fmla="*/ 21330 h 913129"/>
              <a:gd name="T14" fmla="*/ 660 w 4897755"/>
              <a:gd name="T15" fmla="*/ 0 h 9131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97755" h="913129">
                <a:moveTo>
                  <a:pt x="85714" y="21358"/>
                </a:moveTo>
                <a:lnTo>
                  <a:pt x="3636702" y="913064"/>
                </a:lnTo>
                <a:lnTo>
                  <a:pt x="4897405" y="913064"/>
                </a:lnTo>
                <a:lnTo>
                  <a:pt x="85714" y="21358"/>
                </a:lnTo>
                <a:close/>
              </a:path>
              <a:path w="4897755" h="913129">
                <a:moveTo>
                  <a:pt x="660" y="0"/>
                </a:moveTo>
                <a:lnTo>
                  <a:pt x="0" y="5473"/>
                </a:lnTo>
                <a:lnTo>
                  <a:pt x="85714" y="21358"/>
                </a:lnTo>
                <a:lnTo>
                  <a:pt x="660" y="0"/>
                </a:lnTo>
                <a:close/>
              </a:path>
            </a:pathLst>
          </a:custGeom>
          <a:solidFill>
            <a:srgbClr val="B3CAB5">
              <a:alpha val="3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a:p>
        </p:txBody>
      </p:sp>
      <p:sp>
        <p:nvSpPr>
          <p:cNvPr id="5" name="bk object 18"/>
          <p:cNvSpPr>
            <a:spLocks/>
          </p:cNvSpPr>
          <p:nvPr/>
        </p:nvSpPr>
        <p:spPr bwMode="auto">
          <a:xfrm>
            <a:off x="647700" y="5938838"/>
            <a:ext cx="4868333" cy="919162"/>
          </a:xfrm>
          <a:custGeom>
            <a:avLst/>
            <a:gdLst>
              <a:gd name="T0" fmla="*/ 0 w 3651885"/>
              <a:gd name="T1" fmla="*/ 0 h 919479"/>
              <a:gd name="T2" fmla="*/ 7920 w 3651885"/>
              <a:gd name="T3" fmla="*/ 6341 h 919479"/>
              <a:gd name="T4" fmla="*/ 2866874 w 3651885"/>
              <a:gd name="T5" fmla="*/ 917715 h 919479"/>
              <a:gd name="T6" fmla="*/ 3649345 w 3651885"/>
              <a:gd name="T7" fmla="*/ 917715 h 919479"/>
              <a:gd name="T8" fmla="*/ 0 w 3651885"/>
              <a:gd name="T9" fmla="*/ 0 h 919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1885" h="919479">
                <a:moveTo>
                  <a:pt x="0" y="0"/>
                </a:moveTo>
                <a:lnTo>
                  <a:pt x="7924" y="6349"/>
                </a:lnTo>
                <a:lnTo>
                  <a:pt x="2868870" y="918983"/>
                </a:lnTo>
                <a:lnTo>
                  <a:pt x="3651885" y="918983"/>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a:p>
        </p:txBody>
      </p:sp>
      <p:sp>
        <p:nvSpPr>
          <p:cNvPr id="6" name="bk object 19"/>
          <p:cNvSpPr>
            <a:spLocks noChangeArrowheads="1"/>
          </p:cNvSpPr>
          <p:nvPr/>
        </p:nvSpPr>
        <p:spPr bwMode="auto">
          <a:xfrm>
            <a:off x="0" y="5789614"/>
            <a:ext cx="4531784" cy="1068387"/>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7" name="bk object 20"/>
          <p:cNvSpPr>
            <a:spLocks noChangeArrowheads="1"/>
          </p:cNvSpPr>
          <p:nvPr/>
        </p:nvSpPr>
        <p:spPr bwMode="auto">
          <a:xfrm>
            <a:off x="0" y="5783264"/>
            <a:ext cx="4497917" cy="107473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8" name="bk object 21"/>
          <p:cNvSpPr>
            <a:spLocks noChangeArrowheads="1"/>
          </p:cNvSpPr>
          <p:nvPr/>
        </p:nvSpPr>
        <p:spPr bwMode="auto">
          <a:xfrm>
            <a:off x="1145117" y="1760538"/>
            <a:ext cx="3884083" cy="5097462"/>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9" name="bk object 22"/>
          <p:cNvSpPr>
            <a:spLocks noChangeArrowheads="1"/>
          </p:cNvSpPr>
          <p:nvPr/>
        </p:nvSpPr>
        <p:spPr bwMode="auto">
          <a:xfrm>
            <a:off x="3414184" y="4292601"/>
            <a:ext cx="1261533" cy="1216025"/>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0" name="bk object 23"/>
          <p:cNvSpPr>
            <a:spLocks noChangeArrowheads="1"/>
          </p:cNvSpPr>
          <p:nvPr/>
        </p:nvSpPr>
        <p:spPr bwMode="auto">
          <a:xfrm>
            <a:off x="4102101" y="4956176"/>
            <a:ext cx="1257300" cy="1211263"/>
          </a:xfrm>
          <a:prstGeom prst="rect">
            <a:avLst/>
          </a:prstGeom>
          <a:blipFill dpi="0" rotWithShape="1">
            <a:blip r:embed="rId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1" name="bk object 24"/>
          <p:cNvSpPr>
            <a:spLocks noChangeArrowheads="1"/>
          </p:cNvSpPr>
          <p:nvPr/>
        </p:nvSpPr>
        <p:spPr bwMode="auto">
          <a:xfrm>
            <a:off x="2006600" y="2908300"/>
            <a:ext cx="1261533" cy="1206500"/>
          </a:xfrm>
          <a:prstGeom prst="rect">
            <a:avLst/>
          </a:prstGeom>
          <a:blipFill dpi="0" rotWithShape="1">
            <a:blip r:embed="rId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2" name="bk object 25"/>
          <p:cNvSpPr>
            <a:spLocks noChangeArrowheads="1"/>
          </p:cNvSpPr>
          <p:nvPr/>
        </p:nvSpPr>
        <p:spPr bwMode="auto">
          <a:xfrm>
            <a:off x="2664884" y="3557589"/>
            <a:ext cx="1261533" cy="1216025"/>
          </a:xfrm>
          <a:prstGeom prst="rect">
            <a:avLst/>
          </a:prstGeom>
          <a:blipFill dpi="0" rotWithShape="1">
            <a:blip r:embed="rId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3" name="bk object 26"/>
          <p:cNvSpPr>
            <a:spLocks noChangeArrowheads="1"/>
          </p:cNvSpPr>
          <p:nvPr/>
        </p:nvSpPr>
        <p:spPr bwMode="auto">
          <a:xfrm>
            <a:off x="755651" y="1573214"/>
            <a:ext cx="1261533" cy="1216025"/>
          </a:xfrm>
          <a:prstGeom prst="rect">
            <a:avLst/>
          </a:prstGeom>
          <a:blipFill dpi="0" rotWithShape="1">
            <a:blip r:embed="rId10"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4" name="bk object 27"/>
          <p:cNvSpPr>
            <a:spLocks noChangeArrowheads="1"/>
          </p:cNvSpPr>
          <p:nvPr/>
        </p:nvSpPr>
        <p:spPr bwMode="auto">
          <a:xfrm>
            <a:off x="1432985" y="2263776"/>
            <a:ext cx="1255183" cy="1216025"/>
          </a:xfrm>
          <a:prstGeom prst="rect">
            <a:avLst/>
          </a:prstGeom>
          <a:blipFill dpi="0" rotWithShape="1">
            <a:blip r:embed="rId11"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5" name="bk object 28"/>
          <p:cNvSpPr>
            <a:spLocks noChangeArrowheads="1"/>
          </p:cNvSpPr>
          <p:nvPr/>
        </p:nvSpPr>
        <p:spPr bwMode="auto">
          <a:xfrm>
            <a:off x="584200" y="2093914"/>
            <a:ext cx="3816351" cy="3716337"/>
          </a:xfrm>
          <a:prstGeom prst="rect">
            <a:avLst/>
          </a:prstGeom>
          <a:blipFill dpi="0" rotWithShape="1">
            <a:blip r:embed="rId1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6" name="bk object 29"/>
          <p:cNvSpPr>
            <a:spLocks noChangeArrowheads="1"/>
          </p:cNvSpPr>
          <p:nvPr/>
        </p:nvSpPr>
        <p:spPr bwMode="auto">
          <a:xfrm>
            <a:off x="330200" y="4763"/>
            <a:ext cx="11527367" cy="649287"/>
          </a:xfrm>
          <a:prstGeom prst="rect">
            <a:avLst/>
          </a:prstGeom>
          <a:blipFill dpi="0" rotWithShape="1">
            <a:blip r:embed="rId1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7" name="bk object 30"/>
          <p:cNvSpPr>
            <a:spLocks noChangeArrowheads="1"/>
          </p:cNvSpPr>
          <p:nvPr/>
        </p:nvSpPr>
        <p:spPr bwMode="auto">
          <a:xfrm>
            <a:off x="1375834" y="203200"/>
            <a:ext cx="4409017" cy="244475"/>
          </a:xfrm>
          <a:prstGeom prst="rect">
            <a:avLst/>
          </a:prstGeom>
          <a:blipFill dpi="0" rotWithShape="1">
            <a:blip r:embed="rId1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2" name="Holder 2"/>
          <p:cNvSpPr>
            <a:spLocks noGrp="1"/>
          </p:cNvSpPr>
          <p:nvPr>
            <p:ph type="title"/>
          </p:nvPr>
        </p:nvSpPr>
        <p:spPr/>
        <p:txBody>
          <a:bodyPr/>
          <a:lstStyle>
            <a:lvl1pPr>
              <a:defRPr sz="2000" b="1" i="0">
                <a:solidFill>
                  <a:schemeClr val="tx1"/>
                </a:solidFill>
                <a:latin typeface="Constantia"/>
                <a:cs typeface="Constantia"/>
              </a:defRPr>
            </a:lvl1pPr>
          </a:lstStyle>
          <a:p>
            <a:endParaRPr/>
          </a:p>
        </p:txBody>
      </p:sp>
      <p:sp>
        <p:nvSpPr>
          <p:cNvPr id="18" name="Holder 3"/>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19" name="Holder 4"/>
          <p:cNvSpPr>
            <a:spLocks noGrp="1"/>
          </p:cNvSpPr>
          <p:nvPr>
            <p:ph type="dt" sz="half" idx="11"/>
          </p:nvPr>
        </p:nvSpPr>
        <p:spPr/>
        <p:txBody>
          <a:bodyPr/>
          <a:lstStyle>
            <a:lvl1pPr algn="l">
              <a:defRPr>
                <a:solidFill>
                  <a:schemeClr val="tx1">
                    <a:tint val="75000"/>
                  </a:schemeClr>
                </a:solidFill>
              </a:defRPr>
            </a:lvl1pPr>
          </a:lstStyle>
          <a:p>
            <a:pPr>
              <a:defRPr/>
            </a:pPr>
            <a:fld id="{BCDD57C9-F597-4CCB-9776-0942C341EFF3}" type="datetime1">
              <a:rPr lang="ru-RU" smtClean="0"/>
              <a:pPr>
                <a:defRPr/>
              </a:pPr>
              <a:t>04.12.2024</a:t>
            </a:fld>
            <a:endParaRPr lang="en-US"/>
          </a:p>
        </p:txBody>
      </p:sp>
      <p:sp>
        <p:nvSpPr>
          <p:cNvPr id="20" name="Holder 5"/>
          <p:cNvSpPr>
            <a:spLocks noGrp="1"/>
          </p:cNvSpPr>
          <p:nvPr>
            <p:ph type="sldNum" sz="quarter" idx="12"/>
          </p:nvPr>
        </p:nvSpPr>
        <p:spPr/>
        <p:txBody>
          <a:bodyPr/>
          <a:lstStyle>
            <a:lvl1pPr algn="r">
              <a:defRPr>
                <a:solidFill>
                  <a:schemeClr val="tx1">
                    <a:tint val="75000"/>
                  </a:schemeClr>
                </a:solidFill>
              </a:defRPr>
            </a:lvl1pPr>
          </a:lstStyle>
          <a:p>
            <a:pPr>
              <a:defRPr/>
            </a:pPr>
            <a:fld id="{A9089B90-063C-401E-B064-15C4A77FEDAD}" type="slidenum">
              <a:rPr/>
              <a:pPr>
                <a:defRPr/>
              </a:pPr>
              <a:t>‹#›</a:t>
            </a:fld>
            <a:endParaRPr/>
          </a:p>
        </p:txBody>
      </p:sp>
    </p:spTree>
    <p:extLst>
      <p:ext uri="{BB962C8B-B14F-4D97-AF65-F5344CB8AC3E}">
        <p14:creationId xmlns:p14="http://schemas.microsoft.com/office/powerpoint/2010/main" xmlns="" val="542762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a:defRPr/>
            </a:lvl1pPr>
          </a:lstStyle>
          <a:p>
            <a:pPr>
              <a:defRPr/>
            </a:pPr>
            <a:endParaRPr/>
          </a:p>
        </p:txBody>
      </p:sp>
      <p:sp>
        <p:nvSpPr>
          <p:cNvPr id="3" name="Holder 5"/>
          <p:cNvSpPr>
            <a:spLocks noGrp="1"/>
          </p:cNvSpPr>
          <p:nvPr>
            <p:ph type="dt" sz="half" idx="11"/>
          </p:nvPr>
        </p:nvSpPr>
        <p:spPr/>
        <p:txBody>
          <a:bodyPr/>
          <a:lstStyle>
            <a:lvl1pPr>
              <a:defRPr/>
            </a:lvl1pPr>
          </a:lstStyle>
          <a:p>
            <a:pPr>
              <a:defRPr/>
            </a:pPr>
            <a:fld id="{4F023005-4BE8-43FB-8615-8A9C21EC658A}" type="datetime1">
              <a:rPr lang="ru-RU" smtClean="0"/>
              <a:pPr>
                <a:defRPr/>
              </a:pPr>
              <a:t>04.12.2024</a:t>
            </a:fld>
            <a:endParaRPr lang="en-US"/>
          </a:p>
        </p:txBody>
      </p:sp>
      <p:sp>
        <p:nvSpPr>
          <p:cNvPr id="4" name="Holder 6"/>
          <p:cNvSpPr>
            <a:spLocks noGrp="1"/>
          </p:cNvSpPr>
          <p:nvPr>
            <p:ph type="sldNum" sz="quarter" idx="12"/>
          </p:nvPr>
        </p:nvSpPr>
        <p:spPr/>
        <p:txBody>
          <a:bodyPr/>
          <a:lstStyle>
            <a:lvl1pPr>
              <a:defRPr/>
            </a:lvl1pPr>
          </a:lstStyle>
          <a:p>
            <a:pPr>
              <a:defRPr/>
            </a:pPr>
            <a:fld id="{CCCFA1BE-A2C3-4BE3-B7C9-83F34B790F0B}" type="slidenum">
              <a:rPr/>
              <a:pPr>
                <a:defRPr/>
              </a:pPr>
              <a:t>‹#›</a:t>
            </a:fld>
            <a:endParaRPr/>
          </a:p>
        </p:txBody>
      </p:sp>
    </p:spTree>
    <p:extLst>
      <p:ext uri="{BB962C8B-B14F-4D97-AF65-F5344CB8AC3E}">
        <p14:creationId xmlns:p14="http://schemas.microsoft.com/office/powerpoint/2010/main" xmlns="" val="394650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5C2F6FEE-DCCA-466D-91B8-DAC97929C380}" type="datetime1">
              <a:rPr lang="ru-RU" smtClean="0"/>
              <a:pPr>
                <a:defRPr/>
              </a:pPr>
              <a:t>04.12.2024</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9CEC3FB8-FF2B-431C-86F9-B58CFD8FD235}"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 id="2147483661" r:id="rId13"/>
  </p:sldLayoutIdLst>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package" Target="../embeddings/_________Microsoft_Office_Word1.docx"/></Relationships>
</file>

<file path=ppt/slides/_rels/slide2.xml.rels><?xml version="1.0" encoding="UTF-8" standalone="yes"?>
<Relationships xmlns="http://schemas.openxmlformats.org/package/2006/relationships"><Relationship Id="rId3" Type="http://schemas.openxmlformats.org/officeDocument/2006/relationships/package" Target="../embeddings/_________Microsoft_Office_Word2.docx"/><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package" Target="../embeddings/_________Microsoft_Office_Word3.docx"/><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package" Target="../embeddings/_________Microsoft_Office_Word4.docx"/><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package" Target="../embeddings/_________Microsoft_Office_Word5.docx"/></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package" Target="../embeddings/_________Microsoft_Office_Word6.docx"/></Relationships>
</file>

<file path=ppt/slides/_rels/slide7.xml.rels><?xml version="1.0" encoding="UTF-8" standalone="yes"?>
<Relationships xmlns="http://schemas.openxmlformats.org/package/2006/relationships"><Relationship Id="rId3" Type="http://schemas.openxmlformats.org/officeDocument/2006/relationships/package" Target="../embeddings/_________Microsoft_Office_Word7.docx"/><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package" Target="../embeddings/_________Microsoft_Office_Word8.docx"/><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package" Target="../embeddings/_________Microsoft_Office_Word9.docx"/></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package" Target="../embeddings/_________Microsoft_Office_Word10.docx"/></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mlDrawing" Target="../drawings/vmlDrawing11.vml"/><Relationship Id="rId4" Type="http://schemas.openxmlformats.org/officeDocument/2006/relationships/package" Target="../embeddings/_________Microsoft_Office_Word11.docx"/></Relationships>
</file>

<file path=ppt/slides/_rels/slide12.xml.rels><?xml version="1.0" encoding="UTF-8" standalone="yes"?>
<Relationships xmlns="http://schemas.openxmlformats.org/package/2006/relationships"><Relationship Id="rId8" Type="http://schemas.openxmlformats.org/officeDocument/2006/relationships/package" Target="../embeddings/_________Microsoft_Office_Word12.docx"/><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8" Type="http://schemas.openxmlformats.org/officeDocument/2006/relationships/package" Target="../embeddings/_________Microsoft_Office_Word13.docx"/><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package" Target="../embeddings/_________Microsoft_Office_Word14.docx"/><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8" Type="http://schemas.openxmlformats.org/officeDocument/2006/relationships/package" Target="../embeddings/_________Microsoft_Office_Word15.docx"/><Relationship Id="rId3" Type="http://schemas.openxmlformats.org/officeDocument/2006/relationships/image" Target="../media/image28.jpeg"/><Relationship Id="rId7"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30.jpeg"/><Relationship Id="rId5" Type="http://schemas.openxmlformats.org/officeDocument/2006/relationships/image" Target="../media/image2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package" Target="../embeddings/_________Microsoft_Office_Word16.docx"/></Relationships>
</file>

<file path=ppt/slides/_rels/slide17.xml.rels><?xml version="1.0" encoding="UTF-8" standalone="yes"?>
<Relationships xmlns="http://schemas.openxmlformats.org/package/2006/relationships"><Relationship Id="rId3" Type="http://schemas.openxmlformats.org/officeDocument/2006/relationships/package" Target="../embeddings/_________Microsoft_Office_Word17.docx"/><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package" Target="../embeddings/_________Microsoft_Office_Word18.docx"/></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package" Target="../embeddings/_________Microsoft_Office_Word19.docx"/><Relationship Id="rId5" Type="http://schemas.openxmlformats.org/officeDocument/2006/relationships/image" Target="../media/image32.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package" Target="../embeddings/_________Microsoft_Office_Word20.docx"/></Relationships>
</file>

<file path=ppt/slides/_rels/slide21.xml.rels><?xml version="1.0" encoding="UTF-8" standalone="yes"?>
<Relationships xmlns="http://schemas.openxmlformats.org/package/2006/relationships"><Relationship Id="rId3" Type="http://schemas.openxmlformats.org/officeDocument/2006/relationships/package" Target="../embeddings/_________Microsoft_Office_Word21.docx"/><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package" Target="../embeddings/_________Microsoft_Office_Word22.docx"/></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vmlDrawing" Target="../drawings/vmlDrawing23.vml"/><Relationship Id="rId4" Type="http://schemas.openxmlformats.org/officeDocument/2006/relationships/package" Target="../embeddings/_________Microsoft_Office_Word23.docx"/></Relationships>
</file>

<file path=ppt/slides/_rels/slide24.xml.rels><?xml version="1.0" encoding="UTF-8" standalone="yes"?>
<Relationships xmlns="http://schemas.openxmlformats.org/package/2006/relationships"><Relationship Id="rId3" Type="http://schemas.openxmlformats.org/officeDocument/2006/relationships/package" Target="../embeddings/_________Microsoft_Office_Word24.docx"/><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5.vml"/><Relationship Id="rId4" Type="http://schemas.openxmlformats.org/officeDocument/2006/relationships/package" Target="../embeddings/_________Microsoft_Office_Word25.docx"/></Relationships>
</file>

<file path=ppt/slides/_rels/slide26.xml.rels><?xml version="1.0" encoding="UTF-8" standalone="yes"?>
<Relationships xmlns="http://schemas.openxmlformats.org/package/2006/relationships"><Relationship Id="rId13" Type="http://schemas.openxmlformats.org/officeDocument/2006/relationships/image" Target="../media/image41.png"/><Relationship Id="rId18" Type="http://schemas.openxmlformats.org/officeDocument/2006/relationships/image" Target="../media/image46.png"/><Relationship Id="rId26" Type="http://schemas.openxmlformats.org/officeDocument/2006/relationships/image" Target="../media/image54.png"/><Relationship Id="rId39" Type="http://schemas.openxmlformats.org/officeDocument/2006/relationships/image" Target="../media/image67.png"/><Relationship Id="rId21" Type="http://schemas.openxmlformats.org/officeDocument/2006/relationships/image" Target="../media/image49.png"/><Relationship Id="rId34" Type="http://schemas.openxmlformats.org/officeDocument/2006/relationships/image" Target="../media/image62.png"/><Relationship Id="rId42" Type="http://schemas.openxmlformats.org/officeDocument/2006/relationships/image" Target="../media/image70.png"/><Relationship Id="rId47" Type="http://schemas.openxmlformats.org/officeDocument/2006/relationships/image" Target="../media/image75.png"/><Relationship Id="rId50" Type="http://schemas.openxmlformats.org/officeDocument/2006/relationships/image" Target="../media/image78.png"/><Relationship Id="rId55" Type="http://schemas.openxmlformats.org/officeDocument/2006/relationships/image" Target="../media/image83.png"/><Relationship Id="rId7" Type="http://schemas.openxmlformats.org/officeDocument/2006/relationships/image" Target="../media/image36.png"/><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3.png"/><Relationship Id="rId33" Type="http://schemas.openxmlformats.org/officeDocument/2006/relationships/image" Target="../media/image61.png"/><Relationship Id="rId38" Type="http://schemas.openxmlformats.org/officeDocument/2006/relationships/image" Target="../media/image66.png"/><Relationship Id="rId46" Type="http://schemas.openxmlformats.org/officeDocument/2006/relationships/image" Target="../media/image74.png"/><Relationship Id="rId59" Type="http://schemas.openxmlformats.org/officeDocument/2006/relationships/image" Target="../media/image87.png"/><Relationship Id="rId2" Type="http://schemas.openxmlformats.org/officeDocument/2006/relationships/slideLayout" Target="../slideLayouts/slideLayout13.xml"/><Relationship Id="rId16" Type="http://schemas.openxmlformats.org/officeDocument/2006/relationships/image" Target="../media/image44.jpeg"/><Relationship Id="rId20" Type="http://schemas.openxmlformats.org/officeDocument/2006/relationships/image" Target="../media/image48.png"/><Relationship Id="rId29" Type="http://schemas.openxmlformats.org/officeDocument/2006/relationships/image" Target="../media/image57.png"/><Relationship Id="rId41" Type="http://schemas.openxmlformats.org/officeDocument/2006/relationships/image" Target="../media/image69.png"/><Relationship Id="rId54" Type="http://schemas.openxmlformats.org/officeDocument/2006/relationships/image" Target="../media/image82.png"/><Relationship Id="rId1" Type="http://schemas.openxmlformats.org/officeDocument/2006/relationships/vmlDrawing" Target="../drawings/vmlDrawing26.vml"/><Relationship Id="rId6" Type="http://schemas.openxmlformats.org/officeDocument/2006/relationships/image" Target="../media/image35.png"/><Relationship Id="rId11" Type="http://schemas.openxmlformats.org/officeDocument/2006/relationships/image" Target="../media/image12.png"/><Relationship Id="rId24" Type="http://schemas.openxmlformats.org/officeDocument/2006/relationships/image" Target="../media/image52.png"/><Relationship Id="rId32" Type="http://schemas.openxmlformats.org/officeDocument/2006/relationships/image" Target="../media/image60.png"/><Relationship Id="rId37" Type="http://schemas.openxmlformats.org/officeDocument/2006/relationships/image" Target="../media/image65.png"/><Relationship Id="rId40" Type="http://schemas.openxmlformats.org/officeDocument/2006/relationships/image" Target="../media/image68.png"/><Relationship Id="rId45" Type="http://schemas.openxmlformats.org/officeDocument/2006/relationships/image" Target="../media/image73.png"/><Relationship Id="rId53" Type="http://schemas.openxmlformats.org/officeDocument/2006/relationships/image" Target="../media/image81.png"/><Relationship Id="rId58" Type="http://schemas.openxmlformats.org/officeDocument/2006/relationships/image" Target="../media/image86.png"/><Relationship Id="rId5" Type="http://schemas.openxmlformats.org/officeDocument/2006/relationships/image" Target="../media/image34.png"/><Relationship Id="rId15" Type="http://schemas.openxmlformats.org/officeDocument/2006/relationships/image" Target="../media/image43.png"/><Relationship Id="rId23" Type="http://schemas.openxmlformats.org/officeDocument/2006/relationships/image" Target="../media/image51.png"/><Relationship Id="rId28" Type="http://schemas.openxmlformats.org/officeDocument/2006/relationships/image" Target="../media/image56.png"/><Relationship Id="rId36" Type="http://schemas.openxmlformats.org/officeDocument/2006/relationships/image" Target="../media/image64.png"/><Relationship Id="rId49" Type="http://schemas.openxmlformats.org/officeDocument/2006/relationships/image" Target="../media/image77.png"/><Relationship Id="rId57" Type="http://schemas.openxmlformats.org/officeDocument/2006/relationships/image" Target="../media/image85.png"/><Relationship Id="rId10" Type="http://schemas.openxmlformats.org/officeDocument/2006/relationships/image" Target="../media/image39.png"/><Relationship Id="rId19" Type="http://schemas.openxmlformats.org/officeDocument/2006/relationships/image" Target="../media/image47.png"/><Relationship Id="rId31" Type="http://schemas.openxmlformats.org/officeDocument/2006/relationships/image" Target="../media/image59.png"/><Relationship Id="rId44" Type="http://schemas.openxmlformats.org/officeDocument/2006/relationships/image" Target="../media/image72.png"/><Relationship Id="rId52" Type="http://schemas.openxmlformats.org/officeDocument/2006/relationships/image" Target="../media/image80.png"/><Relationship Id="rId60" Type="http://schemas.openxmlformats.org/officeDocument/2006/relationships/package" Target="../embeddings/_________Microsoft_Office_Word26.docx"/><Relationship Id="rId4" Type="http://schemas.openxmlformats.org/officeDocument/2006/relationships/image" Target="../media/image3.png"/><Relationship Id="rId9" Type="http://schemas.openxmlformats.org/officeDocument/2006/relationships/image" Target="../media/image38.pn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5.png"/><Relationship Id="rId30" Type="http://schemas.openxmlformats.org/officeDocument/2006/relationships/image" Target="../media/image58.png"/><Relationship Id="rId35" Type="http://schemas.openxmlformats.org/officeDocument/2006/relationships/image" Target="../media/image63.png"/><Relationship Id="rId43" Type="http://schemas.openxmlformats.org/officeDocument/2006/relationships/image" Target="../media/image71.png"/><Relationship Id="rId48" Type="http://schemas.openxmlformats.org/officeDocument/2006/relationships/image" Target="../media/image76.png"/><Relationship Id="rId56" Type="http://schemas.openxmlformats.org/officeDocument/2006/relationships/image" Target="../media/image84.png"/><Relationship Id="rId8" Type="http://schemas.openxmlformats.org/officeDocument/2006/relationships/image" Target="../media/image37.png"/><Relationship Id="rId51" Type="http://schemas.openxmlformats.org/officeDocument/2006/relationships/image" Target="../media/image79.png"/><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package" Target="../embeddings/_________Microsoft_Office_Word27.docx"/></Relationships>
</file>

<file path=ppt/slides/_rels/slide28.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95.png"/><Relationship Id="rId18" Type="http://schemas.openxmlformats.org/officeDocument/2006/relationships/image" Target="../media/image100.png"/><Relationship Id="rId3" Type="http://schemas.openxmlformats.org/officeDocument/2006/relationships/image" Target="../media/image2.png"/><Relationship Id="rId7" Type="http://schemas.openxmlformats.org/officeDocument/2006/relationships/image" Target="../media/image92.png"/><Relationship Id="rId12" Type="http://schemas.openxmlformats.org/officeDocument/2006/relationships/image" Target="../media/image13.png"/><Relationship Id="rId17" Type="http://schemas.openxmlformats.org/officeDocument/2006/relationships/image" Target="../media/image99.png"/><Relationship Id="rId2" Type="http://schemas.openxmlformats.org/officeDocument/2006/relationships/slideLayout" Target="../slideLayouts/slideLayout13.xml"/><Relationship Id="rId16" Type="http://schemas.openxmlformats.org/officeDocument/2006/relationships/image" Target="../media/image98.png"/><Relationship Id="rId1" Type="http://schemas.openxmlformats.org/officeDocument/2006/relationships/vmlDrawing" Target="../drawings/vmlDrawing28.vml"/><Relationship Id="rId6" Type="http://schemas.openxmlformats.org/officeDocument/2006/relationships/image" Target="../media/image91.png"/><Relationship Id="rId11" Type="http://schemas.openxmlformats.org/officeDocument/2006/relationships/image" Target="../media/image12.png"/><Relationship Id="rId5" Type="http://schemas.openxmlformats.org/officeDocument/2006/relationships/image" Target="../media/image90.png"/><Relationship Id="rId15" Type="http://schemas.openxmlformats.org/officeDocument/2006/relationships/image" Target="../media/image97.png"/><Relationship Id="rId10" Type="http://schemas.openxmlformats.org/officeDocument/2006/relationships/image" Target="../media/image94.png"/><Relationship Id="rId19" Type="http://schemas.openxmlformats.org/officeDocument/2006/relationships/package" Target="../embeddings/_________Microsoft_Office_Word28.docx"/><Relationship Id="rId4" Type="http://schemas.openxmlformats.org/officeDocument/2006/relationships/image" Target="../media/image3.png"/><Relationship Id="rId9" Type="http://schemas.openxmlformats.org/officeDocument/2006/relationships/image" Target="../media/image93.png"/><Relationship Id="rId14" Type="http://schemas.openxmlformats.org/officeDocument/2006/relationships/image" Target="../media/image96.png"/></Relationships>
</file>

<file path=ppt/slides/_rels/slide29.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0.png"/><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package" Target="../embeddings/_________Microsoft_Office_Word29.docx"/></Relationships>
</file>

<file path=ppt/slides/_rels/slide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7.xml"/><Relationship Id="rId1" Type="http://schemas.openxmlformats.org/officeDocument/2006/relationships/vmlDrawing" Target="../drawings/vmlDrawing30.vml"/><Relationship Id="rId4" Type="http://schemas.openxmlformats.org/officeDocument/2006/relationships/package" Target="../embeddings/_________Microsoft_Office_Word30.docx"/></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1.vml"/><Relationship Id="rId4" Type="http://schemas.openxmlformats.org/officeDocument/2006/relationships/package" Target="../embeddings/_________Microsoft_Office_Word31.docx"/></Relationships>
</file>

<file path=ppt/slides/_rels/slide32.xml.rels><?xml version="1.0" encoding="UTF-8" standalone="yes"?>
<Relationships xmlns="http://schemas.openxmlformats.org/package/2006/relationships"><Relationship Id="rId8" Type="http://schemas.openxmlformats.org/officeDocument/2006/relationships/hyperlink" Target="https://login.consultant.ru/link/?rnd=F17FD21B8CFCBEC742473CE7DEDEE1B8&amp;req=doc&amp;base=RZB&amp;n=342037&amp;dst=100125&amp;fld=134&amp;REFFIELD=134&amp;REFDST=100238&amp;REFDOC=338859&amp;REFBASE=RZB&amp;stat=refcode=10881;dstident=100125;index=278&amp;date=29.02.2020" TargetMode="External"/><Relationship Id="rId13" Type="http://schemas.openxmlformats.org/officeDocument/2006/relationships/hyperlink" Target="https://login.consultant.ru/link/?rnd=F17FD21B8CFCBEC742473CE7DEDEE1B8&amp;req=doc&amp;base=RZB&amp;n=342037&amp;dst=404&amp;fld=134&amp;REFFIELD=134&amp;REFDST=100238&amp;REFDOC=338859&amp;REFBASE=RZB&amp;stat=refcode=10881;dstident=404;index=278&amp;date=29.02.2020" TargetMode="External"/><Relationship Id="rId18" Type="http://schemas.openxmlformats.org/officeDocument/2006/relationships/hyperlink" Target="https://login.consultant.ru/link/?rnd=F17FD21B8CFCBEC742473CE7DEDEE1B8&amp;req=doc&amp;base=RZB&amp;n=344074&amp;dst=3277&amp;fld=134&amp;REFFIELD=134&amp;REFDST=100117&amp;REFDOC=342037&amp;REFBASE=RZB&amp;stat=refcode=16610;dstident=3277;index=437&amp;date=29.02.2020" TargetMode="External"/><Relationship Id="rId3" Type="http://schemas.openxmlformats.org/officeDocument/2006/relationships/hyperlink" Target="https://login.consultant.ru/link/?rnd=F17FD21B8CFCBEC742473CE7DEDEE1B8&amp;req=doc&amp;base=RZB&amp;n=342037&amp;dst=425&amp;fld=134&amp;REFFIELD=134&amp;REFDST=100236&amp;REFDOC=338859&amp;REFBASE=RZB&amp;stat=refcode=10881;dstident=425;index=276&amp;date=29.02.2020" TargetMode="External"/><Relationship Id="rId7" Type="http://schemas.openxmlformats.org/officeDocument/2006/relationships/hyperlink" Target="https://login.consultant.ru/link/?rnd=F17FD21B8CFCBEC742473CE7DEDEE1B8&amp;req=doc&amp;base=RZB&amp;n=342037&amp;dst=100124&amp;fld=134&amp;REFFIELD=134&amp;REFDST=100238&amp;REFDOC=338859&amp;REFBASE=RZB&amp;stat=refcode=10881;dstident=100124;index=278&amp;date=29.02.2020" TargetMode="External"/><Relationship Id="rId12" Type="http://schemas.openxmlformats.org/officeDocument/2006/relationships/hyperlink" Target="https://login.consultant.ru/link/?rnd=F17FD21B8CFCBEC742473CE7DEDEE1B8&amp;req=doc&amp;base=RZB&amp;n=342037&amp;dst=784&amp;fld=134&amp;REFFIELD=134&amp;REFDST=100238&amp;REFDOC=338859&amp;REFBASE=RZB&amp;stat=refcode=10881;dstident=784;index=278&amp;date=29.02.2020" TargetMode="External"/><Relationship Id="rId17" Type="http://schemas.openxmlformats.org/officeDocument/2006/relationships/hyperlink" Target="https://login.consultant.ru/link/?rnd=F17FD21B8CFCBEC742473CE7DEDEE1B8&amp;req=doc&amp;base=RZB&amp;n=164503&amp;dst=100014&amp;fld=134&amp;REFFIELD=134&amp;REFDST=1000000265&amp;REFDOC=342037&amp;REFBASE=RZB&amp;stat=refcode=19827;dstident=100014;index=435&amp;date=29.02.2020" TargetMode="External"/><Relationship Id="rId2" Type="http://schemas.openxmlformats.org/officeDocument/2006/relationships/slideLayout" Target="../slideLayouts/slideLayout7.xml"/><Relationship Id="rId16" Type="http://schemas.openxmlformats.org/officeDocument/2006/relationships/hyperlink" Target="https://login.consultant.ru/link/?rnd=F17FD21B8CFCBEC742473CE7DEDEE1B8&amp;req=doc&amp;base=RZB&amp;n=342037&amp;dst=407&amp;fld=134&amp;REFFIELD=134&amp;REFDST=100238&amp;REFDOC=338859&amp;REFBASE=RZB&amp;stat=refcode=10881;dstident=407;index=278&amp;date=29.02.2020" TargetMode="External"/><Relationship Id="rId1" Type="http://schemas.openxmlformats.org/officeDocument/2006/relationships/vmlDrawing" Target="../drawings/vmlDrawing32.vml"/><Relationship Id="rId6" Type="http://schemas.openxmlformats.org/officeDocument/2006/relationships/hyperlink" Target="https://login.consultant.ru/link/?rnd=F17FD21B8CFCBEC742473CE7DEDEE1B8&amp;req=doc&amp;base=RZB&amp;n=342037&amp;dst=100118&amp;fld=134&amp;REFFIELD=134&amp;REFDST=100238&amp;REFDOC=338859&amp;REFBASE=RZB&amp;stat=refcode=10881;dstident=100118;index=278&amp;date=29.02.2020" TargetMode="External"/><Relationship Id="rId11" Type="http://schemas.openxmlformats.org/officeDocument/2006/relationships/hyperlink" Target="https://login.consultant.ru/link/?rnd=F17FD21B8CFCBEC742473CE7DEDEE1B8&amp;req=doc&amp;base=RZB&amp;n=342037&amp;dst=100132&amp;fld=134&amp;REFFIELD=134&amp;REFDST=100238&amp;REFDOC=338859&amp;REFBASE=RZB&amp;stat=refcode=10881;dstident=100132;index=278&amp;date=29.02.2020" TargetMode="External"/><Relationship Id="rId5" Type="http://schemas.openxmlformats.org/officeDocument/2006/relationships/hyperlink" Target="https://login.consultant.ru/link/?rnd=F17FD21B8CFCBEC742473CE7DEDEE1B8&amp;req=doc&amp;base=RZB&amp;n=342037&amp;dst=536&amp;fld=134&amp;REFFIELD=134&amp;REFDST=100238&amp;REFDOC=338859&amp;REFBASE=RZB&amp;stat=refcode=10881;dstident=536;index=278&amp;date=29.02.2020" TargetMode="External"/><Relationship Id="rId15" Type="http://schemas.openxmlformats.org/officeDocument/2006/relationships/hyperlink" Target="https://login.consultant.ru/link/?rnd=F17FD21B8CFCBEC742473CE7DEDEE1B8&amp;req=doc&amp;base=RZB&amp;n=342037&amp;dst=101026&amp;fld=134&amp;REFFIELD=134&amp;REFDST=100238&amp;REFDOC=338859&amp;REFBASE=RZB&amp;stat=refcode=10881;dstident=101026;index=278&amp;date=29.02.2020" TargetMode="External"/><Relationship Id="rId10" Type="http://schemas.openxmlformats.org/officeDocument/2006/relationships/hyperlink" Target="https://login.consultant.ru/link/?rnd=F17FD21B8CFCBEC742473CE7DEDEE1B8&amp;req=doc&amp;base=RZB&amp;n=342037&amp;dst=662&amp;fld=134&amp;REFFIELD=134&amp;REFDST=100238&amp;REFDOC=338859&amp;REFBASE=RZB&amp;stat=refcode=10881;dstident=662;index=278&amp;date=29.02.2020" TargetMode="External"/><Relationship Id="rId19" Type="http://schemas.openxmlformats.org/officeDocument/2006/relationships/package" Target="../embeddings/_________Microsoft_Office_Word32.docx"/><Relationship Id="rId4" Type="http://schemas.openxmlformats.org/officeDocument/2006/relationships/hyperlink" Target="https://login.consultant.ru/link/?rnd=F17FD21B8CFCBEC742473CE7DEDEE1B8&amp;req=doc&amp;base=RZB&amp;n=342037&amp;dst=890&amp;fld=134&amp;REFFIELD=134&amp;REFDST=100238&amp;REFDOC=338859&amp;REFBASE=RZB&amp;stat=refcode=10881;dstident=890;index=278&amp;date=29.02.2020" TargetMode="External"/><Relationship Id="rId9" Type="http://schemas.openxmlformats.org/officeDocument/2006/relationships/hyperlink" Target="https://login.consultant.ru/link/?rnd=F17FD21B8CFCBEC742473CE7DEDEE1B8&amp;req=doc&amp;base=RZB&amp;n=342037&amp;dst=100127&amp;fld=134&amp;REFFIELD=134&amp;REFDST=100238&amp;REFDOC=338859&amp;REFBASE=RZB&amp;stat=refcode=10881;dstident=100127;index=278&amp;date=29.02.2020" TargetMode="External"/><Relationship Id="rId14" Type="http://schemas.openxmlformats.org/officeDocument/2006/relationships/hyperlink" Target="https://login.consultant.ru/link/?rnd=F17FD21B8CFCBEC742473CE7DEDEE1B8&amp;req=doc&amp;base=RZB&amp;n=342037&amp;dst=127&amp;fld=134&amp;REFFIELD=134&amp;REFDST=100238&amp;REFDOC=338859&amp;REFBASE=RZB&amp;stat=refcode=10881;dstident=127;index=278&amp;date=29.02.2020"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login.consultant.ru/link/?rnd=F17FD21B8CFCBEC742473CE7DEDEE1B8&amp;req=doc&amp;base=RZB&amp;n=161216&amp;dst=100013&amp;fld=134&amp;REFFIELD=134&amp;REFDST=1000000310&amp;REFDOC=342037&amp;REFBASE=RZB&amp;stat=refcode=19827;dstident=100013;index=516&amp;date=29.02.2020" TargetMode="External"/><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package" Target="../embeddings/_________Microsoft_Office_Word33.docx"/><Relationship Id="rId5" Type="http://schemas.openxmlformats.org/officeDocument/2006/relationships/hyperlink" Target="https://login.consultant.ru/link/?rnd=F17FD21B8CFCBEC742473CE7DEDEE1B8&amp;req=doc&amp;base=RZB&amp;n=296535&amp;dst=100215&amp;fld=134&amp;REFFIELD=134&amp;REFDST=1000000313&amp;REFDOC=342037&amp;REFBASE=RZB&amp;stat=refcode=19827;dstident=100215;index=521&amp;date=29.02.2020" TargetMode="External"/><Relationship Id="rId4" Type="http://schemas.openxmlformats.org/officeDocument/2006/relationships/hyperlink" Target="https://login.consultant.ru/link/?rnd=F17FD21B8CFCBEC742473CE7DEDEE1B8&amp;req=doc&amp;base=RZB&amp;n=296535&amp;dst=100213&amp;fld=134&amp;REFFIELD=134&amp;REFDST=1000000312&amp;REFDOC=342037&amp;REFBASE=RZB&amp;stat=refcode=19827;dstident=100213;index=519&amp;date=29.02.2020"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login.consultant.ru/link/?rnd=F17FD21B8CFCBEC742473CE7DEDEE1B8&amp;req=doc&amp;base=RZB&amp;n=342037&amp;dst=374&amp;fld=134&amp;REFFIELD=134&amp;REFDST=100238&amp;REFDOC=338859&amp;REFBASE=RZB&amp;stat=refcode=10881;dstident=374;index=278&amp;date=29.02.2020" TargetMode="External"/><Relationship Id="rId2" Type="http://schemas.openxmlformats.org/officeDocument/2006/relationships/hyperlink" Target="https://login.consultant.ru/link/?req=doc&amp;base=RZB&amp;n=342037&amp;date=29.02.2020&amp;dst=426&amp;fld=134" TargetMode="External"/><Relationship Id="rId1" Type="http://schemas.openxmlformats.org/officeDocument/2006/relationships/slideLayout" Target="../slideLayouts/slideLayout7.xml"/><Relationship Id="rId6" Type="http://schemas.openxmlformats.org/officeDocument/2006/relationships/hyperlink" Target="https://login.consultant.ru/link/?req=doc&amp;base=RLAW072&amp;n=138056&amp;date=29.02.2020&amp;dst=100008&amp;fld=134" TargetMode="External"/><Relationship Id="rId5" Type="http://schemas.openxmlformats.org/officeDocument/2006/relationships/hyperlink" Target="https://login.consultant.ru/link/?req=doc&amp;base=RLAW072&amp;n=97533&amp;date=29.02.2020&amp;dst=100008&amp;fld=134" TargetMode="External"/><Relationship Id="rId4" Type="http://schemas.openxmlformats.org/officeDocument/2006/relationships/hyperlink" Target="https://login.consultant.ru/link/?req=doc&amp;base=RLAW072&amp;n=84496&amp;date=29.02.2020&amp;dst=100008&amp;fld=134"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mlDrawing" Target="../drawings/vmlDrawing34.vml"/><Relationship Id="rId4" Type="http://schemas.openxmlformats.org/officeDocument/2006/relationships/package" Target="../embeddings/_________Microsoft_Office_Word34.docx"/></Relationships>
</file>

<file path=ppt/slides/_rels/slide36.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 Id="rId9" Type="http://schemas.openxmlformats.org/officeDocument/2006/relationships/package" Target="../embeddings/_________Microsoft_Office_Word35.docx"/></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mlDrawing" Target="../drawings/vmlDrawing36.vml"/><Relationship Id="rId4" Type="http://schemas.openxmlformats.org/officeDocument/2006/relationships/package" Target="../embeddings/_________Microsoft_Office_Word36.docx"/></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vmlDrawing" Target="../drawings/vmlDrawing37.vml"/><Relationship Id="rId4" Type="http://schemas.openxmlformats.org/officeDocument/2006/relationships/package" Target="../embeddings/_________Microsoft_Office_Word37.docx"/></Relationships>
</file>

<file path=ppt/slides/_rels/slide39.xml.rels><?xml version="1.0" encoding="UTF-8" standalone="yes"?>
<Relationships xmlns="http://schemas.openxmlformats.org/package/2006/relationships"><Relationship Id="rId3" Type="http://schemas.openxmlformats.org/officeDocument/2006/relationships/package" Target="../embeddings/_________Microsoft_Office_Word38.docx"/><Relationship Id="rId2" Type="http://schemas.openxmlformats.org/officeDocument/2006/relationships/slideLayout" Target="../slideLayouts/slideLayout7.xml"/><Relationship Id="rId1" Type="http://schemas.openxmlformats.org/officeDocument/2006/relationships/vmlDrawing" Target="../drawings/vmlDrawing38.v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vmlDrawing" Target="../drawings/vmlDrawing39.vml"/><Relationship Id="rId4" Type="http://schemas.openxmlformats.org/officeDocument/2006/relationships/package" Target="../embeddings/_________Microsoft_Office_Word39.docx"/></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vmlDrawing" Target="../drawings/vmlDrawing40.vml"/><Relationship Id="rId4" Type="http://schemas.openxmlformats.org/officeDocument/2006/relationships/package" Target="../embeddings/_________Microsoft_Office_Word40.docx"/></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1.vml"/><Relationship Id="rId4" Type="http://schemas.openxmlformats.org/officeDocument/2006/relationships/package" Target="../embeddings/_________Microsoft_Office_Word41.docx"/></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package" Target="../embeddings/_________Microsoft_Office_Word42.docx"/><Relationship Id="rId2" Type="http://schemas.openxmlformats.org/officeDocument/2006/relationships/slideLayout" Target="../slideLayouts/slideLayout7.xml"/><Relationship Id="rId1" Type="http://schemas.openxmlformats.org/officeDocument/2006/relationships/vmlDrawing" Target="../drawings/vmlDrawing42.vml"/></Relationships>
</file>

<file path=ppt/slides/_rels/slide4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package" Target="../embeddings/_________Microsoft_Office_Word43.docx"/><Relationship Id="rId2" Type="http://schemas.openxmlformats.org/officeDocument/2006/relationships/slideLayout" Target="../slideLayouts/slideLayout7.xml"/><Relationship Id="rId1" Type="http://schemas.openxmlformats.org/officeDocument/2006/relationships/vmlDrawing" Target="../drawings/vmlDrawing43.vml"/></Relationships>
</file>

<file path=ppt/slides/_rels/slide48.xml.rels><?xml version="1.0" encoding="UTF-8" standalone="yes"?>
<Relationships xmlns="http://schemas.openxmlformats.org/package/2006/relationships"><Relationship Id="rId3" Type="http://schemas.openxmlformats.org/officeDocument/2006/relationships/package" Target="../embeddings/_________Microsoft_Office_Word44.docx"/><Relationship Id="rId2" Type="http://schemas.openxmlformats.org/officeDocument/2006/relationships/slideLayout" Target="../slideLayouts/slideLayout7.xml"/><Relationship Id="rId1" Type="http://schemas.openxmlformats.org/officeDocument/2006/relationships/vmlDrawing" Target="../drawings/vmlDrawing44.vml"/></Relationships>
</file>

<file path=ppt/slides/_rels/slide49.xml.rels><?xml version="1.0" encoding="UTF-8" standalone="yes"?>
<Relationships xmlns="http://schemas.openxmlformats.org/package/2006/relationships"><Relationship Id="rId8" Type="http://schemas.openxmlformats.org/officeDocument/2006/relationships/package" Target="../embeddings/_________Microsoft_Office_Word45.docx"/><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vmlDrawing" Target="../drawings/vmlDrawing45.v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chart" Target="../charts/chart1.xml"/></Relationships>
</file>

<file path=ppt/slides/_rels/slide5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7.xml"/><Relationship Id="rId1" Type="http://schemas.openxmlformats.org/officeDocument/2006/relationships/vmlDrawing" Target="../drawings/vmlDrawing46.vml"/><Relationship Id="rId4" Type="http://schemas.openxmlformats.org/officeDocument/2006/relationships/package" Target="../embeddings/_________Microsoft_Office_Word46.docx"/></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47.vml"/><Relationship Id="rId4" Type="http://schemas.openxmlformats.org/officeDocument/2006/relationships/package" Target="../embeddings/_________Microsoft_Office_Word47.docx"/></Relationships>
</file>

<file path=ppt/slides/_rels/slide52.xml.rels><?xml version="1.0" encoding="UTF-8" standalone="yes"?>
<Relationships xmlns="http://schemas.openxmlformats.org/package/2006/relationships"><Relationship Id="rId3" Type="http://schemas.openxmlformats.org/officeDocument/2006/relationships/package" Target="../embeddings/_________Microsoft_Office_Word48.docx"/><Relationship Id="rId2" Type="http://schemas.openxmlformats.org/officeDocument/2006/relationships/slideLayout" Target="../slideLayouts/slideLayout6.xml"/><Relationship Id="rId1" Type="http://schemas.openxmlformats.org/officeDocument/2006/relationships/vmlDrawing" Target="../drawings/vmlDrawing48.vml"/></Relationships>
</file>

<file path=ppt/slides/_rels/slide5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7.xml"/><Relationship Id="rId1" Type="http://schemas.openxmlformats.org/officeDocument/2006/relationships/vmlDrawing" Target="../drawings/vmlDrawing49.vml"/><Relationship Id="rId4" Type="http://schemas.openxmlformats.org/officeDocument/2006/relationships/package" Target="../embeddings/_________Microsoft_Office_Word49.docx"/></Relationships>
</file>

<file path=ppt/slides/_rels/slide5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7.xml"/><Relationship Id="rId1" Type="http://schemas.openxmlformats.org/officeDocument/2006/relationships/vmlDrawing" Target="../drawings/vmlDrawing50.v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package" Target="../embeddings/_________Microsoft_Office_Word50.docx"/></Relationships>
</file>

<file path=ppt/slides/_rels/slide5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7.xml"/><Relationship Id="rId1" Type="http://schemas.openxmlformats.org/officeDocument/2006/relationships/vmlDrawing" Target="../drawings/vmlDrawing51.vml"/><Relationship Id="rId4" Type="http://schemas.openxmlformats.org/officeDocument/2006/relationships/package" Target="../embeddings/_________Microsoft_Office_Word51.docx"/></Relationships>
</file>

<file path=ppt/slides/_rels/slide5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vmlDrawing" Target="../drawings/vmlDrawing52.vml"/><Relationship Id="rId4" Type="http://schemas.openxmlformats.org/officeDocument/2006/relationships/package" Target="../embeddings/_________Microsoft_Office_Word52.docx"/></Relationships>
</file>

<file path=ppt/slides/_rels/slide5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vmlDrawing" Target="../drawings/vmlDrawing53.vml"/><Relationship Id="rId4" Type="http://schemas.openxmlformats.org/officeDocument/2006/relationships/package" Target="../embeddings/_________Microsoft_Office_Word53.docx"/></Relationships>
</file>

<file path=ppt/slides/_rels/slide5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vmlDrawing" Target="../drawings/vmlDrawing54.vml"/><Relationship Id="rId4" Type="http://schemas.openxmlformats.org/officeDocument/2006/relationships/package" Target="../embeddings/_________Microsoft_Office_Word54.docx"/></Relationships>
</file>

<file path=ppt/slides/_rels/slide5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slideLayout" Target="../slideLayouts/slideLayout13.xml"/><Relationship Id="rId1" Type="http://schemas.openxmlformats.org/officeDocument/2006/relationships/vmlDrawing" Target="../drawings/vmlDrawing55.vml"/><Relationship Id="rId4" Type="http://schemas.openxmlformats.org/officeDocument/2006/relationships/package" Target="../embeddings/_________Microsoft_Office_Word55.docx"/></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56.vml"/><Relationship Id="rId4" Type="http://schemas.openxmlformats.org/officeDocument/2006/relationships/package" Target="../embeddings/_________Microsoft_Office_Word56.docx"/></Relationships>
</file>

<file path=ppt/slides/_rels/slide6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slideLayout" Target="../slideLayouts/slideLayout7.xml"/><Relationship Id="rId1" Type="http://schemas.openxmlformats.org/officeDocument/2006/relationships/vmlDrawing" Target="../drawings/vmlDrawing57.vml"/><Relationship Id="rId4" Type="http://schemas.openxmlformats.org/officeDocument/2006/relationships/package" Target="../embeddings/_________Microsoft_Office_Word57.docx"/></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58.vml"/><Relationship Id="rId4" Type="http://schemas.openxmlformats.org/officeDocument/2006/relationships/package" Target="../embeddings/_________Microsoft_Office_Word58.docx"/></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59.vml"/><Relationship Id="rId4" Type="http://schemas.openxmlformats.org/officeDocument/2006/relationships/package" Target="../embeddings/_________Microsoft_Office_Word59.docx"/></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mlDrawing" Target="../drawings/vmlDrawing60.vml"/><Relationship Id="rId4" Type="http://schemas.openxmlformats.org/officeDocument/2006/relationships/package" Target="../embeddings/_________Microsoft_Office_Word60.docx"/></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mlDrawing" Target="../drawings/vmlDrawing61.vml"/><Relationship Id="rId4" Type="http://schemas.openxmlformats.org/officeDocument/2006/relationships/package" Target="../embeddings/_________Microsoft_Office_Word61.docx"/></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mlDrawing" Target="../drawings/vmlDrawing62.vml"/><Relationship Id="rId4" Type="http://schemas.openxmlformats.org/officeDocument/2006/relationships/package" Target="../embeddings/_________Microsoft_Office_Word62.docx"/></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mlDrawing" Target="../drawings/vmlDrawing63.vml"/><Relationship Id="rId4" Type="http://schemas.openxmlformats.org/officeDocument/2006/relationships/package" Target="../embeddings/_________Microsoft_Office_Word63.docx"/></Relationships>
</file>

<file path=ppt/slides/_rels/slide68.xml.rels><?xml version="1.0" encoding="UTF-8" standalone="yes"?>
<Relationships xmlns="http://schemas.openxmlformats.org/package/2006/relationships"><Relationship Id="rId3" Type="http://schemas.openxmlformats.org/officeDocument/2006/relationships/package" Target="../embeddings/_________Microsoft_Office_Word64.docx"/><Relationship Id="rId2" Type="http://schemas.openxmlformats.org/officeDocument/2006/relationships/slideLayout" Target="../slideLayouts/slideLayout7.xml"/><Relationship Id="rId1" Type="http://schemas.openxmlformats.org/officeDocument/2006/relationships/vmlDrawing" Target="../drawings/vmlDrawing64.vml"/></Relationships>
</file>

<file path=ppt/slides/_rels/slide69.xml.rels><?xml version="1.0" encoding="UTF-8" standalone="yes"?>
<Relationships xmlns="http://schemas.openxmlformats.org/package/2006/relationships"><Relationship Id="rId3" Type="http://schemas.openxmlformats.org/officeDocument/2006/relationships/package" Target="../embeddings/_________Microsoft_Office_Word65.docx"/><Relationship Id="rId2" Type="http://schemas.openxmlformats.org/officeDocument/2006/relationships/slideLayout" Target="../slideLayouts/slideLayout7.xml"/><Relationship Id="rId1" Type="http://schemas.openxmlformats.org/officeDocument/2006/relationships/vmlDrawing" Target="../drawings/vmlDrawing65.vml"/></Relationships>
</file>

<file path=ppt/slides/_rels/slide70.xml.rels><?xml version="1.0" encoding="UTF-8" standalone="yes"?>
<Relationships xmlns="http://schemas.openxmlformats.org/package/2006/relationships"><Relationship Id="rId3" Type="http://schemas.openxmlformats.org/officeDocument/2006/relationships/package" Target="../embeddings/_________Microsoft_Office_Word66.docx"/><Relationship Id="rId2" Type="http://schemas.openxmlformats.org/officeDocument/2006/relationships/slideLayout" Target="../slideLayouts/slideLayout7.xml"/><Relationship Id="rId1" Type="http://schemas.openxmlformats.org/officeDocument/2006/relationships/vmlDrawing" Target="../drawings/vmlDrawing66.vml"/></Relationships>
</file>

<file path=ppt/slides/_rels/slide71.xml.rels><?xml version="1.0" encoding="UTF-8" standalone="yes"?>
<Relationships xmlns="http://schemas.openxmlformats.org/package/2006/relationships"><Relationship Id="rId3" Type="http://schemas.openxmlformats.org/officeDocument/2006/relationships/package" Target="../embeddings/_________Microsoft_Office_Word67.docx"/><Relationship Id="rId2" Type="http://schemas.openxmlformats.org/officeDocument/2006/relationships/slideLayout" Target="../slideLayouts/slideLayout6.xml"/><Relationship Id="rId1" Type="http://schemas.openxmlformats.org/officeDocument/2006/relationships/vmlDrawing" Target="../drawings/vmlDrawing67.vml"/></Relationships>
</file>

<file path=ppt/slides/_rels/slide72.xml.rels><?xml version="1.0" encoding="UTF-8" standalone="yes"?>
<Relationships xmlns="http://schemas.openxmlformats.org/package/2006/relationships"><Relationship Id="rId3" Type="http://schemas.openxmlformats.org/officeDocument/2006/relationships/package" Target="../embeddings/_________Microsoft_Office_Word68.docx"/><Relationship Id="rId2" Type="http://schemas.openxmlformats.org/officeDocument/2006/relationships/slideLayout" Target="../slideLayouts/slideLayout7.xml"/><Relationship Id="rId1" Type="http://schemas.openxmlformats.org/officeDocument/2006/relationships/vmlDrawing" Target="../drawings/vmlDrawing68.vml"/></Relationships>
</file>

<file path=ppt/slides/_rels/slide73.xml.rels><?xml version="1.0" encoding="UTF-8" standalone="yes"?>
<Relationships xmlns="http://schemas.openxmlformats.org/package/2006/relationships"><Relationship Id="rId3" Type="http://schemas.openxmlformats.org/officeDocument/2006/relationships/package" Target="../embeddings/_________Microsoft_Office_Word69.docx"/><Relationship Id="rId2" Type="http://schemas.openxmlformats.org/officeDocument/2006/relationships/slideLayout" Target="../slideLayouts/slideLayout7.xml"/><Relationship Id="rId1" Type="http://schemas.openxmlformats.org/officeDocument/2006/relationships/vmlDrawing" Target="../drawings/vmlDrawing69.vml"/></Relationships>
</file>

<file path=ppt/slides/_rels/slide7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8" Type="http://schemas.openxmlformats.org/officeDocument/2006/relationships/hyperlink" Target="http://gorohovec.ru/tinybrowser/files/kupr/236_6.zip" TargetMode="External"/><Relationship Id="rId3" Type="http://schemas.openxmlformats.org/officeDocument/2006/relationships/hyperlink" Target="http://gorohovec.ru/tinybrowser/files/kupr/236_1.zip" TargetMode="External"/><Relationship Id="rId7" Type="http://schemas.openxmlformats.org/officeDocument/2006/relationships/hyperlink" Target="http://gorohovec.ru/tinybrowser/files/kupr/236_5.zip" TargetMode="External"/><Relationship Id="rId2" Type="http://schemas.openxmlformats.org/officeDocument/2006/relationships/slideLayout" Target="../slideLayouts/slideLayout7.xml"/><Relationship Id="rId1" Type="http://schemas.openxmlformats.org/officeDocument/2006/relationships/vmlDrawing" Target="../drawings/vmlDrawing70.vml"/><Relationship Id="rId6" Type="http://schemas.openxmlformats.org/officeDocument/2006/relationships/hyperlink" Target="http://gorohovec.ru/tinybrowser/files/kupr/236_4.zip" TargetMode="External"/><Relationship Id="rId11" Type="http://schemas.openxmlformats.org/officeDocument/2006/relationships/package" Target="../embeddings/_________Microsoft_Office_Word70.docx"/><Relationship Id="rId5" Type="http://schemas.openxmlformats.org/officeDocument/2006/relationships/hyperlink" Target="http://gorohovec.ru/tinybrowser/files/kupr/236_3.zip" TargetMode="External"/><Relationship Id="rId10" Type="http://schemas.openxmlformats.org/officeDocument/2006/relationships/image" Target="../media/image16.jpeg"/><Relationship Id="rId4" Type="http://schemas.openxmlformats.org/officeDocument/2006/relationships/hyperlink" Target="http://gorohovec.ru/tinybrowser/files/kupr/236_2.zip" TargetMode="External"/><Relationship Id="rId9" Type="http://schemas.openxmlformats.org/officeDocument/2006/relationships/hyperlink" Target="http://gorohovec.ru/tinybrowser/files/kupr/236_8.zip" TargetMode="External"/></Relationships>
</file>

<file path=ppt/slides/_rels/slide76.xml.rels><?xml version="1.0" encoding="UTF-8" standalone="yes"?>
<Relationships xmlns="http://schemas.openxmlformats.org/package/2006/relationships"><Relationship Id="rId3" Type="http://schemas.openxmlformats.org/officeDocument/2006/relationships/package" Target="../embeddings/_________Microsoft_Office_Word71.docx"/><Relationship Id="rId2" Type="http://schemas.openxmlformats.org/officeDocument/2006/relationships/slideLayout" Target="../slideLayouts/slideLayout7.xml"/><Relationship Id="rId1" Type="http://schemas.openxmlformats.org/officeDocument/2006/relationships/vmlDrawing" Target="../drawings/vmlDrawing71.vml"/></Relationships>
</file>

<file path=ppt/slides/_rels/slide77.xml.rels><?xml version="1.0" encoding="UTF-8" standalone="yes"?>
<Relationships xmlns="http://schemas.openxmlformats.org/package/2006/relationships"><Relationship Id="rId3" Type="http://schemas.openxmlformats.org/officeDocument/2006/relationships/package" Target="../embeddings/_________Microsoft_Office_Word72.docx"/><Relationship Id="rId2" Type="http://schemas.openxmlformats.org/officeDocument/2006/relationships/slideLayout" Target="../slideLayouts/slideLayout13.xml"/><Relationship Id="rId1" Type="http://schemas.openxmlformats.org/officeDocument/2006/relationships/vmlDrawing" Target="../drawings/vmlDrawing72.vml"/><Relationship Id="rId4" Type="http://schemas.openxmlformats.org/officeDocument/2006/relationships/chart" Target="../charts/chart11.xml"/></Relationships>
</file>

<file path=ppt/slides/_rels/slide78.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package" Target="../embeddings/_________Microsoft_Office_Word73.docx"/><Relationship Id="rId2" Type="http://schemas.openxmlformats.org/officeDocument/2006/relationships/slideLayout" Target="../slideLayouts/slideLayout7.xml"/><Relationship Id="rId1" Type="http://schemas.openxmlformats.org/officeDocument/2006/relationships/vmlDrawing" Target="../drawings/vmlDrawing73.vml"/></Relationships>
</file>

<file path=ppt/slides/_rels/slide80.xml.rels><?xml version="1.0" encoding="UTF-8" standalone="yes"?>
<Relationships xmlns="http://schemas.openxmlformats.org/package/2006/relationships"><Relationship Id="rId8" Type="http://schemas.openxmlformats.org/officeDocument/2006/relationships/hyperlink" Target="http://gorohovec.ru/tinybrowser/files/kupr/236_6.zip" TargetMode="External"/><Relationship Id="rId3" Type="http://schemas.openxmlformats.org/officeDocument/2006/relationships/hyperlink" Target="http://gorohovec.ru/tinybrowser/files/kupr/236_1.zip" TargetMode="External"/><Relationship Id="rId7" Type="http://schemas.openxmlformats.org/officeDocument/2006/relationships/hyperlink" Target="http://gorohovec.ru/tinybrowser/files/kupr/236_5.zip" TargetMode="External"/><Relationship Id="rId2" Type="http://schemas.openxmlformats.org/officeDocument/2006/relationships/slideLayout" Target="../slideLayouts/slideLayout7.xml"/><Relationship Id="rId1" Type="http://schemas.openxmlformats.org/officeDocument/2006/relationships/vmlDrawing" Target="../drawings/vmlDrawing74.vml"/><Relationship Id="rId6" Type="http://schemas.openxmlformats.org/officeDocument/2006/relationships/hyperlink" Target="http://gorohovec.ru/tinybrowser/files/kupr/236_4.zip" TargetMode="External"/><Relationship Id="rId5" Type="http://schemas.openxmlformats.org/officeDocument/2006/relationships/hyperlink" Target="http://gorohovec.ru/tinybrowser/files/kupr/236_3.zip" TargetMode="External"/><Relationship Id="rId10" Type="http://schemas.openxmlformats.org/officeDocument/2006/relationships/package" Target="../embeddings/_________Microsoft_Office_Word74.docx"/><Relationship Id="rId4" Type="http://schemas.openxmlformats.org/officeDocument/2006/relationships/hyperlink" Target="http://gorohovec.ru/tinybrowser/files/kupr/236_2.zip" TargetMode="External"/><Relationship Id="rId9" Type="http://schemas.openxmlformats.org/officeDocument/2006/relationships/hyperlink" Target="http://gorohovec.ru/tinybrowser/files/kupr/236_8.zip" TargetMode="External"/></Relationships>
</file>

<file path=ppt/slides/_rels/slide81.xml.rels><?xml version="1.0" encoding="UTF-8" standalone="yes"?>
<Relationships xmlns="http://schemas.openxmlformats.org/package/2006/relationships"><Relationship Id="rId8" Type="http://schemas.openxmlformats.org/officeDocument/2006/relationships/hyperlink" Target="http://gorohovec.ru/tinybrowser/files/kupr/236_6.zip" TargetMode="External"/><Relationship Id="rId3" Type="http://schemas.openxmlformats.org/officeDocument/2006/relationships/hyperlink" Target="http://gorohovec.ru/tinybrowser/files/kupr/236_1.zip" TargetMode="External"/><Relationship Id="rId7" Type="http://schemas.openxmlformats.org/officeDocument/2006/relationships/hyperlink" Target="http://gorohovec.ru/tinybrowser/files/kupr/236_5.zip" TargetMode="External"/><Relationship Id="rId2" Type="http://schemas.openxmlformats.org/officeDocument/2006/relationships/slideLayout" Target="../slideLayouts/slideLayout7.xml"/><Relationship Id="rId1" Type="http://schemas.openxmlformats.org/officeDocument/2006/relationships/vmlDrawing" Target="../drawings/vmlDrawing75.vml"/><Relationship Id="rId6" Type="http://schemas.openxmlformats.org/officeDocument/2006/relationships/hyperlink" Target="http://gorohovec.ru/tinybrowser/files/kupr/236_4.zip" TargetMode="External"/><Relationship Id="rId5" Type="http://schemas.openxmlformats.org/officeDocument/2006/relationships/hyperlink" Target="http://gorohovec.ru/tinybrowser/files/kupr/236_3.zip" TargetMode="External"/><Relationship Id="rId10" Type="http://schemas.openxmlformats.org/officeDocument/2006/relationships/package" Target="../embeddings/_________Microsoft_Office_Word75.docx"/><Relationship Id="rId4" Type="http://schemas.openxmlformats.org/officeDocument/2006/relationships/hyperlink" Target="http://gorohovec.ru/tinybrowser/files/kupr/236_2.zip" TargetMode="External"/><Relationship Id="rId9" Type="http://schemas.openxmlformats.org/officeDocument/2006/relationships/hyperlink" Target="http://gorohovec.ru/tinybrowser/files/kupr/236_8.zip" TargetMode="External"/></Relationships>
</file>

<file path=ppt/slides/_rels/slide82.xml.rels><?xml version="1.0" encoding="UTF-8" standalone="yes"?>
<Relationships xmlns="http://schemas.openxmlformats.org/package/2006/relationships"><Relationship Id="rId3" Type="http://schemas.openxmlformats.org/officeDocument/2006/relationships/package" Target="../embeddings/_________Microsoft_Office_Word76.docx"/><Relationship Id="rId2" Type="http://schemas.openxmlformats.org/officeDocument/2006/relationships/slideLayout" Target="../slideLayouts/slideLayout7.xml"/><Relationship Id="rId1" Type="http://schemas.openxmlformats.org/officeDocument/2006/relationships/vmlDrawing" Target="../drawings/vmlDrawing76.vml"/></Relationships>
</file>

<file path=ppt/slides/_rels/slide83.xml.rels><?xml version="1.0" encoding="UTF-8" standalone="yes"?>
<Relationships xmlns="http://schemas.openxmlformats.org/package/2006/relationships"><Relationship Id="rId3" Type="http://schemas.openxmlformats.org/officeDocument/2006/relationships/package" Target="../embeddings/_________Microsoft_Office_Word77.docx"/><Relationship Id="rId2" Type="http://schemas.openxmlformats.org/officeDocument/2006/relationships/slideLayout" Target="../slideLayouts/slideLayout7.xml"/><Relationship Id="rId1" Type="http://schemas.openxmlformats.org/officeDocument/2006/relationships/vmlDrawing" Target="../drawings/vmlDrawing77.vml"/></Relationships>
</file>

<file path=ppt/slides/_rels/slide84.xml.rels><?xml version="1.0" encoding="UTF-8" standalone="yes"?>
<Relationships xmlns="http://schemas.openxmlformats.org/package/2006/relationships"><Relationship Id="rId3" Type="http://schemas.openxmlformats.org/officeDocument/2006/relationships/package" Target="../embeddings/_________Microsoft_Office_Word78.docx"/><Relationship Id="rId2" Type="http://schemas.openxmlformats.org/officeDocument/2006/relationships/slideLayout" Target="../slideLayouts/slideLayout7.xml"/><Relationship Id="rId1" Type="http://schemas.openxmlformats.org/officeDocument/2006/relationships/vmlDrawing" Target="../drawings/vmlDrawing78.vml"/></Relationships>
</file>

<file path=ppt/slides/_rels/slide85.xml.rels><?xml version="1.0" encoding="UTF-8" standalone="yes"?>
<Relationships xmlns="http://schemas.openxmlformats.org/package/2006/relationships"><Relationship Id="rId3" Type="http://schemas.openxmlformats.org/officeDocument/2006/relationships/package" Target="../embeddings/_________Microsoft_Office_Word79.docx"/><Relationship Id="rId2" Type="http://schemas.openxmlformats.org/officeDocument/2006/relationships/slideLayout" Target="../slideLayouts/slideLayout7.xml"/><Relationship Id="rId1" Type="http://schemas.openxmlformats.org/officeDocument/2006/relationships/vmlDrawing" Target="../drawings/vmlDrawing79.vml"/></Relationships>
</file>

<file path=ppt/slides/_rels/slide86.xml.rels><?xml version="1.0" encoding="UTF-8" standalone="yes"?>
<Relationships xmlns="http://schemas.openxmlformats.org/package/2006/relationships"><Relationship Id="rId3" Type="http://schemas.openxmlformats.org/officeDocument/2006/relationships/package" Target="../embeddings/_________Microsoft_Office_Word80.docx"/><Relationship Id="rId2" Type="http://schemas.openxmlformats.org/officeDocument/2006/relationships/slideLayout" Target="../slideLayouts/slideLayout7.xml"/><Relationship Id="rId1" Type="http://schemas.openxmlformats.org/officeDocument/2006/relationships/vmlDrawing" Target="../drawings/vmlDrawing80.vml"/></Relationships>
</file>

<file path=ppt/slides/_rels/slide87.xml.rels><?xml version="1.0" encoding="UTF-8" standalone="yes"?>
<Relationships xmlns="http://schemas.openxmlformats.org/package/2006/relationships"><Relationship Id="rId3" Type="http://schemas.openxmlformats.org/officeDocument/2006/relationships/package" Target="../embeddings/_________Microsoft_Office_Word81.docx"/><Relationship Id="rId2" Type="http://schemas.openxmlformats.org/officeDocument/2006/relationships/slideLayout" Target="../slideLayouts/slideLayout7.xml"/><Relationship Id="rId1" Type="http://schemas.openxmlformats.org/officeDocument/2006/relationships/vmlDrawing" Target="../drawings/vmlDrawing81.vml"/></Relationships>
</file>

<file path=ppt/slides/_rels/slide88.xml.rels><?xml version="1.0" encoding="UTF-8" standalone="yes"?>
<Relationships xmlns="http://schemas.openxmlformats.org/package/2006/relationships"><Relationship Id="rId3" Type="http://schemas.openxmlformats.org/officeDocument/2006/relationships/package" Target="../embeddings/_________Microsoft_Office_Word82.docx"/><Relationship Id="rId2" Type="http://schemas.openxmlformats.org/officeDocument/2006/relationships/slideLayout" Target="../slideLayouts/slideLayout7.xml"/><Relationship Id="rId1" Type="http://schemas.openxmlformats.org/officeDocument/2006/relationships/vmlDrawing" Target="../drawings/vmlDrawing82.vml"/></Relationships>
</file>

<file path=ppt/slides/_rels/slide89.xml.rels><?xml version="1.0" encoding="UTF-8" standalone="yes"?>
<Relationships xmlns="http://schemas.openxmlformats.org/package/2006/relationships"><Relationship Id="rId3" Type="http://schemas.openxmlformats.org/officeDocument/2006/relationships/package" Target="../embeddings/_________Microsoft_Office_Word83.docx"/><Relationship Id="rId2" Type="http://schemas.openxmlformats.org/officeDocument/2006/relationships/slideLayout" Target="../slideLayouts/slideLayout7.xml"/><Relationship Id="rId1" Type="http://schemas.openxmlformats.org/officeDocument/2006/relationships/vmlDrawing" Target="../drawings/vmlDrawing83.vml"/></Relationships>
</file>

<file path=ppt/slides/_rels/slide90.xml.rels><?xml version="1.0" encoding="UTF-8" standalone="yes"?>
<Relationships xmlns="http://schemas.openxmlformats.org/package/2006/relationships"><Relationship Id="rId3" Type="http://schemas.openxmlformats.org/officeDocument/2006/relationships/package" Target="../embeddings/_________Microsoft_Office_Word84.docx"/><Relationship Id="rId2" Type="http://schemas.openxmlformats.org/officeDocument/2006/relationships/slideLayout" Target="../slideLayouts/slideLayout7.xml"/><Relationship Id="rId1" Type="http://schemas.openxmlformats.org/officeDocument/2006/relationships/vmlDrawing" Target="../drawings/vmlDrawing84.vml"/></Relationships>
</file>

<file path=ppt/slides/_rels/slide91.xml.rels><?xml version="1.0" encoding="UTF-8" standalone="yes"?>
<Relationships xmlns="http://schemas.openxmlformats.org/package/2006/relationships"><Relationship Id="rId3" Type="http://schemas.openxmlformats.org/officeDocument/2006/relationships/package" Target="../embeddings/_________Microsoft_Office_Word85.docx"/><Relationship Id="rId2" Type="http://schemas.openxmlformats.org/officeDocument/2006/relationships/slideLayout" Target="../slideLayouts/slideLayout7.xml"/><Relationship Id="rId1" Type="http://schemas.openxmlformats.org/officeDocument/2006/relationships/vmlDrawing" Target="../drawings/vmlDrawing85.vml"/></Relationships>
</file>

<file path=ppt/slides/_rels/slide92.xml.rels><?xml version="1.0" encoding="UTF-8" standalone="yes"?>
<Relationships xmlns="http://schemas.openxmlformats.org/package/2006/relationships"><Relationship Id="rId3" Type="http://schemas.openxmlformats.org/officeDocument/2006/relationships/package" Target="../embeddings/_________Microsoft_Office_Word86.docx"/><Relationship Id="rId2" Type="http://schemas.openxmlformats.org/officeDocument/2006/relationships/slideLayout" Target="../slideLayouts/slideLayout7.xml"/><Relationship Id="rId1" Type="http://schemas.openxmlformats.org/officeDocument/2006/relationships/vmlDrawing" Target="../drawings/vmlDrawing86.vml"/></Relationships>
</file>

<file path=ppt/slides/_rels/slide93.xml.rels><?xml version="1.0" encoding="UTF-8" standalone="yes"?>
<Relationships xmlns="http://schemas.openxmlformats.org/package/2006/relationships"><Relationship Id="rId3" Type="http://schemas.openxmlformats.org/officeDocument/2006/relationships/package" Target="../embeddings/_________Microsoft_Office_Word87.docx"/><Relationship Id="rId2" Type="http://schemas.openxmlformats.org/officeDocument/2006/relationships/slideLayout" Target="../slideLayouts/slideLayout7.xml"/><Relationship Id="rId1" Type="http://schemas.openxmlformats.org/officeDocument/2006/relationships/vmlDrawing" Target="../drawings/vmlDrawing87.vml"/></Relationships>
</file>

<file path=ppt/slides/_rels/slide94.xml.rels><?xml version="1.0" encoding="UTF-8" standalone="yes"?>
<Relationships xmlns="http://schemas.openxmlformats.org/package/2006/relationships"><Relationship Id="rId3" Type="http://schemas.openxmlformats.org/officeDocument/2006/relationships/package" Target="../embeddings/_________Microsoft_Office_Word88.docx"/><Relationship Id="rId2" Type="http://schemas.openxmlformats.org/officeDocument/2006/relationships/slideLayout" Target="../slideLayouts/slideLayout7.xml"/><Relationship Id="rId1" Type="http://schemas.openxmlformats.org/officeDocument/2006/relationships/vmlDrawing" Target="../drawings/vmlDrawing88.vml"/></Relationships>
</file>

<file path=ppt/slides/_rels/slide95.xml.rels><?xml version="1.0" encoding="UTF-8" standalone="yes"?>
<Relationships xmlns="http://schemas.openxmlformats.org/package/2006/relationships"><Relationship Id="rId3" Type="http://schemas.openxmlformats.org/officeDocument/2006/relationships/package" Target="../embeddings/_________Microsoft_Office_Word89.docx"/><Relationship Id="rId2" Type="http://schemas.openxmlformats.org/officeDocument/2006/relationships/slideLayout" Target="../slideLayouts/slideLayout7.xml"/><Relationship Id="rId1" Type="http://schemas.openxmlformats.org/officeDocument/2006/relationships/vmlDrawing" Target="../drawings/vmlDrawing89.vml"/></Relationships>
</file>

<file path=ppt/slides/_rels/slide96.xml.rels><?xml version="1.0" encoding="UTF-8" standalone="yes"?>
<Relationships xmlns="http://schemas.openxmlformats.org/package/2006/relationships"><Relationship Id="rId3" Type="http://schemas.openxmlformats.org/officeDocument/2006/relationships/package" Target="../embeddings/_________Microsoft_Office_Word90.docx"/><Relationship Id="rId2" Type="http://schemas.openxmlformats.org/officeDocument/2006/relationships/slideLayout" Target="../slideLayouts/slideLayout7.xml"/><Relationship Id="rId1" Type="http://schemas.openxmlformats.org/officeDocument/2006/relationships/vmlDrawing" Target="../drawings/vmlDrawing90.vml"/></Relationships>
</file>

<file path=ppt/slides/_rels/slide97.xml.rels><?xml version="1.0" encoding="UTF-8" standalone="yes"?>
<Relationships xmlns="http://schemas.openxmlformats.org/package/2006/relationships"><Relationship Id="rId3" Type="http://schemas.openxmlformats.org/officeDocument/2006/relationships/package" Target="../embeddings/_________Microsoft_Office_Word91.docx"/><Relationship Id="rId2" Type="http://schemas.openxmlformats.org/officeDocument/2006/relationships/slideLayout" Target="../slideLayouts/slideLayout7.xml"/><Relationship Id="rId1" Type="http://schemas.openxmlformats.org/officeDocument/2006/relationships/vmlDrawing" Target="../drawings/vmlDrawing91.vml"/></Relationships>
</file>

<file path=ppt/slides/_rels/slide98.xml.rels><?xml version="1.0" encoding="UTF-8" standalone="yes"?>
<Relationships xmlns="http://schemas.openxmlformats.org/package/2006/relationships"><Relationship Id="rId3" Type="http://schemas.openxmlformats.org/officeDocument/2006/relationships/package" Target="../embeddings/_________Microsoft_Office_Word92.docx"/><Relationship Id="rId2" Type="http://schemas.openxmlformats.org/officeDocument/2006/relationships/slideLayout" Target="../slideLayouts/slideLayout7.xml"/><Relationship Id="rId1" Type="http://schemas.openxmlformats.org/officeDocument/2006/relationships/vmlDrawing" Target="../drawings/vmlDrawing92.vml"/></Relationships>
</file>

<file path=ppt/slides/_rels/slide99.xml.rels><?xml version="1.0" encoding="UTF-8" standalone="yes"?>
<Relationships xmlns="http://schemas.openxmlformats.org/package/2006/relationships"><Relationship Id="rId3" Type="http://schemas.openxmlformats.org/officeDocument/2006/relationships/package" Target="../embeddings/_________Microsoft_Office_Word93.docx"/><Relationship Id="rId2" Type="http://schemas.openxmlformats.org/officeDocument/2006/relationships/slideLayout" Target="../slideLayouts/slideLayout7.xml"/><Relationship Id="rId1" Type="http://schemas.openxmlformats.org/officeDocument/2006/relationships/vmlDrawing" Target="../drawings/vmlDrawing93.vml"/></Relationships>
</file>

<file path=ppt/slides/_rels/slide100.xml.rels><?xml version="1.0" encoding="UTF-8" standalone="yes"?>
<Relationships xmlns="http://schemas.openxmlformats.org/package/2006/relationships"><Relationship Id="rId3" Type="http://schemas.openxmlformats.org/officeDocument/2006/relationships/package" Target="../embeddings/_________Microsoft_Office_Word94.docx"/><Relationship Id="rId2" Type="http://schemas.openxmlformats.org/officeDocument/2006/relationships/slideLayout" Target="../slideLayouts/slideLayout13.xml"/><Relationship Id="rId1" Type="http://schemas.openxmlformats.org/officeDocument/2006/relationships/vmlDrawing" Target="../drawings/vmlDrawing94.vml"/></Relationships>
</file>

<file path=ppt/slides/_rels/slide101.xml.rels><?xml version="1.0" encoding="UTF-8" standalone="yes"?>
<Relationships xmlns="http://schemas.openxmlformats.org/package/2006/relationships"><Relationship Id="rId3" Type="http://schemas.openxmlformats.org/officeDocument/2006/relationships/package" Target="../embeddings/_________Microsoft_Office_Word95.docx"/><Relationship Id="rId2" Type="http://schemas.openxmlformats.org/officeDocument/2006/relationships/slideLayout" Target="../slideLayouts/slideLayout13.xml"/><Relationship Id="rId1" Type="http://schemas.openxmlformats.org/officeDocument/2006/relationships/vmlDrawing" Target="../drawings/vmlDrawing95.vml"/></Relationships>
</file>

<file path=ppt/slides/_rels/slide102.xml.rels><?xml version="1.0" encoding="UTF-8" standalone="yes"?>
<Relationships xmlns="http://schemas.openxmlformats.org/package/2006/relationships"><Relationship Id="rId3" Type="http://schemas.openxmlformats.org/officeDocument/2006/relationships/package" Target="../embeddings/_________Microsoft_Office_Word96.docx"/><Relationship Id="rId2" Type="http://schemas.openxmlformats.org/officeDocument/2006/relationships/slideLayout" Target="../slideLayouts/slideLayout13.xml"/><Relationship Id="rId1" Type="http://schemas.openxmlformats.org/officeDocument/2006/relationships/vmlDrawing" Target="../drawings/vmlDrawing96.vml"/></Relationships>
</file>

<file path=ppt/slides/_rels/slide103.xml.rels><?xml version="1.0" encoding="UTF-8" standalone="yes"?>
<Relationships xmlns="http://schemas.openxmlformats.org/package/2006/relationships"><Relationship Id="rId3" Type="http://schemas.openxmlformats.org/officeDocument/2006/relationships/package" Target="../embeddings/_________Microsoft_Office_Word97.docx"/><Relationship Id="rId2" Type="http://schemas.openxmlformats.org/officeDocument/2006/relationships/slideLayout" Target="../slideLayouts/slideLayout7.xml"/><Relationship Id="rId1" Type="http://schemas.openxmlformats.org/officeDocument/2006/relationships/vmlDrawing" Target="../drawings/vmlDrawing97.vml"/></Relationships>
</file>

<file path=ppt/slides/_rels/slide104.xml.rels><?xml version="1.0" encoding="UTF-8" standalone="yes"?>
<Relationships xmlns="http://schemas.openxmlformats.org/package/2006/relationships"><Relationship Id="rId3" Type="http://schemas.openxmlformats.org/officeDocument/2006/relationships/package" Target="../embeddings/_________Microsoft_Office_Word98.docx"/><Relationship Id="rId2" Type="http://schemas.openxmlformats.org/officeDocument/2006/relationships/slideLayout" Target="../slideLayouts/slideLayout7.xml"/><Relationship Id="rId1" Type="http://schemas.openxmlformats.org/officeDocument/2006/relationships/vmlDrawing" Target="../drawings/vmlDrawing98.vml"/></Relationships>
</file>

<file path=ppt/slides/_rels/slide105.xml.rels><?xml version="1.0" encoding="UTF-8" standalone="yes"?>
<Relationships xmlns="http://schemas.openxmlformats.org/package/2006/relationships"><Relationship Id="rId3" Type="http://schemas.openxmlformats.org/officeDocument/2006/relationships/package" Target="../embeddings/_________Microsoft_Office_Word99.docx"/><Relationship Id="rId2" Type="http://schemas.openxmlformats.org/officeDocument/2006/relationships/slideLayout" Target="../slideLayouts/slideLayout7.xml"/><Relationship Id="rId1" Type="http://schemas.openxmlformats.org/officeDocument/2006/relationships/vmlDrawing" Target="../drawings/vmlDrawing99.vml"/></Relationships>
</file>

<file path=ppt/slides/_rels/slide106.xml.rels><?xml version="1.0" encoding="UTF-8" standalone="yes"?>
<Relationships xmlns="http://schemas.openxmlformats.org/package/2006/relationships"><Relationship Id="rId3" Type="http://schemas.openxmlformats.org/officeDocument/2006/relationships/package" Target="../embeddings/_________Microsoft_Office_Word100.docx"/><Relationship Id="rId2" Type="http://schemas.openxmlformats.org/officeDocument/2006/relationships/slideLayout" Target="../slideLayouts/slideLayout7.xml"/><Relationship Id="rId1" Type="http://schemas.openxmlformats.org/officeDocument/2006/relationships/vmlDrawing" Target="../drawings/vmlDrawing100.vml"/></Relationships>
</file>

<file path=ppt/slides/_rels/slide107.xml.rels><?xml version="1.0" encoding="UTF-8" standalone="yes"?>
<Relationships xmlns="http://schemas.openxmlformats.org/package/2006/relationships"><Relationship Id="rId3" Type="http://schemas.openxmlformats.org/officeDocument/2006/relationships/package" Target="../embeddings/_________Microsoft_Office_Word101.docx"/><Relationship Id="rId2" Type="http://schemas.openxmlformats.org/officeDocument/2006/relationships/slideLayout" Target="../slideLayouts/slideLayout7.xml"/><Relationship Id="rId1" Type="http://schemas.openxmlformats.org/officeDocument/2006/relationships/vmlDrawing" Target="../drawings/vmlDrawing101.vml"/></Relationships>
</file>

<file path=ppt/slides/_rels/slide108.xml.rels><?xml version="1.0" encoding="UTF-8" standalone="yes"?>
<Relationships xmlns="http://schemas.openxmlformats.org/package/2006/relationships"><Relationship Id="rId3" Type="http://schemas.openxmlformats.org/officeDocument/2006/relationships/package" Target="../embeddings/_________Microsoft_Office_Word102.docx"/><Relationship Id="rId2" Type="http://schemas.openxmlformats.org/officeDocument/2006/relationships/slideLayout" Target="../slideLayouts/slideLayout13.xml"/><Relationship Id="rId1" Type="http://schemas.openxmlformats.org/officeDocument/2006/relationships/vmlDrawing" Target="../drawings/vmlDrawing102.vml"/><Relationship Id="rId4" Type="http://schemas.openxmlformats.org/officeDocument/2006/relationships/image" Target="../media/image16.jpeg"/></Relationships>
</file>

<file path=ppt/slides/_rels/slide109.xml.rels><?xml version="1.0" encoding="UTF-8" standalone="yes"?>
<Relationships xmlns="http://schemas.openxmlformats.org/package/2006/relationships"><Relationship Id="rId3" Type="http://schemas.openxmlformats.org/officeDocument/2006/relationships/package" Target="../embeddings/_________Microsoft_Office_Word103.docx"/><Relationship Id="rId2" Type="http://schemas.openxmlformats.org/officeDocument/2006/relationships/slideLayout" Target="../slideLayouts/slideLayout13.xml"/><Relationship Id="rId1" Type="http://schemas.openxmlformats.org/officeDocument/2006/relationships/vmlDrawing" Target="../drawings/vmlDrawing103.vml"/><Relationship Id="rId4" Type="http://schemas.openxmlformats.org/officeDocument/2006/relationships/image" Target="../media/image16.jpeg"/></Relationships>
</file>

<file path=ppt/slides/_rels/slide110.xml.rels><?xml version="1.0" encoding="UTF-8" standalone="yes"?>
<Relationships xmlns="http://schemas.openxmlformats.org/package/2006/relationships"><Relationship Id="rId3" Type="http://schemas.openxmlformats.org/officeDocument/2006/relationships/package" Target="../embeddings/_________Microsoft_Office_Word104.docx"/><Relationship Id="rId2" Type="http://schemas.openxmlformats.org/officeDocument/2006/relationships/slideLayout" Target="../slideLayouts/slideLayout13.xml"/><Relationship Id="rId1" Type="http://schemas.openxmlformats.org/officeDocument/2006/relationships/vmlDrawing" Target="../drawings/vmlDrawing104.vml"/><Relationship Id="rId4" Type="http://schemas.openxmlformats.org/officeDocument/2006/relationships/image" Target="../media/image16.jpeg"/></Relationships>
</file>

<file path=ppt/slides/_rels/slide111.xml.rels><?xml version="1.0" encoding="UTF-8" standalone="yes"?>
<Relationships xmlns="http://schemas.openxmlformats.org/package/2006/relationships"><Relationship Id="rId3" Type="http://schemas.openxmlformats.org/officeDocument/2006/relationships/package" Target="../embeddings/_________Microsoft_Office_Word105.docx"/><Relationship Id="rId2" Type="http://schemas.openxmlformats.org/officeDocument/2006/relationships/slideLayout" Target="../slideLayouts/slideLayout13.xml"/><Relationship Id="rId1" Type="http://schemas.openxmlformats.org/officeDocument/2006/relationships/vmlDrawing" Target="../drawings/vmlDrawing105.vml"/><Relationship Id="rId4" Type="http://schemas.openxmlformats.org/officeDocument/2006/relationships/image" Target="../media/image16.jpeg"/></Relationships>
</file>

<file path=ppt/slides/_rels/slide112.xml.rels><?xml version="1.0" encoding="UTF-8" standalone="yes"?>
<Relationships xmlns="http://schemas.openxmlformats.org/package/2006/relationships"><Relationship Id="rId3" Type="http://schemas.openxmlformats.org/officeDocument/2006/relationships/package" Target="../embeddings/_________Microsoft_Office_Word106.docx"/><Relationship Id="rId2" Type="http://schemas.openxmlformats.org/officeDocument/2006/relationships/slideLayout" Target="../slideLayouts/slideLayout13.xml"/><Relationship Id="rId1" Type="http://schemas.openxmlformats.org/officeDocument/2006/relationships/vmlDrawing" Target="../drawings/vmlDrawing106.vml"/><Relationship Id="rId4" Type="http://schemas.openxmlformats.org/officeDocument/2006/relationships/image" Target="../media/image16.jpeg"/></Relationships>
</file>

<file path=ppt/slides/_rels/slide113.xml.rels><?xml version="1.0" encoding="UTF-8" standalone="yes"?>
<Relationships xmlns="http://schemas.openxmlformats.org/package/2006/relationships"><Relationship Id="rId3" Type="http://schemas.openxmlformats.org/officeDocument/2006/relationships/package" Target="../embeddings/_________Microsoft_Office_Word107.docx"/><Relationship Id="rId2" Type="http://schemas.openxmlformats.org/officeDocument/2006/relationships/slideLayout" Target="../slideLayouts/slideLayout7.xml"/><Relationship Id="rId1" Type="http://schemas.openxmlformats.org/officeDocument/2006/relationships/vmlDrawing" Target="../drawings/vmlDrawing107.vml"/></Relationships>
</file>

<file path=ppt/slides/_rels/slide114.xml.rels><?xml version="1.0" encoding="UTF-8" standalone="yes"?>
<Relationships xmlns="http://schemas.openxmlformats.org/package/2006/relationships"><Relationship Id="rId3" Type="http://schemas.openxmlformats.org/officeDocument/2006/relationships/package" Target="../embeddings/_________Microsoft_Office_Word108.docx"/><Relationship Id="rId2" Type="http://schemas.openxmlformats.org/officeDocument/2006/relationships/slideLayout" Target="../slideLayouts/slideLayout7.xml"/><Relationship Id="rId1" Type="http://schemas.openxmlformats.org/officeDocument/2006/relationships/vmlDrawing" Target="../drawings/vmlDrawing108.vml"/></Relationships>
</file>

<file path=ppt/slides/_rels/slide115.xml.rels><?xml version="1.0" encoding="UTF-8" standalone="yes"?>
<Relationships xmlns="http://schemas.openxmlformats.org/package/2006/relationships"><Relationship Id="rId3" Type="http://schemas.openxmlformats.org/officeDocument/2006/relationships/package" Target="../embeddings/_________Microsoft_Office_Word109.docx"/><Relationship Id="rId2" Type="http://schemas.openxmlformats.org/officeDocument/2006/relationships/slideLayout" Target="../slideLayouts/slideLayout7.xml"/><Relationship Id="rId1" Type="http://schemas.openxmlformats.org/officeDocument/2006/relationships/vmlDrawing" Target="../drawings/vmlDrawing109.vml"/></Relationships>
</file>

<file path=ppt/slides/_rels/slide116.xml.rels><?xml version="1.0" encoding="UTF-8" standalone="yes"?>
<Relationships xmlns="http://schemas.openxmlformats.org/package/2006/relationships"><Relationship Id="rId3" Type="http://schemas.openxmlformats.org/officeDocument/2006/relationships/package" Target="../embeddings/_________Microsoft_Office_Word110.docx"/><Relationship Id="rId2" Type="http://schemas.openxmlformats.org/officeDocument/2006/relationships/slideLayout" Target="../slideLayouts/slideLayout7.xml"/><Relationship Id="rId1" Type="http://schemas.openxmlformats.org/officeDocument/2006/relationships/vmlDrawing" Target="../drawings/vmlDrawing110.vml"/></Relationships>
</file>

<file path=ppt/slides/_rels/slide117.xml.rels><?xml version="1.0" encoding="UTF-8" standalone="yes"?>
<Relationships xmlns="http://schemas.openxmlformats.org/package/2006/relationships"><Relationship Id="rId3" Type="http://schemas.openxmlformats.org/officeDocument/2006/relationships/package" Target="../embeddings/_________Microsoft_Office_Word111.docx"/><Relationship Id="rId2" Type="http://schemas.openxmlformats.org/officeDocument/2006/relationships/slideLayout" Target="../slideLayouts/slideLayout7.xml"/><Relationship Id="rId1" Type="http://schemas.openxmlformats.org/officeDocument/2006/relationships/vmlDrawing" Target="../drawings/vmlDrawing111.vml"/></Relationships>
</file>

<file path=ppt/slides/_rels/slide118.xml.rels><?xml version="1.0" encoding="UTF-8" standalone="yes"?>
<Relationships xmlns="http://schemas.openxmlformats.org/package/2006/relationships"><Relationship Id="rId3" Type="http://schemas.openxmlformats.org/officeDocument/2006/relationships/package" Target="../embeddings/_________Microsoft_Office_Word112.docx"/><Relationship Id="rId2" Type="http://schemas.openxmlformats.org/officeDocument/2006/relationships/slideLayout" Target="../slideLayouts/slideLayout7.xml"/><Relationship Id="rId1" Type="http://schemas.openxmlformats.org/officeDocument/2006/relationships/vmlDrawing" Target="../drawings/vmlDrawing112.vml"/></Relationships>
</file>

<file path=ppt/slides/_rels/slide119.xml.rels><?xml version="1.0" encoding="UTF-8" standalone="yes"?>
<Relationships xmlns="http://schemas.openxmlformats.org/package/2006/relationships"><Relationship Id="rId3" Type="http://schemas.openxmlformats.org/officeDocument/2006/relationships/package" Target="../embeddings/_________Microsoft_Office_Word113.docx"/><Relationship Id="rId2" Type="http://schemas.openxmlformats.org/officeDocument/2006/relationships/slideLayout" Target="../slideLayouts/slideLayout7.xml"/><Relationship Id="rId1" Type="http://schemas.openxmlformats.org/officeDocument/2006/relationships/vmlDrawing" Target="../drawings/vmlDrawing113.vml"/></Relationships>
</file>

<file path=ppt/slides/_rels/slide120.xml.rels><?xml version="1.0" encoding="UTF-8" standalone="yes"?>
<Relationships xmlns="http://schemas.openxmlformats.org/package/2006/relationships"><Relationship Id="rId3" Type="http://schemas.openxmlformats.org/officeDocument/2006/relationships/package" Target="../embeddings/_________Microsoft_Office_Word114.docx"/><Relationship Id="rId2" Type="http://schemas.openxmlformats.org/officeDocument/2006/relationships/slideLayout" Target="../slideLayouts/slideLayout7.xml"/><Relationship Id="rId1" Type="http://schemas.openxmlformats.org/officeDocument/2006/relationships/vmlDrawing" Target="../drawings/vmlDrawing114.vml"/></Relationships>
</file>

<file path=ppt/slides/_rels/slide121.xml.rels><?xml version="1.0" encoding="UTF-8" standalone="yes"?>
<Relationships xmlns="http://schemas.openxmlformats.org/package/2006/relationships"><Relationship Id="rId3" Type="http://schemas.openxmlformats.org/officeDocument/2006/relationships/package" Target="../embeddings/_________Microsoft_Office_Word115.docx"/><Relationship Id="rId2" Type="http://schemas.openxmlformats.org/officeDocument/2006/relationships/slideLayout" Target="../slideLayouts/slideLayout7.xml"/><Relationship Id="rId1" Type="http://schemas.openxmlformats.org/officeDocument/2006/relationships/vmlDrawing" Target="../drawings/vmlDrawing115.vml"/></Relationships>
</file>

<file path=ppt/slides/_rels/slide122.xml.rels><?xml version="1.0" encoding="UTF-8" standalone="yes"?>
<Relationships xmlns="http://schemas.openxmlformats.org/package/2006/relationships"><Relationship Id="rId3" Type="http://schemas.openxmlformats.org/officeDocument/2006/relationships/package" Target="../embeddings/_________Microsoft_Office_Word116.docx"/><Relationship Id="rId2" Type="http://schemas.openxmlformats.org/officeDocument/2006/relationships/slideLayout" Target="../slideLayouts/slideLayout7.xml"/><Relationship Id="rId1" Type="http://schemas.openxmlformats.org/officeDocument/2006/relationships/vmlDrawing" Target="../drawings/vmlDrawing116.vml"/></Relationships>
</file>

<file path=ppt/slides/_rels/slide123.xml.rels><?xml version="1.0" encoding="UTF-8" standalone="yes"?>
<Relationships xmlns="http://schemas.openxmlformats.org/package/2006/relationships"><Relationship Id="rId3" Type="http://schemas.openxmlformats.org/officeDocument/2006/relationships/package" Target="../embeddings/_________Microsoft_Office_Word117.docx"/><Relationship Id="rId2" Type="http://schemas.openxmlformats.org/officeDocument/2006/relationships/slideLayout" Target="../slideLayouts/slideLayout13.xml"/><Relationship Id="rId1" Type="http://schemas.openxmlformats.org/officeDocument/2006/relationships/vmlDrawing" Target="../drawings/vmlDrawing117.vml"/><Relationship Id="rId4" Type="http://schemas.openxmlformats.org/officeDocument/2006/relationships/image" Target="../media/image32.jpeg"/></Relationships>
</file>

<file path=ppt/slides/_rels/slide124.xml.rels><?xml version="1.0" encoding="UTF-8" standalone="yes"?>
<Relationships xmlns="http://schemas.openxmlformats.org/package/2006/relationships"><Relationship Id="rId3" Type="http://schemas.openxmlformats.org/officeDocument/2006/relationships/package" Target="../embeddings/_________Microsoft_Office_Word118.docx"/><Relationship Id="rId2" Type="http://schemas.openxmlformats.org/officeDocument/2006/relationships/slideLayout" Target="../slideLayouts/slideLayout13.xml"/><Relationship Id="rId1" Type="http://schemas.openxmlformats.org/officeDocument/2006/relationships/vmlDrawing" Target="../drawings/vmlDrawing118.vml"/><Relationship Id="rId4" Type="http://schemas.openxmlformats.org/officeDocument/2006/relationships/image" Target="../media/image32.jpeg"/></Relationships>
</file>

<file path=ppt/slides/_rels/slide125.xml.rels><?xml version="1.0" encoding="UTF-8" standalone="yes"?>
<Relationships xmlns="http://schemas.openxmlformats.org/package/2006/relationships"><Relationship Id="rId3" Type="http://schemas.openxmlformats.org/officeDocument/2006/relationships/package" Target="../embeddings/_________Microsoft_Office_Word119.docx"/><Relationship Id="rId2" Type="http://schemas.openxmlformats.org/officeDocument/2006/relationships/slideLayout" Target="../slideLayouts/slideLayout7.xml"/><Relationship Id="rId1" Type="http://schemas.openxmlformats.org/officeDocument/2006/relationships/vmlDrawing" Target="../drawings/vmlDrawing119.vml"/></Relationships>
</file>

<file path=ppt/slides/_rels/slide126.xml.rels><?xml version="1.0" encoding="UTF-8" standalone="yes"?>
<Relationships xmlns="http://schemas.openxmlformats.org/package/2006/relationships"><Relationship Id="rId3" Type="http://schemas.openxmlformats.org/officeDocument/2006/relationships/package" Target="../embeddings/_________Microsoft_Office_Word120.docx"/><Relationship Id="rId2" Type="http://schemas.openxmlformats.org/officeDocument/2006/relationships/slideLayout" Target="../slideLayouts/slideLayout13.xml"/><Relationship Id="rId1" Type="http://schemas.openxmlformats.org/officeDocument/2006/relationships/vmlDrawing" Target="../drawings/vmlDrawing120.vml"/><Relationship Id="rId4" Type="http://schemas.openxmlformats.org/officeDocument/2006/relationships/image" Target="../media/image16.jpeg"/></Relationships>
</file>

<file path=ppt/slides/_rels/slide127.xml.rels><?xml version="1.0" encoding="UTF-8" standalone="yes"?>
<Relationships xmlns="http://schemas.openxmlformats.org/package/2006/relationships"><Relationship Id="rId3" Type="http://schemas.openxmlformats.org/officeDocument/2006/relationships/package" Target="../embeddings/_________Microsoft_Office_Word121.docx"/><Relationship Id="rId2" Type="http://schemas.openxmlformats.org/officeDocument/2006/relationships/slideLayout" Target="../slideLayouts/slideLayout7.xml"/><Relationship Id="rId1" Type="http://schemas.openxmlformats.org/officeDocument/2006/relationships/vmlDrawing" Target="../drawings/vmlDrawing121.vml"/></Relationships>
</file>

<file path=ppt/slides/_rels/slide128.xml.rels><?xml version="1.0" encoding="UTF-8" standalone="yes"?>
<Relationships xmlns="http://schemas.openxmlformats.org/package/2006/relationships"><Relationship Id="rId3" Type="http://schemas.openxmlformats.org/officeDocument/2006/relationships/package" Target="../embeddings/_________Microsoft_Office_Word122.docx"/><Relationship Id="rId2" Type="http://schemas.openxmlformats.org/officeDocument/2006/relationships/slideLayout" Target="../slideLayouts/slideLayout7.xml"/><Relationship Id="rId1" Type="http://schemas.openxmlformats.org/officeDocument/2006/relationships/vmlDrawing" Target="../drawings/vmlDrawing122.vml"/></Relationships>
</file>

<file path=ppt/slides/_rels/slide129.xml.rels><?xml version="1.0" encoding="UTF-8" standalone="yes"?>
<Relationships xmlns="http://schemas.openxmlformats.org/package/2006/relationships"><Relationship Id="rId3" Type="http://schemas.openxmlformats.org/officeDocument/2006/relationships/package" Target="../embeddings/_________Microsoft_Office_Word123.docx"/><Relationship Id="rId2" Type="http://schemas.openxmlformats.org/officeDocument/2006/relationships/slideLayout" Target="../slideLayouts/slideLayout7.xml"/><Relationship Id="rId1" Type="http://schemas.openxmlformats.org/officeDocument/2006/relationships/vmlDrawing" Target="../drawings/vmlDrawing123.vml"/></Relationships>
</file>

<file path=ppt/slides/_rels/slide130.xml.rels><?xml version="1.0" encoding="UTF-8" standalone="yes"?>
<Relationships xmlns="http://schemas.openxmlformats.org/package/2006/relationships"><Relationship Id="rId3" Type="http://schemas.openxmlformats.org/officeDocument/2006/relationships/package" Target="../embeddings/_________Microsoft_Office_Word124.docx"/><Relationship Id="rId2" Type="http://schemas.openxmlformats.org/officeDocument/2006/relationships/slideLayout" Target="../slideLayouts/slideLayout13.xml"/><Relationship Id="rId1" Type="http://schemas.openxmlformats.org/officeDocument/2006/relationships/vmlDrawing" Target="../drawings/vmlDrawing124.vml"/><Relationship Id="rId4" Type="http://schemas.openxmlformats.org/officeDocument/2006/relationships/image" Target="../media/image16.jpeg"/></Relationships>
</file>

<file path=ppt/slides/_rels/slide131.xml.rels><?xml version="1.0" encoding="UTF-8" standalone="yes"?>
<Relationships xmlns="http://schemas.openxmlformats.org/package/2006/relationships"><Relationship Id="rId3" Type="http://schemas.openxmlformats.org/officeDocument/2006/relationships/package" Target="../embeddings/_________Microsoft_Office_Word125.docx"/><Relationship Id="rId2" Type="http://schemas.openxmlformats.org/officeDocument/2006/relationships/slideLayout" Target="../slideLayouts/slideLayout7.xml"/><Relationship Id="rId1" Type="http://schemas.openxmlformats.org/officeDocument/2006/relationships/vmlDrawing" Target="../drawings/vmlDrawing125.vml"/></Relationships>
</file>

<file path=ppt/slides/_rels/slide132.xml.rels><?xml version="1.0" encoding="UTF-8" standalone="yes"?>
<Relationships xmlns="http://schemas.openxmlformats.org/package/2006/relationships"><Relationship Id="rId3" Type="http://schemas.openxmlformats.org/officeDocument/2006/relationships/package" Target="../embeddings/_________Microsoft_Office_Word126.docx"/><Relationship Id="rId2" Type="http://schemas.openxmlformats.org/officeDocument/2006/relationships/slideLayout" Target="../slideLayouts/slideLayout7.xml"/><Relationship Id="rId1" Type="http://schemas.openxmlformats.org/officeDocument/2006/relationships/vmlDrawing" Target="../drawings/vmlDrawing126.vml"/></Relationships>
</file>

<file path=ppt/slides/_rels/slide133.xml.rels><?xml version="1.0" encoding="UTF-8" standalone="yes"?>
<Relationships xmlns="http://schemas.openxmlformats.org/package/2006/relationships"><Relationship Id="rId3" Type="http://schemas.openxmlformats.org/officeDocument/2006/relationships/package" Target="../embeddings/_________Microsoft_Office_Word127.docx"/><Relationship Id="rId2" Type="http://schemas.openxmlformats.org/officeDocument/2006/relationships/slideLayout" Target="../slideLayouts/slideLayout7.xml"/><Relationship Id="rId1" Type="http://schemas.openxmlformats.org/officeDocument/2006/relationships/vmlDrawing" Target="../drawings/vmlDrawing127.vml"/></Relationships>
</file>

<file path=ppt/slides/_rels/slide134.xml.rels><?xml version="1.0" encoding="UTF-8" standalone="yes"?>
<Relationships xmlns="http://schemas.openxmlformats.org/package/2006/relationships"><Relationship Id="rId3" Type="http://schemas.openxmlformats.org/officeDocument/2006/relationships/package" Target="../embeddings/_________Microsoft_Office_Word128.docx"/><Relationship Id="rId2" Type="http://schemas.openxmlformats.org/officeDocument/2006/relationships/slideLayout" Target="../slideLayouts/slideLayout7.xml"/><Relationship Id="rId1" Type="http://schemas.openxmlformats.org/officeDocument/2006/relationships/vmlDrawing" Target="../drawings/vmlDrawing128.vml"/></Relationships>
</file>

<file path=ppt/slides/_rels/slide135.xml.rels><?xml version="1.0" encoding="UTF-8" standalone="yes"?>
<Relationships xmlns="http://schemas.openxmlformats.org/package/2006/relationships"><Relationship Id="rId3" Type="http://schemas.openxmlformats.org/officeDocument/2006/relationships/package" Target="../embeddings/_________Microsoft_Office_Word129.docx"/><Relationship Id="rId2" Type="http://schemas.openxmlformats.org/officeDocument/2006/relationships/slideLayout" Target="../slideLayouts/slideLayout7.xml"/><Relationship Id="rId1" Type="http://schemas.openxmlformats.org/officeDocument/2006/relationships/vmlDrawing" Target="../drawings/vmlDrawing129.vml"/></Relationships>
</file>

<file path=ppt/slides/_rels/slide136.xml.rels><?xml version="1.0" encoding="UTF-8" standalone="yes"?>
<Relationships xmlns="http://schemas.openxmlformats.org/package/2006/relationships"><Relationship Id="rId3" Type="http://schemas.openxmlformats.org/officeDocument/2006/relationships/package" Target="../embeddings/_________Microsoft_Office_Word130.docx"/><Relationship Id="rId2" Type="http://schemas.openxmlformats.org/officeDocument/2006/relationships/slideLayout" Target="../slideLayouts/slideLayout7.xml"/><Relationship Id="rId1" Type="http://schemas.openxmlformats.org/officeDocument/2006/relationships/vmlDrawing" Target="../drawings/vmlDrawing130.vml"/></Relationships>
</file>

<file path=ppt/slides/_rels/slide137.xml.rels><?xml version="1.0" encoding="UTF-8" standalone="yes"?>
<Relationships xmlns="http://schemas.openxmlformats.org/package/2006/relationships"><Relationship Id="rId3" Type="http://schemas.openxmlformats.org/officeDocument/2006/relationships/package" Target="../embeddings/_________Microsoft_Office_Word131.docx"/><Relationship Id="rId2" Type="http://schemas.openxmlformats.org/officeDocument/2006/relationships/slideLayout" Target="../slideLayouts/slideLayout7.xml"/><Relationship Id="rId1" Type="http://schemas.openxmlformats.org/officeDocument/2006/relationships/vmlDrawing" Target="../drawings/vmlDrawing131.vml"/></Relationships>
</file>

<file path=ppt/slides/_rels/slide138.xml.rels><?xml version="1.0" encoding="UTF-8" standalone="yes"?>
<Relationships xmlns="http://schemas.openxmlformats.org/package/2006/relationships"><Relationship Id="rId3" Type="http://schemas.openxmlformats.org/officeDocument/2006/relationships/package" Target="../embeddings/_________Microsoft_Office_Word132.docx"/><Relationship Id="rId2" Type="http://schemas.openxmlformats.org/officeDocument/2006/relationships/slideLayout" Target="../slideLayouts/slideLayout13.xml"/><Relationship Id="rId1" Type="http://schemas.openxmlformats.org/officeDocument/2006/relationships/vmlDrawing" Target="../drawings/vmlDrawing132.vml"/></Relationships>
</file>

<file path=ppt/slides/_rels/slide139.xml.rels><?xml version="1.0" encoding="UTF-8" standalone="yes"?>
<Relationships xmlns="http://schemas.openxmlformats.org/package/2006/relationships"><Relationship Id="rId3" Type="http://schemas.openxmlformats.org/officeDocument/2006/relationships/package" Target="../embeddings/_________Microsoft_Office_Word133.docx"/><Relationship Id="rId2" Type="http://schemas.openxmlformats.org/officeDocument/2006/relationships/slideLayout" Target="../slideLayouts/slideLayout13.xml"/><Relationship Id="rId1" Type="http://schemas.openxmlformats.org/officeDocument/2006/relationships/vmlDrawing" Target="../drawings/vmlDrawing133.vml"/></Relationships>
</file>

<file path=ppt/slides/_rels/slide140.xml.rels><?xml version="1.0" encoding="UTF-8" standalone="yes"?>
<Relationships xmlns="http://schemas.openxmlformats.org/package/2006/relationships"><Relationship Id="rId3" Type="http://schemas.openxmlformats.org/officeDocument/2006/relationships/package" Target="../embeddings/_________Microsoft_Office_Word134.docx"/><Relationship Id="rId2" Type="http://schemas.openxmlformats.org/officeDocument/2006/relationships/slideLayout" Target="../slideLayouts/slideLayout13.xml"/><Relationship Id="rId1" Type="http://schemas.openxmlformats.org/officeDocument/2006/relationships/vmlDrawing" Target="../drawings/vmlDrawing134.vml"/></Relationships>
</file>

<file path=ppt/slides/_rels/slide14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19.pn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44.jpeg"/><Relationship Id="rId1" Type="http://schemas.openxmlformats.org/officeDocument/2006/relationships/slideLayout" Target="../slideLayouts/slideLayout13.xml"/><Relationship Id="rId4" Type="http://schemas.openxmlformats.org/officeDocument/2006/relationships/image" Target="../media/image128.png"/></Relationships>
</file>

<file path=ppt/slides/_rels/slide143.xml.rels><?xml version="1.0" encoding="UTF-8" standalone="yes"?>
<Relationships xmlns="http://schemas.openxmlformats.org/package/2006/relationships"><Relationship Id="rId3" Type="http://schemas.openxmlformats.org/officeDocument/2006/relationships/package" Target="../embeddings/_________Microsoft_Office_Word135.docx"/><Relationship Id="rId2" Type="http://schemas.openxmlformats.org/officeDocument/2006/relationships/slideLayout" Target="../slideLayouts/slideLayout7.xml"/><Relationship Id="rId1" Type="http://schemas.openxmlformats.org/officeDocument/2006/relationships/vmlDrawing" Target="../drawings/vmlDrawing135.vml"/></Relationships>
</file>

<file path=ppt/slides/_rels/slide144.xml.rels><?xml version="1.0" encoding="UTF-8" standalone="yes"?>
<Relationships xmlns="http://schemas.openxmlformats.org/package/2006/relationships"><Relationship Id="rId3" Type="http://schemas.openxmlformats.org/officeDocument/2006/relationships/package" Target="../embeddings/_________Microsoft_Office_Word136.docx"/><Relationship Id="rId2" Type="http://schemas.openxmlformats.org/officeDocument/2006/relationships/slideLayout" Target="../slideLayouts/slideLayout7.xml"/><Relationship Id="rId1" Type="http://schemas.openxmlformats.org/officeDocument/2006/relationships/vmlDrawing" Target="../drawings/vmlDrawing136.vml"/></Relationships>
</file>

<file path=ppt/slides/_rels/slide145.xml.rels><?xml version="1.0" encoding="UTF-8" standalone="yes"?>
<Relationships xmlns="http://schemas.openxmlformats.org/package/2006/relationships"><Relationship Id="rId3" Type="http://schemas.openxmlformats.org/officeDocument/2006/relationships/package" Target="../embeddings/_________Microsoft_Office_Word137.docx"/><Relationship Id="rId2" Type="http://schemas.openxmlformats.org/officeDocument/2006/relationships/slideLayout" Target="../slideLayouts/slideLayout7.xml"/><Relationship Id="rId1" Type="http://schemas.openxmlformats.org/officeDocument/2006/relationships/vmlDrawing" Target="../drawings/vmlDrawing137.vml"/></Relationships>
</file>

<file path=ppt/slides/_rels/slide146.xml.rels><?xml version="1.0" encoding="UTF-8" standalone="yes"?>
<Relationships xmlns="http://schemas.openxmlformats.org/package/2006/relationships"><Relationship Id="rId3" Type="http://schemas.openxmlformats.org/officeDocument/2006/relationships/package" Target="../embeddings/_________Microsoft_Office_Word138.docx"/><Relationship Id="rId2" Type="http://schemas.openxmlformats.org/officeDocument/2006/relationships/slideLayout" Target="../slideLayouts/slideLayout13.xml"/><Relationship Id="rId1" Type="http://schemas.openxmlformats.org/officeDocument/2006/relationships/vmlDrawing" Target="../drawings/vmlDrawing138.vml"/><Relationship Id="rId4" Type="http://schemas.openxmlformats.org/officeDocument/2006/relationships/image" Target="../media/image16.jpeg"/></Relationships>
</file>

<file path=ppt/slides/_rels/slide14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7.xml"/><Relationship Id="rId1" Type="http://schemas.openxmlformats.org/officeDocument/2006/relationships/vmlDrawing" Target="../drawings/vmlDrawing139.vml"/><Relationship Id="rId4" Type="http://schemas.openxmlformats.org/officeDocument/2006/relationships/package" Target="../embeddings/_________Microsoft_Office_Word139.docx"/></Relationships>
</file>

<file path=ppt/slides/_rels/slide148.xml.rels><?xml version="1.0" encoding="UTF-8" standalone="yes"?>
<Relationships xmlns="http://schemas.openxmlformats.org/package/2006/relationships"><Relationship Id="rId3" Type="http://schemas.openxmlformats.org/officeDocument/2006/relationships/package" Target="../embeddings/_________Microsoft_Office_Word140.docx"/><Relationship Id="rId2" Type="http://schemas.openxmlformats.org/officeDocument/2006/relationships/slideLayout" Target="../slideLayouts/slideLayout7.xml"/><Relationship Id="rId1" Type="http://schemas.openxmlformats.org/officeDocument/2006/relationships/vmlDrawing" Target="../drawings/vmlDrawing140.vml"/></Relationships>
</file>

<file path=ppt/slides/_rels/slide1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mlDrawing" Target="../drawings/vmlDrawing141.vml"/><Relationship Id="rId4" Type="http://schemas.openxmlformats.org/officeDocument/2006/relationships/package" Target="../embeddings/_________Microsoft_Office_Word141.docx"/></Relationships>
</file>

<file path=ppt/slides/_rels/slide15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mlDrawing" Target="../drawings/vmlDrawing142.vml"/><Relationship Id="rId4" Type="http://schemas.openxmlformats.org/officeDocument/2006/relationships/package" Target="../embeddings/_________Microsoft_Office_Word142.docx"/></Relationships>
</file>

<file path=ppt/slides/_rels/slide151.xml.rels><?xml version="1.0" encoding="UTF-8" standalone="yes"?>
<Relationships xmlns="http://schemas.openxmlformats.org/package/2006/relationships"><Relationship Id="rId3" Type="http://schemas.openxmlformats.org/officeDocument/2006/relationships/package" Target="../embeddings/_________Microsoft_Office_Word143.docx"/><Relationship Id="rId2" Type="http://schemas.openxmlformats.org/officeDocument/2006/relationships/slideLayout" Target="../slideLayouts/slideLayout7.xml"/><Relationship Id="rId1" Type="http://schemas.openxmlformats.org/officeDocument/2006/relationships/vmlDrawing" Target="../drawings/vmlDrawing143.vml"/></Relationships>
</file>

<file path=ppt/slides/_rels/slide152.xml.rels><?xml version="1.0" encoding="UTF-8" standalone="yes"?>
<Relationships xmlns="http://schemas.openxmlformats.org/package/2006/relationships"><Relationship Id="rId8" Type="http://schemas.openxmlformats.org/officeDocument/2006/relationships/package" Target="../embeddings/_________Microsoft_Office_Word144.docx"/><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13.xml"/><Relationship Id="rId1" Type="http://schemas.openxmlformats.org/officeDocument/2006/relationships/vmlDrawing" Target="../drawings/vmlDrawing144.v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3.xml.rels><?xml version="1.0" encoding="UTF-8" standalone="yes"?>
<Relationships xmlns="http://schemas.openxmlformats.org/package/2006/relationships"><Relationship Id="rId3" Type="http://schemas.openxmlformats.org/officeDocument/2006/relationships/package" Target="../embeddings/_________Microsoft_Office_Word145.docx"/><Relationship Id="rId2" Type="http://schemas.openxmlformats.org/officeDocument/2006/relationships/slideLayout" Target="../slideLayouts/slideLayout7.xml"/><Relationship Id="rId1" Type="http://schemas.openxmlformats.org/officeDocument/2006/relationships/vmlDrawing" Target="../drawings/vmlDrawing145.vml"/></Relationships>
</file>

<file path=ppt/slides/_rels/slide154.xml.rels><?xml version="1.0" encoding="UTF-8" standalone="yes"?>
<Relationships xmlns="http://schemas.openxmlformats.org/package/2006/relationships"><Relationship Id="rId3" Type="http://schemas.openxmlformats.org/officeDocument/2006/relationships/package" Target="../embeddings/_________Microsoft_Office_Word146.docx"/><Relationship Id="rId2" Type="http://schemas.openxmlformats.org/officeDocument/2006/relationships/slideLayout" Target="../slideLayouts/slideLayout7.xml"/><Relationship Id="rId1" Type="http://schemas.openxmlformats.org/officeDocument/2006/relationships/vmlDrawing" Target="../drawings/vmlDrawing146.vml"/></Relationships>
</file>

<file path=ppt/slides/_rels/slide155.xml.rels><?xml version="1.0" encoding="UTF-8" standalone="yes"?>
<Relationships xmlns="http://schemas.openxmlformats.org/package/2006/relationships"><Relationship Id="rId3" Type="http://schemas.openxmlformats.org/officeDocument/2006/relationships/package" Target="../embeddings/_________Microsoft_Office_Word147.docx"/><Relationship Id="rId2" Type="http://schemas.openxmlformats.org/officeDocument/2006/relationships/slideLayout" Target="../slideLayouts/slideLayout7.xml"/><Relationship Id="rId1" Type="http://schemas.openxmlformats.org/officeDocument/2006/relationships/vmlDrawing" Target="../drawings/vmlDrawing147.vml"/></Relationships>
</file>

<file path=ppt/slides/_rels/slide156.xml.rels><?xml version="1.0" encoding="UTF-8" standalone="yes"?>
<Relationships xmlns="http://schemas.openxmlformats.org/package/2006/relationships"><Relationship Id="rId3" Type="http://schemas.openxmlformats.org/officeDocument/2006/relationships/package" Target="../embeddings/_________Microsoft_Office_Word148.docx"/><Relationship Id="rId2" Type="http://schemas.openxmlformats.org/officeDocument/2006/relationships/slideLayout" Target="../slideLayouts/slideLayout7.xml"/><Relationship Id="rId1" Type="http://schemas.openxmlformats.org/officeDocument/2006/relationships/vmlDrawing" Target="../drawings/vmlDrawing148.vml"/></Relationships>
</file>

<file path=ppt/slides/_rels/slide157.xml.rels><?xml version="1.0" encoding="UTF-8" standalone="yes"?>
<Relationships xmlns="http://schemas.openxmlformats.org/package/2006/relationships"><Relationship Id="rId3" Type="http://schemas.openxmlformats.org/officeDocument/2006/relationships/package" Target="../embeddings/_________Microsoft_Office_Word149.docx"/><Relationship Id="rId2" Type="http://schemas.openxmlformats.org/officeDocument/2006/relationships/slideLayout" Target="../slideLayouts/slideLayout7.xml"/><Relationship Id="rId1" Type="http://schemas.openxmlformats.org/officeDocument/2006/relationships/vmlDrawing" Target="../drawings/vmlDrawing149.vml"/></Relationships>
</file>

<file path=ppt/slides/_rels/slide158.xml.rels><?xml version="1.0" encoding="UTF-8" standalone="yes"?>
<Relationships xmlns="http://schemas.openxmlformats.org/package/2006/relationships"><Relationship Id="rId3" Type="http://schemas.openxmlformats.org/officeDocument/2006/relationships/package" Target="../embeddings/_________Microsoft_Office_Word150.docx"/><Relationship Id="rId2" Type="http://schemas.openxmlformats.org/officeDocument/2006/relationships/slideLayout" Target="../slideLayouts/slideLayout7.xml"/><Relationship Id="rId1" Type="http://schemas.openxmlformats.org/officeDocument/2006/relationships/vmlDrawing" Target="../drawings/vmlDrawing150.vml"/></Relationships>
</file>

<file path=ppt/slides/_rels/slide15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package" Target="../embeddings/_________Microsoft_Office_Word151.docx"/><Relationship Id="rId7" Type="http://schemas.openxmlformats.org/officeDocument/2006/relationships/diagramColors" Target="../diagrams/colors5.xml"/><Relationship Id="rId2" Type="http://schemas.openxmlformats.org/officeDocument/2006/relationships/slideLayout" Target="../slideLayouts/slideLayout7.xml"/><Relationship Id="rId1" Type="http://schemas.openxmlformats.org/officeDocument/2006/relationships/vmlDrawing" Target="../drawings/vmlDrawing151.v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0.xml.rels><?xml version="1.0" encoding="UTF-8" standalone="yes"?>
<Relationships xmlns="http://schemas.openxmlformats.org/package/2006/relationships"><Relationship Id="rId3" Type="http://schemas.openxmlformats.org/officeDocument/2006/relationships/package" Target="../embeddings/_________Microsoft_Office_Word152.docx"/><Relationship Id="rId2" Type="http://schemas.openxmlformats.org/officeDocument/2006/relationships/slideLayout" Target="../slideLayouts/slideLayout7.xml"/><Relationship Id="rId1" Type="http://schemas.openxmlformats.org/officeDocument/2006/relationships/vmlDrawing" Target="../drawings/vmlDrawing152.vml"/></Relationships>
</file>

<file path=ppt/slides/_rels/slide161.xml.rels><?xml version="1.0" encoding="UTF-8" standalone="yes"?>
<Relationships xmlns="http://schemas.openxmlformats.org/package/2006/relationships"><Relationship Id="rId3" Type="http://schemas.openxmlformats.org/officeDocument/2006/relationships/package" Target="../embeddings/_________Microsoft_Office_Word153.docx"/><Relationship Id="rId2" Type="http://schemas.openxmlformats.org/officeDocument/2006/relationships/slideLayout" Target="../slideLayouts/slideLayout7.xml"/><Relationship Id="rId1" Type="http://schemas.openxmlformats.org/officeDocument/2006/relationships/vmlDrawing" Target="../drawings/vmlDrawing153.vml"/></Relationships>
</file>

<file path=ppt/slides/_rels/slide162.xml.rels><?xml version="1.0" encoding="UTF-8" standalone="yes"?>
<Relationships xmlns="http://schemas.openxmlformats.org/package/2006/relationships"><Relationship Id="rId3" Type="http://schemas.openxmlformats.org/officeDocument/2006/relationships/package" Target="../embeddings/_________Microsoft_Office_Word154.docx"/><Relationship Id="rId2" Type="http://schemas.openxmlformats.org/officeDocument/2006/relationships/slideLayout" Target="../slideLayouts/slideLayout13.xml"/><Relationship Id="rId1" Type="http://schemas.openxmlformats.org/officeDocument/2006/relationships/vmlDrawing" Target="../drawings/vmlDrawing154.vml"/></Relationships>
</file>

<file path=ppt/slides/_rels/slide163.xml.rels><?xml version="1.0" encoding="UTF-8" standalone="yes"?>
<Relationships xmlns="http://schemas.openxmlformats.org/package/2006/relationships"><Relationship Id="rId3" Type="http://schemas.openxmlformats.org/officeDocument/2006/relationships/package" Target="../embeddings/_________Microsoft_Office_Word155.docx"/><Relationship Id="rId2" Type="http://schemas.openxmlformats.org/officeDocument/2006/relationships/slideLayout" Target="../slideLayouts/slideLayout7.xml"/><Relationship Id="rId1" Type="http://schemas.openxmlformats.org/officeDocument/2006/relationships/vmlDrawing" Target="../drawings/vmlDrawing155.vml"/></Relationships>
</file>

<file path=ppt/slides/_rels/slide164.xml.rels><?xml version="1.0" encoding="UTF-8" standalone="yes"?>
<Relationships xmlns="http://schemas.openxmlformats.org/package/2006/relationships"><Relationship Id="rId3" Type="http://schemas.openxmlformats.org/officeDocument/2006/relationships/package" Target="../embeddings/_________Microsoft_Office_Word156.docx"/><Relationship Id="rId2" Type="http://schemas.openxmlformats.org/officeDocument/2006/relationships/slideLayout" Target="../slideLayouts/slideLayout13.xml"/><Relationship Id="rId1" Type="http://schemas.openxmlformats.org/officeDocument/2006/relationships/vmlDrawing" Target="../drawings/vmlDrawing156.vml"/></Relationships>
</file>

<file path=ppt/slides/_rels/slide165.xml.rels><?xml version="1.0" encoding="UTF-8" standalone="yes"?>
<Relationships xmlns="http://schemas.openxmlformats.org/package/2006/relationships"><Relationship Id="rId3" Type="http://schemas.openxmlformats.org/officeDocument/2006/relationships/package" Target="../embeddings/_________Microsoft_Office_Word157.docx"/><Relationship Id="rId2" Type="http://schemas.openxmlformats.org/officeDocument/2006/relationships/slideLayout" Target="../slideLayouts/slideLayout7.xml"/><Relationship Id="rId1" Type="http://schemas.openxmlformats.org/officeDocument/2006/relationships/vmlDrawing" Target="../drawings/vmlDrawing157.vml"/></Relationships>
</file>

<file path=ppt/slides/_rels/slide166.xml.rels><?xml version="1.0" encoding="UTF-8" standalone="yes"?>
<Relationships xmlns="http://schemas.openxmlformats.org/package/2006/relationships"><Relationship Id="rId3" Type="http://schemas.openxmlformats.org/officeDocument/2006/relationships/package" Target="../embeddings/_________Microsoft_Office_Word158.docx"/><Relationship Id="rId2" Type="http://schemas.openxmlformats.org/officeDocument/2006/relationships/slideLayout" Target="../slideLayouts/slideLayout7.xml"/><Relationship Id="rId1" Type="http://schemas.openxmlformats.org/officeDocument/2006/relationships/vmlDrawing" Target="../drawings/vmlDrawing158.vml"/></Relationships>
</file>

<file path=ppt/slides/_rels/slide167.xml.rels><?xml version="1.0" encoding="UTF-8" standalone="yes"?>
<Relationships xmlns="http://schemas.openxmlformats.org/package/2006/relationships"><Relationship Id="rId3" Type="http://schemas.openxmlformats.org/officeDocument/2006/relationships/package" Target="../embeddings/_________Microsoft_Office_Word159.docx"/><Relationship Id="rId2" Type="http://schemas.openxmlformats.org/officeDocument/2006/relationships/slideLayout" Target="../slideLayouts/slideLayout7.xml"/><Relationship Id="rId1" Type="http://schemas.openxmlformats.org/officeDocument/2006/relationships/vmlDrawing" Target="../drawings/vmlDrawing159.vml"/></Relationships>
</file>

<file path=ppt/slides/_rels/slide16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slideLayout" Target="../slideLayouts/slideLayout7.xml"/><Relationship Id="rId1" Type="http://schemas.openxmlformats.org/officeDocument/2006/relationships/vmlDrawing" Target="../drawings/vmlDrawing160.vml"/><Relationship Id="rId4" Type="http://schemas.openxmlformats.org/officeDocument/2006/relationships/package" Target="../embeddings/_________Microsoft_Office_Word160.docx"/></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61.vml"/><Relationship Id="rId5" Type="http://schemas.openxmlformats.org/officeDocument/2006/relationships/package" Target="../embeddings/_________Microsoft_Office_Word161.docx"/><Relationship Id="rId4" Type="http://schemas.openxmlformats.org/officeDocument/2006/relationships/hyperlink" Target="mailto:kupr.grh@ramble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http://dtf.avo.ru/image/journal/article?img_id=8449726&amp;t=1503066811155"/>
          <p:cNvPicPr>
            <a:picLocks noChangeAspect="1" noChangeArrowheads="1"/>
          </p:cNvPicPr>
          <p:nvPr/>
        </p:nvPicPr>
        <p:blipFill>
          <a:blip r:embed="rId3" cstate="print">
            <a:extLst/>
          </a:blip>
          <a:srcRect/>
          <a:stretch>
            <a:fillRect/>
          </a:stretch>
        </p:blipFill>
        <p:spPr bwMode="auto">
          <a:xfrm>
            <a:off x="0" y="0"/>
            <a:ext cx="12192000" cy="6858000"/>
          </a:xfrm>
          <a:prstGeom prst="rect">
            <a:avLst/>
          </a:prstGeom>
          <a:noFill/>
          <a:effectLst>
            <a:glow rad="939800">
              <a:schemeClr val="accent5">
                <a:satMod val="175000"/>
                <a:alpha val="7000"/>
              </a:schemeClr>
            </a:glow>
            <a:outerShdw blurRad="50800" dist="50800" dir="8640000" sx="95000" sy="95000" algn="ctr" rotWithShape="0">
              <a:srgbClr val="FFFF00">
                <a:alpha val="84000"/>
              </a:srgbClr>
            </a:outerShdw>
            <a:reflection stA="98000" endPos="65000" dist="50800" dir="5400000" sy="-100000" algn="bl" rotWithShape="0"/>
            <a:softEdge rad="114300"/>
          </a:effectLst>
        </p:spPr>
      </p:pic>
      <p:graphicFrame>
        <p:nvGraphicFramePr>
          <p:cNvPr id="3" name="Объект 2"/>
          <p:cNvGraphicFramePr>
            <a:graphicFrameLocks noChangeAspect="1"/>
          </p:cNvGraphicFramePr>
          <p:nvPr>
            <p:extLst>
              <p:ext uri="{D42A27DB-BD31-4B8C-83A1-F6EECF244321}">
                <p14:modId xmlns:p14="http://schemas.microsoft.com/office/powerpoint/2010/main" xmlns="" val="2241763160"/>
              </p:ext>
            </p:extLst>
          </p:nvPr>
        </p:nvGraphicFramePr>
        <p:xfrm>
          <a:off x="1" y="1"/>
          <a:ext cx="3454399" cy="969578"/>
        </p:xfrm>
        <a:graphic>
          <a:graphicData uri="http://schemas.openxmlformats.org/presentationml/2006/ole">
            <p:oleObj spid="_x0000_s1096" name="Документ" r:id="rId4" imgW="5940803" imgH="1676580" progId="Word.Document.12">
              <p:embed/>
            </p:oleObj>
          </a:graphicData>
        </a:graphic>
      </p:graphicFrame>
      <p:sp>
        <p:nvSpPr>
          <p:cNvPr id="2" name="Прямоугольник 1"/>
          <p:cNvSpPr/>
          <p:nvPr/>
        </p:nvSpPr>
        <p:spPr>
          <a:xfrm>
            <a:off x="0" y="-31179"/>
            <a:ext cx="12192000" cy="6924973"/>
          </a:xfrm>
          <a:prstGeom prst="rect">
            <a:avLst/>
          </a:prstGeom>
          <a:noFill/>
          <a:ln w="38100">
            <a:solidFill>
              <a:srgbClr val="FFFF66"/>
            </a:solidFill>
          </a:ln>
          <a:effectLst>
            <a:glow rad="762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lIns="72000" rIns="72000" anchor="ctr">
            <a:spAutoFit/>
          </a:bodyPr>
          <a:lstStyle/>
          <a:p>
            <a:pPr marL="92075" algn="ctr">
              <a:defRPr/>
            </a:pPr>
            <a:r>
              <a:rPr lang="ru-RU" sz="8400" b="1" dirty="0" smtClean="0">
                <a:ln w="12700" cmpd="sng">
                  <a:solidFill>
                    <a:schemeClr val="accent4"/>
                  </a:solidFill>
                  <a:prstDash val="solid"/>
                </a:ln>
                <a:solidFill>
                  <a:srgbClr val="00FF00"/>
                </a:solidFill>
                <a:effectLst>
                  <a:outerShdw blurRad="38100" dist="38100" dir="2700000" algn="tl">
                    <a:srgbClr val="000000">
                      <a:alpha val="43137"/>
                    </a:srgbClr>
                  </a:outerShdw>
                </a:effectLst>
              </a:rPr>
              <a:t> </a:t>
            </a:r>
            <a:r>
              <a:rPr lang="ru-RU" sz="8300" b="1" dirty="0" smtClean="0">
                <a:ln w="12700" cmpd="sng">
                  <a:solidFill>
                    <a:schemeClr val="accent4"/>
                  </a:solidFill>
                  <a:prstDash val="solid"/>
                </a:ln>
                <a:solidFill>
                  <a:srgbClr val="00FF00"/>
                </a:solidFill>
                <a:effectLst>
                  <a:outerShdw blurRad="38100" dist="38100" dir="2700000" algn="tl">
                    <a:srgbClr val="000000">
                      <a:alpha val="43137"/>
                    </a:srgbClr>
                  </a:outerShdw>
                </a:effectLst>
              </a:rPr>
              <a:t>БЮДЖЕТ ДЛЯ ГРАЖДАН </a:t>
            </a:r>
          </a:p>
          <a:p>
            <a:pPr algn="ctr">
              <a:defRPr/>
            </a:pPr>
            <a:r>
              <a:rPr lang="ru-RU" sz="4400" b="1" dirty="0" smtClean="0">
                <a:ln w="12700" cmpd="sng">
                  <a:solidFill>
                    <a:schemeClr val="accent4"/>
                  </a:solidFill>
                  <a:prstDash val="solid"/>
                </a:ln>
                <a:solidFill>
                  <a:schemeClr val="tx1">
                    <a:lumMod val="95000"/>
                    <a:lumOff val="5000"/>
                  </a:schemeClr>
                </a:solidFill>
                <a:effectLst>
                  <a:outerShdw blurRad="38100" dist="38100" dir="2700000" algn="tl">
                    <a:srgbClr val="000000">
                      <a:alpha val="43137"/>
                    </a:srgbClr>
                  </a:outerShdw>
                </a:effectLst>
              </a:rPr>
              <a:t>к Проекту решения Совета народных </a:t>
            </a:r>
            <a:r>
              <a:rPr lang="ru-RU" sz="4400" b="1" dirty="0">
                <a:ln w="12700" cmpd="sng">
                  <a:solidFill>
                    <a:schemeClr val="accent4"/>
                  </a:solidFill>
                  <a:prstDash val="solid"/>
                </a:ln>
                <a:solidFill>
                  <a:schemeClr val="tx1">
                    <a:lumMod val="95000"/>
                    <a:lumOff val="5000"/>
                  </a:schemeClr>
                </a:solidFill>
                <a:effectLst>
                  <a:outerShdw blurRad="38100" dist="38100" dir="2700000" algn="tl">
                    <a:srgbClr val="000000">
                      <a:alpha val="43137"/>
                    </a:srgbClr>
                  </a:outerShdw>
                </a:effectLst>
              </a:rPr>
              <a:t>депутатов муниципального образования </a:t>
            </a:r>
            <a:r>
              <a:rPr lang="ru-RU" sz="4400" b="1" dirty="0" smtClean="0">
                <a:ln w="12700" cmpd="sng">
                  <a:solidFill>
                    <a:schemeClr val="accent4"/>
                  </a:solidFill>
                  <a:prstDash val="solid"/>
                </a:ln>
                <a:solidFill>
                  <a:schemeClr val="tx1">
                    <a:lumMod val="95000"/>
                    <a:lumOff val="5000"/>
                  </a:schemeClr>
                </a:solidFill>
                <a:effectLst>
                  <a:outerShdw blurRad="38100" dist="38100" dir="2700000" algn="tl">
                    <a:srgbClr val="000000">
                      <a:alpha val="43137"/>
                    </a:srgbClr>
                  </a:outerShdw>
                </a:effectLst>
              </a:rPr>
              <a:t>Куприяновское «О бюджете муниципального образования Куприяновское на 2025 год и на плановый период 2026 и 2027 годов»</a:t>
            </a:r>
          </a:p>
          <a:p>
            <a:pPr algn="ctr">
              <a:defRPr/>
            </a:pPr>
            <a:r>
              <a:rPr lang="ru-RU" sz="2400" b="1" dirty="0">
                <a:solidFill>
                  <a:srgbClr val="000000"/>
                </a:solidFill>
              </a:rPr>
              <a:t>по Решению Совета народных депутатов муниципального образования Куприяновское от </a:t>
            </a:r>
            <a:r>
              <a:rPr lang="ru-RU" sz="2400" b="1" dirty="0" smtClean="0">
                <a:solidFill>
                  <a:srgbClr val="000000"/>
                </a:solidFill>
              </a:rPr>
              <a:t>27.11.2024 </a:t>
            </a:r>
            <a:r>
              <a:rPr lang="ru-RU" sz="2400" b="1" dirty="0">
                <a:solidFill>
                  <a:srgbClr val="000000"/>
                </a:solidFill>
              </a:rPr>
              <a:t>№</a:t>
            </a:r>
            <a:r>
              <a:rPr lang="en-AU" sz="2400" b="1" dirty="0">
                <a:solidFill>
                  <a:srgbClr val="000000"/>
                </a:solidFill>
              </a:rPr>
              <a:t> </a:t>
            </a:r>
            <a:r>
              <a:rPr lang="ru-RU" sz="2400" b="1" dirty="0" smtClean="0">
                <a:solidFill>
                  <a:srgbClr val="000000"/>
                </a:solidFill>
              </a:rPr>
              <a:t>39</a:t>
            </a:r>
            <a:r>
              <a:rPr lang="en-AU" sz="2400" b="1" dirty="0" smtClean="0">
                <a:solidFill>
                  <a:srgbClr val="000000"/>
                </a:solidFill>
              </a:rPr>
              <a:t> </a:t>
            </a:r>
            <a:r>
              <a:rPr lang="ru-RU" sz="2400" b="1" dirty="0">
                <a:solidFill>
                  <a:srgbClr val="000000"/>
                </a:solidFill>
              </a:rPr>
              <a:t>«О Проекте решения Совета народных депутатов муниципального образования Куприяновское «О бюджете муниципального образования Куприяновское на </a:t>
            </a:r>
            <a:r>
              <a:rPr lang="ru-RU" sz="2400" b="1" dirty="0" smtClean="0">
                <a:solidFill>
                  <a:srgbClr val="000000"/>
                </a:solidFill>
              </a:rPr>
              <a:t>2025 </a:t>
            </a:r>
            <a:r>
              <a:rPr lang="ru-RU" sz="2400" b="1" dirty="0">
                <a:solidFill>
                  <a:srgbClr val="000000"/>
                </a:solidFill>
              </a:rPr>
              <a:t>год  и на плановый период </a:t>
            </a:r>
            <a:r>
              <a:rPr lang="ru-RU" sz="2400" b="1" dirty="0" smtClean="0">
                <a:solidFill>
                  <a:srgbClr val="000000"/>
                </a:solidFill>
              </a:rPr>
              <a:t>2026 </a:t>
            </a:r>
            <a:r>
              <a:rPr lang="ru-RU" sz="2400" b="1" dirty="0">
                <a:solidFill>
                  <a:srgbClr val="000000"/>
                </a:solidFill>
              </a:rPr>
              <a:t>и </a:t>
            </a:r>
            <a:r>
              <a:rPr lang="ru-RU" sz="2400" b="1" dirty="0" smtClean="0">
                <a:solidFill>
                  <a:srgbClr val="000000"/>
                </a:solidFill>
              </a:rPr>
              <a:t>2027 </a:t>
            </a:r>
            <a:r>
              <a:rPr lang="ru-RU" sz="2400" b="1" dirty="0">
                <a:solidFill>
                  <a:srgbClr val="000000"/>
                </a:solidFill>
              </a:rPr>
              <a:t>годов</a:t>
            </a:r>
            <a:r>
              <a:rPr lang="ru-RU" sz="2400" b="1" dirty="0" smtClean="0">
                <a:solidFill>
                  <a:srgbClr val="000000"/>
                </a:solidFill>
              </a:rPr>
              <a:t>» и </a:t>
            </a:r>
            <a:r>
              <a:rPr lang="ru-RU" sz="2400" b="1" i="1" dirty="0" smtClean="0">
                <a:solidFill>
                  <a:srgbClr val="000000"/>
                </a:solidFill>
              </a:rPr>
              <a:t>о </a:t>
            </a:r>
            <a:r>
              <a:rPr lang="ru-RU" sz="2400" b="1" i="1" dirty="0">
                <a:solidFill>
                  <a:srgbClr val="000000"/>
                </a:solidFill>
              </a:rPr>
              <a:t>назначении  публичных слушаний по вышеуказанному </a:t>
            </a:r>
            <a:r>
              <a:rPr lang="ru-RU" sz="2400" b="1" i="1" dirty="0" smtClean="0">
                <a:solidFill>
                  <a:srgbClr val="000000"/>
                </a:solidFill>
              </a:rPr>
              <a:t>вопросу»</a:t>
            </a:r>
          </a:p>
          <a:p>
            <a:pPr algn="ctr">
              <a:defRPr/>
            </a:pPr>
            <a:r>
              <a:rPr lang="en-US" sz="2000" b="1" dirty="0">
                <a:solidFill>
                  <a:srgbClr val="002060"/>
                </a:solidFill>
              </a:rPr>
              <a:t>https://gorohovec.ru/reshenie-snd-mo-kupriyanovskoe-41117.html</a:t>
            </a:r>
            <a:endParaRPr lang="ru-RU" sz="2000" b="1" dirty="0">
              <a:solidFill>
                <a:srgbClr val="002060"/>
              </a:solidFill>
            </a:endParaRPr>
          </a:p>
        </p:txBody>
      </p:sp>
    </p:spTree>
    <p:extLst>
      <p:ext uri="{BB962C8B-B14F-4D97-AF65-F5344CB8AC3E}">
        <p14:creationId xmlns:p14="http://schemas.microsoft.com/office/powerpoint/2010/main" xmlns="" val="3685167924"/>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0" y="22034"/>
            <a:ext cx="12192000" cy="6858000"/>
          </a:xfrm>
          <a:prstGeom prst="rect">
            <a:avLst/>
          </a:prstGeom>
          <a:solidFill>
            <a:srgbClr val="002060"/>
          </a:solidFill>
          <a:ln/>
        </p:spPr>
        <p:style>
          <a:lnRef idx="0">
            <a:schemeClr val="dk1"/>
          </a:lnRef>
          <a:fillRef idx="3">
            <a:schemeClr val="dk1"/>
          </a:fillRef>
          <a:effectRef idx="3">
            <a:schemeClr val="dk1"/>
          </a:effectRef>
          <a:fontRef idx="minor">
            <a:schemeClr val="lt1"/>
          </a:fontRef>
        </p:style>
        <p:txBody>
          <a:bodyPr anchor="ctr">
            <a:noAutofit/>
          </a:bodyPr>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fontAlgn="auto" hangingPunct="1">
              <a:spcAft>
                <a:spcPts val="0"/>
              </a:spcAft>
              <a:buNone/>
              <a:defRPr/>
            </a:pPr>
            <a:r>
              <a:rPr lang="ru-RU" sz="3000" b="1" i="1" dirty="0" smtClean="0">
                <a:solidFill>
                  <a:srgbClr val="FFFF00"/>
                </a:solidFill>
                <a:latin typeface="Times New Roman" panose="02020603050405020304" pitchFamily="18" charset="0"/>
                <a:cs typeface="Times New Roman" panose="02020603050405020304" pitchFamily="18" charset="0"/>
              </a:rPr>
              <a:t>	Уважаемые жители муниципального образования Куприяновское! </a:t>
            </a:r>
          </a:p>
          <a:p>
            <a:pPr marL="0" indent="0" algn="just" eaLnBrk="1" fontAlgn="auto" hangingPunct="1">
              <a:spcAft>
                <a:spcPts val="0"/>
              </a:spcAft>
              <a:buNone/>
              <a:defRPr/>
            </a:pPr>
            <a:r>
              <a:rPr lang="ru-RU" sz="3000" b="1" i="1" dirty="0" smtClean="0">
                <a:solidFill>
                  <a:srgbClr val="FFFF00"/>
                </a:solidFill>
                <a:latin typeface="Times New Roman" panose="02020603050405020304" pitchFamily="18" charset="0"/>
                <a:cs typeface="Times New Roman" panose="02020603050405020304" pitchFamily="18" charset="0"/>
              </a:rPr>
              <a:t>Администрация муниципального образования Куприяновское представляет Вашему вниманию проект бюджета </a:t>
            </a:r>
            <a:r>
              <a:rPr lang="ru-RU" sz="3000" b="1" i="1" dirty="0">
                <a:solidFill>
                  <a:srgbClr val="FFFF00"/>
                </a:solidFill>
                <a:latin typeface="Times New Roman" panose="02020603050405020304" pitchFamily="18" charset="0"/>
                <a:cs typeface="Times New Roman" panose="02020603050405020304" pitchFamily="18" charset="0"/>
              </a:rPr>
              <a:t>муниципального образования Куприяновское </a:t>
            </a:r>
            <a:r>
              <a:rPr lang="ru-RU" sz="3000" b="1" i="1" dirty="0" smtClean="0">
                <a:solidFill>
                  <a:srgbClr val="FFFF00"/>
                </a:solidFill>
                <a:latin typeface="Times New Roman" panose="02020603050405020304" pitchFamily="18" charset="0"/>
                <a:cs typeface="Times New Roman" panose="02020603050405020304" pitchFamily="18" charset="0"/>
              </a:rPr>
              <a:t>на 2025 </a:t>
            </a:r>
            <a:r>
              <a:rPr lang="ru-RU" sz="3000" b="1" i="1" dirty="0">
                <a:solidFill>
                  <a:srgbClr val="FFFF00"/>
                </a:solidFill>
                <a:latin typeface="Times New Roman" panose="02020603050405020304" pitchFamily="18" charset="0"/>
                <a:cs typeface="Times New Roman" panose="02020603050405020304" pitchFamily="18" charset="0"/>
              </a:rPr>
              <a:t>год </a:t>
            </a:r>
            <a:r>
              <a:rPr lang="ru-RU" sz="3000" b="1" i="1" dirty="0" smtClean="0">
                <a:solidFill>
                  <a:srgbClr val="FFFF00"/>
                </a:solidFill>
                <a:latin typeface="Times New Roman" panose="02020603050405020304" pitchFamily="18" charset="0"/>
                <a:cs typeface="Times New Roman" panose="02020603050405020304" pitchFamily="18" charset="0"/>
              </a:rPr>
              <a:t>и на плановый период 2026 и 2027 годов в </a:t>
            </a:r>
            <a:r>
              <a:rPr lang="ru-RU" sz="3000" b="1" i="1" dirty="0">
                <a:solidFill>
                  <a:srgbClr val="FFFF00"/>
                </a:solidFill>
                <a:latin typeface="Times New Roman" panose="02020603050405020304" pitchFamily="18" charset="0"/>
                <a:cs typeface="Times New Roman" panose="02020603050405020304" pitchFamily="18" charset="0"/>
              </a:rPr>
              <a:t>рамках проекта «Бюджет для граждан». </a:t>
            </a:r>
            <a:endParaRPr lang="ru-RU" sz="3000" b="1" i="1" dirty="0" smtClean="0">
              <a:solidFill>
                <a:srgbClr val="FFFF00"/>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None/>
              <a:defRPr/>
            </a:pPr>
            <a:r>
              <a:rPr lang="ru-RU" sz="3000" b="1" i="1" dirty="0" smtClean="0">
                <a:solidFill>
                  <a:srgbClr val="FFFF00"/>
                </a:solidFill>
                <a:latin typeface="Times New Roman" panose="02020603050405020304" pitchFamily="18" charset="0"/>
                <a:cs typeface="Times New Roman" panose="02020603050405020304" pitchFamily="18" charset="0"/>
              </a:rPr>
              <a:t>	 Надеемся, что представление бюджета и бюджетного процесса в понятной для жителей  форме повысит уровень </a:t>
            </a:r>
            <a:r>
              <a:rPr lang="ru-RU" sz="3000" b="1" i="1" dirty="0">
                <a:solidFill>
                  <a:srgbClr val="FFFF00"/>
                </a:solidFill>
                <a:latin typeface="Times New Roman" panose="02020603050405020304" pitchFamily="18" charset="0"/>
                <a:cs typeface="Times New Roman" panose="02020603050405020304" pitchFamily="18" charset="0"/>
              </a:rPr>
              <a:t>общественного участия граждан в бюджетном процессе муниципального образования Куприяновское. </a:t>
            </a:r>
            <a:endParaRPr lang="ru-RU" sz="3000" b="1" i="1" dirty="0" smtClean="0">
              <a:solidFill>
                <a:srgbClr val="FFFF00"/>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None/>
              <a:defRPr/>
            </a:pPr>
            <a:endParaRPr lang="en-US" sz="3000" b="1" i="1" dirty="0" smtClean="0">
              <a:solidFill>
                <a:srgbClr val="FFFF00"/>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Wingdings 2"/>
              <a:buNone/>
              <a:defRPr/>
            </a:pPr>
            <a:r>
              <a:rPr lang="ru-RU" sz="3000" b="1" i="1" dirty="0" smtClean="0">
                <a:solidFill>
                  <a:srgbClr val="FFFF00"/>
                </a:solidFill>
                <a:latin typeface="Times New Roman" panose="02020603050405020304" pitchFamily="18" charset="0"/>
                <a:cs typeface="Times New Roman" panose="02020603050405020304" pitchFamily="18" charset="0"/>
              </a:rPr>
              <a:t>С уважением,  </a:t>
            </a:r>
          </a:p>
          <a:p>
            <a:pPr marL="0" indent="0" algn="just" eaLnBrk="1" fontAlgn="auto" hangingPunct="1">
              <a:spcAft>
                <a:spcPts val="0"/>
              </a:spcAft>
              <a:buFont typeface="Wingdings 2"/>
              <a:buNone/>
              <a:defRPr/>
            </a:pPr>
            <a:r>
              <a:rPr lang="ru-RU" sz="3000" b="1" i="1" dirty="0" smtClean="0">
                <a:solidFill>
                  <a:srgbClr val="FFFF00"/>
                </a:solidFill>
                <a:latin typeface="Times New Roman" panose="02020603050405020304" pitchFamily="18" charset="0"/>
                <a:cs typeface="Times New Roman" panose="02020603050405020304" pitchFamily="18" charset="0"/>
              </a:rPr>
              <a:t>глава администрации муниципального образования </a:t>
            </a:r>
            <a:r>
              <a:rPr lang="ru-RU" sz="3000" b="1" i="1" dirty="0">
                <a:solidFill>
                  <a:srgbClr val="FFFF00"/>
                </a:solidFill>
                <a:latin typeface="Times New Roman" panose="02020603050405020304" pitchFamily="18" charset="0"/>
                <a:cs typeface="Times New Roman" panose="02020603050405020304" pitchFamily="18" charset="0"/>
              </a:rPr>
              <a:t>Куприяновское</a:t>
            </a:r>
            <a:r>
              <a:rPr lang="ru-RU" sz="3000" b="1" i="1" dirty="0" smtClean="0">
                <a:solidFill>
                  <a:srgbClr val="FFFF00"/>
                </a:solidFill>
                <a:latin typeface="Times New Roman" panose="02020603050405020304" pitchFamily="18" charset="0"/>
                <a:cs typeface="Times New Roman" panose="02020603050405020304" pitchFamily="18" charset="0"/>
              </a:rPr>
              <a:t> </a:t>
            </a:r>
          </a:p>
          <a:p>
            <a:pPr marL="0" indent="0" algn="r" eaLnBrk="1" fontAlgn="auto" hangingPunct="1">
              <a:spcAft>
                <a:spcPts val="0"/>
              </a:spcAft>
              <a:buFont typeface="Wingdings 2"/>
              <a:buNone/>
              <a:defRPr/>
            </a:pPr>
            <a:r>
              <a:rPr lang="ru-RU" sz="3000" b="1" i="1" dirty="0" smtClean="0">
                <a:solidFill>
                  <a:srgbClr val="FFFF00"/>
                </a:solidFill>
                <a:latin typeface="Times New Roman" panose="02020603050405020304" pitchFamily="18" charset="0"/>
                <a:cs typeface="Times New Roman" panose="02020603050405020304" pitchFamily="18" charset="0"/>
              </a:rPr>
              <a:t> С.И. Корявин</a:t>
            </a:r>
            <a:endParaRPr lang="ru-RU" sz="3000" b="1" i="1" dirty="0">
              <a:solidFill>
                <a:srgbClr val="FFFF00"/>
              </a:solidFill>
              <a:latin typeface="Times New Roman" panose="02020603050405020304" pitchFamily="18" charset="0"/>
              <a:cs typeface="Times New Roman" panose="02020603050405020304" pitchFamily="18"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307650081"/>
              </p:ext>
            </p:extLst>
          </p:nvPr>
        </p:nvGraphicFramePr>
        <p:xfrm>
          <a:off x="0" y="0"/>
          <a:ext cx="3375377" cy="926232"/>
        </p:xfrm>
        <a:graphic>
          <a:graphicData uri="http://schemas.openxmlformats.org/presentationml/2006/ole">
            <p:oleObj spid="_x0000_s2111" name="Документ" r:id="rId3" imgW="5940803" imgH="1676580" progId="Word.Document.12">
              <p:embed/>
            </p:oleObj>
          </a:graphicData>
        </a:graphic>
      </p:graphicFrame>
    </p:spTree>
    <p:extLst>
      <p:ext uri="{BB962C8B-B14F-4D97-AF65-F5344CB8AC3E}">
        <p14:creationId xmlns:p14="http://schemas.microsoft.com/office/powerpoint/2010/main" xmlns="" val="4212903841"/>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914400" y="157072"/>
            <a:ext cx="10012680" cy="731202"/>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eaLnBrk="1" hangingPunct="1"/>
            <a:r>
              <a:rPr lang="ru-RU" altLang="ru-RU" dirty="0" smtClean="0">
                <a:solidFill>
                  <a:srgbClr val="FFFF00"/>
                </a:solidFill>
                <a:latin typeface="Times New Roman" pitchFamily="18" charset="0"/>
                <a:cs typeface="Times New Roman" pitchFamily="18" charset="0"/>
              </a:rPr>
              <a:t>Что такое «Бюджет для граждан»?</a:t>
            </a:r>
          </a:p>
        </p:txBody>
      </p:sp>
      <p:sp>
        <p:nvSpPr>
          <p:cNvPr id="3" name="Прямоугольник 2"/>
          <p:cNvSpPr/>
          <p:nvPr/>
        </p:nvSpPr>
        <p:spPr>
          <a:xfrm>
            <a:off x="222069" y="1070856"/>
            <a:ext cx="11730445" cy="5062924"/>
          </a:xfrm>
          <a:prstGeom prst="rect">
            <a:avLst/>
          </a:prstGeom>
        </p:spPr>
        <p:txBody>
          <a:bodyPr wrap="square">
            <a:spAutoFit/>
          </a:bodyPr>
          <a:lstStyle/>
          <a:p>
            <a:pPr marL="274320" indent="-274320" algn="just" eaLnBrk="1" fontAlgn="auto" hangingPunct="1">
              <a:spcBef>
                <a:spcPts val="580"/>
              </a:spcBef>
              <a:spcAft>
                <a:spcPts val="0"/>
              </a:spcAft>
              <a:buFont typeface="Wingdings 2"/>
              <a:buNone/>
              <a:defRPr/>
            </a:pPr>
            <a:r>
              <a:rPr lang="ru-RU" sz="2200" b="1" dirty="0">
                <a:latin typeface="Times New Roman" pitchFamily="18" charset="0"/>
                <a:cs typeface="Times New Roman" pitchFamily="18" charset="0"/>
              </a:rPr>
              <a:t> «Бюджет для граждан» познакомит Вас с положениями </a:t>
            </a:r>
            <a:r>
              <a:rPr lang="ru-RU" sz="2200" b="1" dirty="0" smtClean="0">
                <a:latin typeface="Times New Roman" pitchFamily="18" charset="0"/>
                <a:cs typeface="Times New Roman" pitchFamily="18" charset="0"/>
              </a:rPr>
              <a:t>Проекта основного </a:t>
            </a:r>
            <a:r>
              <a:rPr lang="ru-RU" sz="2200" b="1" dirty="0">
                <a:latin typeface="Times New Roman" pitchFamily="18" charset="0"/>
                <a:cs typeface="Times New Roman" pitchFamily="18" charset="0"/>
              </a:rPr>
              <a:t>финансового документа </a:t>
            </a:r>
            <a:r>
              <a:rPr lang="ru-RU" sz="2200" b="1" dirty="0" smtClean="0">
                <a:latin typeface="Times New Roman" pitchFamily="18" charset="0"/>
                <a:cs typeface="Times New Roman" pitchFamily="18" charset="0"/>
              </a:rPr>
              <a:t>муниципального образования Куприяновское - бюджета </a:t>
            </a:r>
            <a:r>
              <a:rPr lang="ru-RU" sz="2200" b="1" dirty="0">
                <a:latin typeface="Times New Roman" pitchFamily="18" charset="0"/>
                <a:cs typeface="Times New Roman" pitchFamily="18" charset="0"/>
              </a:rPr>
              <a:t>муниципального образования Куприяновское </a:t>
            </a:r>
            <a:r>
              <a:rPr lang="ru-RU" sz="2200" b="1" dirty="0" smtClean="0">
                <a:latin typeface="Times New Roman" pitchFamily="18" charset="0"/>
                <a:cs typeface="Times New Roman" pitchFamily="18" charset="0"/>
              </a:rPr>
              <a:t>на 2025 год и на плановый период 2026 и 2027 годов. </a:t>
            </a:r>
          </a:p>
          <a:p>
            <a:pPr marL="274320" indent="-274320" algn="just" eaLnBrk="1" fontAlgn="auto" hangingPunct="1">
              <a:spcBef>
                <a:spcPts val="580"/>
              </a:spcBef>
              <a:spcAft>
                <a:spcPts val="0"/>
              </a:spcAft>
              <a:buFont typeface="Wingdings 2"/>
              <a:buNone/>
              <a:defRPr/>
            </a:pPr>
            <a:r>
              <a:rPr lang="ru-RU" sz="2200" b="1" dirty="0" smtClean="0">
                <a:latin typeface="Times New Roman" pitchFamily="18" charset="0"/>
                <a:cs typeface="Times New Roman" pitchFamily="18" charset="0"/>
              </a:rPr>
              <a:t>Представленная </a:t>
            </a:r>
            <a:r>
              <a:rPr lang="ru-RU" sz="2200" b="1" dirty="0">
                <a:latin typeface="Times New Roman" pitchFamily="18" charset="0"/>
                <a:cs typeface="Times New Roman" pitchFamily="18" charset="0"/>
              </a:rPr>
              <a:t>информация предназначена для широкого круга пользователей и будет интересна и полезна </a:t>
            </a:r>
            <a:r>
              <a:rPr lang="ru-RU" sz="2200" b="1" dirty="0" smtClean="0">
                <a:latin typeface="Times New Roman" pitchFamily="18" charset="0"/>
                <a:cs typeface="Times New Roman" pitchFamily="18" charset="0"/>
              </a:rPr>
              <a:t>жителям муниципального образования Куприяновское, </a:t>
            </a:r>
            <a:r>
              <a:rPr lang="ru-RU" sz="2200" b="1" dirty="0">
                <a:latin typeface="Times New Roman" pitchFamily="18" charset="0"/>
                <a:cs typeface="Times New Roman" pitchFamily="18" charset="0"/>
              </a:rPr>
              <a:t>так как бюджет муниципального </a:t>
            </a:r>
            <a:r>
              <a:rPr lang="ru-RU" sz="2200" b="1" dirty="0" smtClean="0">
                <a:latin typeface="Times New Roman" pitchFamily="18" charset="0"/>
                <a:cs typeface="Times New Roman" pitchFamily="18" charset="0"/>
              </a:rPr>
              <a:t>образования </a:t>
            </a:r>
            <a:r>
              <a:rPr lang="ru-RU" sz="2200" b="1" dirty="0">
                <a:latin typeface="Times New Roman" pitchFamily="18" charset="0"/>
                <a:cs typeface="Times New Roman" pitchFamily="18" charset="0"/>
              </a:rPr>
              <a:t>затрагивает интересы каждого </a:t>
            </a:r>
            <a:r>
              <a:rPr lang="ru-RU" sz="2200" b="1" dirty="0" smtClean="0">
                <a:latin typeface="Times New Roman" pitchFamily="18" charset="0"/>
                <a:cs typeface="Times New Roman" pitchFamily="18" charset="0"/>
              </a:rPr>
              <a:t>жителя</a:t>
            </a:r>
            <a:r>
              <a:rPr lang="ru-RU" sz="2200" b="1" dirty="0">
                <a:latin typeface="Times New Roman" pitchFamily="18" charset="0"/>
                <a:cs typeface="Times New Roman" pitchFamily="18" charset="0"/>
              </a:rPr>
              <a:t> </a:t>
            </a:r>
            <a:r>
              <a:rPr lang="ru-RU" sz="2200" b="1" dirty="0" smtClean="0">
                <a:latin typeface="Times New Roman" pitchFamily="18" charset="0"/>
                <a:cs typeface="Times New Roman" pitchFamily="18" charset="0"/>
              </a:rPr>
              <a:t>сельского поселения.</a:t>
            </a:r>
            <a:endParaRPr lang="ru-RU" sz="2200" b="1" dirty="0">
              <a:latin typeface="Times New Roman" pitchFamily="18" charset="0"/>
              <a:cs typeface="Times New Roman" pitchFamily="18" charset="0"/>
            </a:endParaRPr>
          </a:p>
          <a:p>
            <a:pPr marL="274320" indent="-274320" algn="just" eaLnBrk="1" fontAlgn="auto" hangingPunct="1">
              <a:spcBef>
                <a:spcPts val="580"/>
              </a:spcBef>
              <a:spcAft>
                <a:spcPts val="0"/>
              </a:spcAft>
              <a:buFont typeface="Wingdings 2"/>
              <a:buNone/>
              <a:defRPr/>
            </a:pPr>
            <a:r>
              <a:rPr lang="ru-RU" sz="2200" b="1" dirty="0">
                <a:latin typeface="Times New Roman" pitchFamily="18" charset="0"/>
                <a:cs typeface="Times New Roman" pitchFamily="18" charset="0"/>
              </a:rPr>
              <a:t>                Граждане – и как  налогоплательщики, и как потребители общественных благ – должны быть уверены в том, что передаваемые ими в распоряжение государства средства используются прозрачно и эффективно, просят конкретные результаты как для общества в целом, так и для каждой семьи, для каждого человека.</a:t>
            </a:r>
          </a:p>
          <a:p>
            <a:pPr marL="274320" indent="-274320" algn="just" eaLnBrk="1" fontAlgn="auto" hangingPunct="1">
              <a:spcBef>
                <a:spcPts val="580"/>
              </a:spcBef>
              <a:spcAft>
                <a:spcPts val="0"/>
              </a:spcAft>
              <a:buFont typeface="Wingdings 2"/>
              <a:buNone/>
              <a:defRPr/>
            </a:pPr>
            <a:r>
              <a:rPr lang="ru-RU" sz="2200" b="1" dirty="0">
                <a:latin typeface="Times New Roman" pitchFamily="18" charset="0"/>
                <a:cs typeface="Times New Roman" pitchFamily="18" charset="0"/>
              </a:rPr>
              <a:t>                Мы постарались в доступной и понятной для граждан форме показать основные параметры бюджета </a:t>
            </a:r>
            <a:r>
              <a:rPr lang="ru-RU" sz="2200" b="1" dirty="0" smtClean="0">
                <a:latin typeface="Times New Roman" pitchFamily="18" charset="0"/>
                <a:cs typeface="Times New Roman" pitchFamily="18" charset="0"/>
              </a:rPr>
              <a:t>сельского муниципального образования Куприяновское на 2025 год и на плановый период 2026 и 2027 годов.</a:t>
            </a:r>
            <a:endParaRPr lang="ru-RU" sz="2200" b="1" dirty="0"/>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268056894"/>
              </p:ext>
            </p:extLst>
          </p:nvPr>
        </p:nvGraphicFramePr>
        <p:xfrm>
          <a:off x="2" y="2"/>
          <a:ext cx="3522132" cy="1044736"/>
        </p:xfrm>
        <a:graphic>
          <a:graphicData uri="http://schemas.openxmlformats.org/presentationml/2006/ole">
            <p:oleObj spid="_x0000_s3136" name="Документ" r:id="rId3" imgW="5940803" imgH="1676580" progId="Word.Document.12">
              <p:embed/>
            </p:oleObj>
          </a:graphicData>
        </a:graphic>
      </p:graphicFrame>
    </p:spTree>
    <p:extLst>
      <p:ext uri="{BB962C8B-B14F-4D97-AF65-F5344CB8AC3E}">
        <p14:creationId xmlns:p14="http://schemas.microsoft.com/office/powerpoint/2010/main" xmlns="" val="191492269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8266" y="318480"/>
            <a:ext cx="10980081" cy="830997"/>
          </a:xfrm>
          <a:prstGeom prst="rect">
            <a:avLst/>
          </a:prstGeom>
          <a:blipFill>
            <a:blip r:embed="rId4" cstate="print"/>
            <a:tile tx="0" ty="0" sx="100000" sy="100000" flip="none" algn="tl"/>
          </a:blipFill>
        </p:spPr>
        <p:txBody>
          <a:bodyPr wrap="square">
            <a:spAutoFit/>
          </a:bodyPr>
          <a:lstStyle/>
          <a:p>
            <a:pPr algn="ctr"/>
            <a:r>
              <a:rPr lang="ru-RU" sz="4800" b="1" dirty="0">
                <a:solidFill>
                  <a:srgbClr val="00FF00"/>
                </a:solidFill>
              </a:rPr>
              <a:t>Цели бюджета для граждан </a:t>
            </a:r>
          </a:p>
        </p:txBody>
      </p:sp>
      <p:sp>
        <p:nvSpPr>
          <p:cNvPr id="8" name="Овал 7"/>
          <p:cNvSpPr/>
          <p:nvPr/>
        </p:nvSpPr>
        <p:spPr>
          <a:xfrm>
            <a:off x="451104" y="2937142"/>
            <a:ext cx="3739048" cy="2474976"/>
          </a:xfrm>
          <a:prstGeom prst="ellipse">
            <a:avLst/>
          </a:prstGeom>
          <a:effectLst>
            <a:innerShdw blurRad="63500" dist="50800" dir="8100000">
              <a:prstClr val="black">
                <a:alpha val="50000"/>
              </a:prstClr>
            </a:innerShdw>
          </a:effectLst>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r>
              <a:rPr lang="ru-RU" sz="2400" b="1" dirty="0">
                <a:solidFill>
                  <a:srgbClr val="FF0000"/>
                </a:solidFill>
              </a:rPr>
              <a:t>Повышение финансовой грамотности населения </a:t>
            </a:r>
          </a:p>
        </p:txBody>
      </p:sp>
      <p:sp>
        <p:nvSpPr>
          <p:cNvPr id="9" name="Овал 8"/>
          <p:cNvSpPr/>
          <p:nvPr/>
        </p:nvSpPr>
        <p:spPr>
          <a:xfrm>
            <a:off x="8241792" y="2840736"/>
            <a:ext cx="3706368" cy="2417064"/>
          </a:xfrm>
          <a:prstGeom prst="ellipse">
            <a:avLst/>
          </a:prstGeom>
          <a:effectLst>
            <a:innerShdw blurRad="63500" dist="50800" dir="2700000">
              <a:prstClr val="black">
                <a:alpha val="50000"/>
              </a:prstClr>
            </a:innerShdw>
          </a:effectLst>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r>
              <a:rPr lang="ru-RU" sz="2400" b="1" dirty="0">
                <a:solidFill>
                  <a:srgbClr val="FF0000"/>
                </a:solidFill>
              </a:rPr>
              <a:t>Раскрытие информации </a:t>
            </a:r>
            <a:r>
              <a:rPr lang="ru-RU" sz="2400" b="1" dirty="0" smtClean="0">
                <a:solidFill>
                  <a:srgbClr val="FF0000"/>
                </a:solidFill>
              </a:rPr>
              <a:t>о </a:t>
            </a:r>
            <a:r>
              <a:rPr lang="ru-RU" sz="2400" b="1" dirty="0">
                <a:solidFill>
                  <a:srgbClr val="FF0000"/>
                </a:solidFill>
              </a:rPr>
              <a:t>бюджете муниципального образования</a:t>
            </a:r>
          </a:p>
        </p:txBody>
      </p:sp>
      <p:sp>
        <p:nvSpPr>
          <p:cNvPr id="10" name="Овал 9"/>
          <p:cNvSpPr/>
          <p:nvPr/>
        </p:nvSpPr>
        <p:spPr>
          <a:xfrm>
            <a:off x="4355168" y="3694176"/>
            <a:ext cx="3819992" cy="2572512"/>
          </a:xfrm>
          <a:prstGeom prst="ellipse">
            <a:avLst/>
          </a:prstGeom>
          <a:effectLst>
            <a:innerShdw blurRad="63500" dist="50800" dir="5400000">
              <a:prstClr val="black">
                <a:alpha val="50000"/>
              </a:prstClr>
            </a:innerShdw>
          </a:effectLst>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r>
              <a:rPr lang="ru-RU" sz="2400" b="1" dirty="0">
                <a:solidFill>
                  <a:srgbClr val="FF0000"/>
                </a:solidFill>
              </a:rPr>
              <a:t>Взаимодействие власти и гражданина, общественный контроль </a:t>
            </a:r>
          </a:p>
        </p:txBody>
      </p:sp>
      <p:sp>
        <p:nvSpPr>
          <p:cNvPr id="11" name="Стрелка вниз 10"/>
          <p:cNvSpPr/>
          <p:nvPr/>
        </p:nvSpPr>
        <p:spPr>
          <a:xfrm rot="2431565">
            <a:off x="2950123" y="1154522"/>
            <a:ext cx="736045" cy="1822941"/>
          </a:xfrm>
          <a:prstGeom prst="downArrow">
            <a:avLst/>
          </a:prstGeom>
          <a:blipFill>
            <a:blip r:embed="rId5" cstate="print"/>
            <a:tile tx="0" ty="0" sx="100000" sy="100000" flip="none" algn="tl"/>
          </a:blipFill>
          <a:effectLst>
            <a:glow rad="228600">
              <a:schemeClr val="accent4">
                <a:satMod val="175000"/>
                <a:alpha val="40000"/>
              </a:schemeClr>
            </a:glo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00"/>
              </a:solidFill>
            </a:endParaRPr>
          </a:p>
        </p:txBody>
      </p:sp>
      <p:sp>
        <p:nvSpPr>
          <p:cNvPr id="12" name="Стрелка вниз 11"/>
          <p:cNvSpPr/>
          <p:nvPr/>
        </p:nvSpPr>
        <p:spPr>
          <a:xfrm>
            <a:off x="5885688" y="1414272"/>
            <a:ext cx="758952" cy="2139696"/>
          </a:xfrm>
          <a:prstGeom prst="downArrow">
            <a:avLst/>
          </a:prstGeom>
          <a:blipFill>
            <a:blip r:embed="rId5" cstate="print"/>
            <a:tile tx="0" ty="0" sx="100000" sy="100000" flip="none" algn="tl"/>
          </a:blipFill>
          <a:ln w="28575"/>
          <a:effectLst>
            <a:glow rad="228600">
              <a:schemeClr val="accent4">
                <a:satMod val="175000"/>
                <a:alpha val="40000"/>
              </a:schemeClr>
            </a:glo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Стрелка вниз 12"/>
          <p:cNvSpPr/>
          <p:nvPr/>
        </p:nvSpPr>
        <p:spPr>
          <a:xfrm rot="19216740">
            <a:off x="8589962" y="1080886"/>
            <a:ext cx="709782" cy="1842069"/>
          </a:xfrm>
          <a:prstGeom prst="downArrow">
            <a:avLst/>
          </a:prstGeom>
          <a:blipFill>
            <a:blip r:embed="rId5" cstate="print"/>
            <a:tile tx="0" ty="0" sx="100000" sy="100000" flip="none" algn="tl"/>
          </a:blipFill>
          <a:effectLst>
            <a:glow rad="228600">
              <a:schemeClr val="accent4">
                <a:satMod val="175000"/>
                <a:alpha val="40000"/>
              </a:schemeClr>
            </a:glow>
          </a:effectLst>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739854109"/>
              </p:ext>
            </p:extLst>
          </p:nvPr>
        </p:nvGraphicFramePr>
        <p:xfrm>
          <a:off x="0" y="24969"/>
          <a:ext cx="3318145" cy="900720"/>
        </p:xfrm>
        <a:graphic>
          <a:graphicData uri="http://schemas.openxmlformats.org/presentationml/2006/ole">
            <p:oleObj spid="_x0000_s4158" name="Документ" r:id="rId6" imgW="5940803" imgH="1676580" progId="Word.Document.12">
              <p:embed/>
            </p:oleObj>
          </a:graphicData>
        </a:graphic>
      </p:graphicFrame>
    </p:spTree>
    <p:extLst>
      <p:ext uri="{BB962C8B-B14F-4D97-AF65-F5344CB8AC3E}">
        <p14:creationId xmlns:p14="http://schemas.microsoft.com/office/powerpoint/2010/main" xmlns="" val="261214919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yslide.ru/documents_3/b11c3cc6595dda4bb4cd8767879c5871/img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 y="0"/>
            <a:ext cx="12091737" cy="6858000"/>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2" name="Объект 1"/>
          <p:cNvGraphicFramePr>
            <a:graphicFrameLocks noChangeAspect="1"/>
          </p:cNvGraphicFramePr>
          <p:nvPr>
            <p:extLst>
              <p:ext uri="{D42A27DB-BD31-4B8C-83A1-F6EECF244321}">
                <p14:modId xmlns:p14="http://schemas.microsoft.com/office/powerpoint/2010/main" xmlns="" val="3124796609"/>
              </p:ext>
            </p:extLst>
          </p:nvPr>
        </p:nvGraphicFramePr>
        <p:xfrm>
          <a:off x="0" y="5943600"/>
          <a:ext cx="3612444" cy="914400"/>
        </p:xfrm>
        <a:graphic>
          <a:graphicData uri="http://schemas.openxmlformats.org/presentationml/2006/ole">
            <p:oleObj spid="_x0000_s6206" name="Документ" r:id="rId4" imgW="5940803" imgH="1676580" progId="Word.Document.12">
              <p:embed/>
            </p:oleObj>
          </a:graphicData>
        </a:graphic>
      </p:graphicFrame>
    </p:spTree>
    <p:extLst>
      <p:ext uri="{BB962C8B-B14F-4D97-AF65-F5344CB8AC3E}">
        <p14:creationId xmlns:p14="http://schemas.microsoft.com/office/powerpoint/2010/main" xmlns="" val="364933950"/>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torage.inovaco.ru/media/cache/c1/64/c4/26/62/c4/c164c42662c4a33b41c74805f69ffd6b.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60156"/>
            <a:ext cx="12192000" cy="6725653"/>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2" name="Объект 1"/>
          <p:cNvGraphicFramePr>
            <a:graphicFrameLocks noChangeAspect="1"/>
          </p:cNvGraphicFramePr>
          <p:nvPr>
            <p:extLst>
              <p:ext uri="{D42A27DB-BD31-4B8C-83A1-F6EECF244321}">
                <p14:modId xmlns:p14="http://schemas.microsoft.com/office/powerpoint/2010/main" xmlns="" val="1071174879"/>
              </p:ext>
            </p:extLst>
          </p:nvPr>
        </p:nvGraphicFramePr>
        <p:xfrm>
          <a:off x="1" y="0"/>
          <a:ext cx="3578577" cy="1064693"/>
        </p:xfrm>
        <a:graphic>
          <a:graphicData uri="http://schemas.openxmlformats.org/presentationml/2006/ole">
            <p:oleObj spid="_x0000_s7230" name="Документ" r:id="rId4" imgW="5940803" imgH="1676580" progId="Word.Document.12">
              <p:embed/>
            </p:oleObj>
          </a:graphicData>
        </a:graphic>
      </p:graphicFrame>
    </p:spTree>
    <p:extLst>
      <p:ext uri="{BB962C8B-B14F-4D97-AF65-F5344CB8AC3E}">
        <p14:creationId xmlns:p14="http://schemas.microsoft.com/office/powerpoint/2010/main" xmlns="" val="2512150444"/>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7999"/>
          </a:xfrm>
          <a:prstGeom prst="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600" b="1" dirty="0" smtClean="0">
                <a:ln w="12700" cmpd="sng">
                  <a:solidFill>
                    <a:schemeClr val="accent4"/>
                  </a:solidFill>
                  <a:prstDash val="solid"/>
                </a:ln>
                <a:solidFill>
                  <a:srgbClr val="FFFF00"/>
                </a:solidFill>
                <a:latin typeface="Times New Roman" pitchFamily="18" charset="0"/>
                <a:cs typeface="Times New Roman" pitchFamily="18" charset="0"/>
              </a:rPr>
              <a:t>ОСНОВНЫЕ ПОНЯТИЯ БЮДЖЕТНОГО ПРОЦЕССА</a:t>
            </a:r>
            <a:endParaRPr lang="ru-RU" sz="6600" b="1" dirty="0">
              <a:ln w="12700" cmpd="sng">
                <a:solidFill>
                  <a:schemeClr val="accent4"/>
                </a:solidFill>
                <a:prstDash val="solid"/>
              </a:ln>
              <a:solidFill>
                <a:srgbClr val="FFFF00"/>
              </a:solidFill>
              <a:latin typeface="Times New Roman" pitchFamily="18" charset="0"/>
              <a:cs typeface="Times New Roman" pitchFamily="18" charset="0"/>
            </a:endParaRPr>
          </a:p>
          <a:p>
            <a:pPr algn="ctr"/>
            <a:endParaRPr lang="ru-RU" sz="2000" dirty="0">
              <a:latin typeface="Times New Roman" pitchFamily="18" charset="0"/>
              <a:cs typeface="Times New Roman" pitchFamily="18"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762478162"/>
              </p:ext>
            </p:extLst>
          </p:nvPr>
        </p:nvGraphicFramePr>
        <p:xfrm>
          <a:off x="0" y="0"/>
          <a:ext cx="3217863" cy="828675"/>
        </p:xfrm>
        <a:graphic>
          <a:graphicData uri="http://schemas.openxmlformats.org/presentationml/2006/ole">
            <p:oleObj spid="_x0000_s167945" name="Документ" r:id="rId3" imgW="5940803" imgH="1676580" progId="Word.Document.12">
              <p:embed/>
            </p:oleObj>
          </a:graphicData>
        </a:graphic>
      </p:graphicFrame>
    </p:spTree>
    <p:extLst>
      <p:ext uri="{BB962C8B-B14F-4D97-AF65-F5344CB8AC3E}">
        <p14:creationId xmlns:p14="http://schemas.microsoft.com/office/powerpoint/2010/main" xmlns="" val="4217546653"/>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45067" y="142257"/>
            <a:ext cx="11129940" cy="484760"/>
          </a:xfrm>
          <a:prstGeom prst="rect">
            <a:avLst/>
          </a:prstGeom>
        </p:spPr>
        <p:style>
          <a:lnRef idx="0">
            <a:schemeClr val="accent4"/>
          </a:lnRef>
          <a:fillRef idx="3">
            <a:schemeClr val="accent4"/>
          </a:fillRef>
          <a:effectRef idx="3">
            <a:schemeClr val="accent4"/>
          </a:effectRef>
          <a:fontRef idx="minor">
            <a:schemeClr val="lt1"/>
          </a:fontRef>
        </p:style>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latin typeface="Times New Roman" pitchFamily="18" charset="0"/>
                <a:cs typeface="Times New Roman" pitchFamily="18" charset="0"/>
              </a:rPr>
              <a:t>Основные понятия</a:t>
            </a:r>
            <a:endParaRPr lang="ru-RU" sz="2800" b="1" dirty="0">
              <a:latin typeface="Times New Roman" pitchFamily="18" charset="0"/>
              <a:cs typeface="Times New Roman" pitchFamily="18" charset="0"/>
            </a:endParaRPr>
          </a:p>
        </p:txBody>
      </p:sp>
      <p:sp>
        <p:nvSpPr>
          <p:cNvPr id="5" name="圆角矩形 8"/>
          <p:cNvSpPr/>
          <p:nvPr/>
        </p:nvSpPr>
        <p:spPr>
          <a:xfrm>
            <a:off x="205542" y="1757000"/>
            <a:ext cx="11808823" cy="801673"/>
          </a:xfrm>
          <a:prstGeom prst="roundRect">
            <a:avLst/>
          </a:prstGeo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Бюджет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    Бюджет </a:t>
            </a:r>
            <a:r>
              <a:rPr lang="ru-RU" sz="1600" b="1" dirty="0">
                <a:solidFill>
                  <a:schemeClr val="tx1">
                    <a:lumMod val="95000"/>
                    <a:lumOff val="5000"/>
                  </a:schemeClr>
                </a:solidFill>
                <a:latin typeface="Times New Roman" panose="02020603050405020304" pitchFamily="18" charset="0"/>
                <a:cs typeface="Times New Roman" panose="02020603050405020304" pitchFamily="18" charset="0"/>
              </a:rPr>
              <a:t>состоит из 3 основных частей: доходов, расходов и источников финансирования дефицита бюджета. </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6" name="圆角矩形 9"/>
          <p:cNvSpPr/>
          <p:nvPr/>
        </p:nvSpPr>
        <p:spPr>
          <a:xfrm>
            <a:off x="205542" y="4103705"/>
            <a:ext cx="11808823" cy="473682"/>
          </a:xfrm>
          <a:prstGeom prst="round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Доходы бюджета - денежные средства поступающие в бюджет, за исключением средств, являющимися источниками финансирования </a:t>
            </a:r>
            <a:r>
              <a:rPr lang="ru-RU" sz="1600" b="1" dirty="0" err="1" smtClean="0">
                <a:solidFill>
                  <a:schemeClr val="tx1">
                    <a:lumMod val="95000"/>
                    <a:lumOff val="5000"/>
                  </a:schemeClr>
                </a:solidFill>
                <a:latin typeface="Times New Roman" pitchFamily="18" charset="0"/>
                <a:cs typeface="Times New Roman" pitchFamily="18" charset="0"/>
              </a:rPr>
              <a:t>дифицита</a:t>
            </a:r>
            <a:r>
              <a:rPr lang="ru-RU" sz="1600" b="1" dirty="0" smtClean="0">
                <a:solidFill>
                  <a:schemeClr val="tx1">
                    <a:lumMod val="95000"/>
                    <a:lumOff val="5000"/>
                  </a:schemeClr>
                </a:solidFill>
                <a:latin typeface="Times New Roman" pitchFamily="18" charset="0"/>
                <a:cs typeface="Times New Roman" pitchFamily="18" charset="0"/>
              </a:rPr>
              <a:t> бюджета</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7" name="圆角矩形 10"/>
          <p:cNvSpPr/>
          <p:nvPr/>
        </p:nvSpPr>
        <p:spPr>
          <a:xfrm>
            <a:off x="191630" y="4661926"/>
            <a:ext cx="11808823" cy="500066"/>
          </a:xfrm>
          <a:prstGeom prst="roundRect">
            <a:avLst/>
          </a:prstGeo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Расходы бюджета - </a:t>
            </a:r>
            <a:r>
              <a:rPr lang="ru-RU" b="1" dirty="0" smtClean="0">
                <a:solidFill>
                  <a:schemeClr val="tx1">
                    <a:lumMod val="95000"/>
                    <a:lumOff val="5000"/>
                  </a:schemeClr>
                </a:solidFill>
                <a:latin typeface="Times New Roman" pitchFamily="18" charset="0"/>
                <a:cs typeface="Times New Roman" pitchFamily="18" charset="0"/>
              </a:rPr>
              <a:t>денежные</a:t>
            </a:r>
            <a:r>
              <a:rPr lang="ru-RU" sz="1600" b="1" dirty="0" smtClean="0">
                <a:solidFill>
                  <a:schemeClr val="tx1">
                    <a:lumMod val="95000"/>
                    <a:lumOff val="5000"/>
                  </a:schemeClr>
                </a:solidFill>
                <a:latin typeface="Times New Roman" pitchFamily="18" charset="0"/>
                <a:cs typeface="Times New Roman" pitchFamily="18" charset="0"/>
              </a:rPr>
              <a:t> средства, выплачиваемые из бюджета, которые направлены на финансовое обеспечение задач и функций муниципальной власти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8" name="圆角矩形 11"/>
          <p:cNvSpPr/>
          <p:nvPr/>
        </p:nvSpPr>
        <p:spPr>
          <a:xfrm>
            <a:off x="167210" y="2741554"/>
            <a:ext cx="11808823" cy="571504"/>
          </a:xfrm>
          <a:prstGeom prst="round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Бюджетная система - совокупность федерального бюджета, бюджетов субъектов Российской Федерации, местных бюджетов и бюджетов государственных внебюджетных фондов</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9" name="圆角矩形 10"/>
          <p:cNvSpPr/>
          <p:nvPr/>
        </p:nvSpPr>
        <p:spPr>
          <a:xfrm>
            <a:off x="205542" y="6286496"/>
            <a:ext cx="11808823" cy="571504"/>
          </a:xfrm>
          <a:prstGeom prst="roundRect">
            <a:avLst/>
          </a:prstGeo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Межбюджетные трансферты - средства, предоставляемые одним бюджетом бюджетной системы другому бюджету бюджетной системы</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0" name="圆角矩形 10"/>
          <p:cNvSpPr/>
          <p:nvPr/>
        </p:nvSpPr>
        <p:spPr>
          <a:xfrm>
            <a:off x="205541" y="3419353"/>
            <a:ext cx="11808822" cy="571504"/>
          </a:xfrm>
          <a:prstGeom prst="round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Консолидированный бюджет - свод бюджетов бюджетной системы на соответствующей территории (без учета межбюджетных трансфертов между этими бюджетами)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1" name="圆角矩形 10"/>
          <p:cNvSpPr/>
          <p:nvPr/>
        </p:nvSpPr>
        <p:spPr>
          <a:xfrm>
            <a:off x="191630" y="5290968"/>
            <a:ext cx="11808822" cy="445752"/>
          </a:xfrm>
          <a:prstGeom prst="roundRect">
            <a:avLst/>
          </a:prstGeo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Дефицит бюджета - превышение расходов бюджета над его доходами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2" name="圆角矩形 10"/>
          <p:cNvSpPr/>
          <p:nvPr/>
        </p:nvSpPr>
        <p:spPr>
          <a:xfrm>
            <a:off x="205541" y="5816922"/>
            <a:ext cx="11808822" cy="428628"/>
          </a:xfrm>
          <a:prstGeom prst="round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Профицит бюджета - превышение доходов бюджета над его расходами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3" name="圆角矩形 10"/>
          <p:cNvSpPr/>
          <p:nvPr/>
        </p:nvSpPr>
        <p:spPr>
          <a:xfrm>
            <a:off x="205542" y="748937"/>
            <a:ext cx="11808823" cy="913978"/>
          </a:xfrm>
          <a:prstGeom prst="roundRect">
            <a:avLst/>
          </a:prstGeo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Бюджетный процесс – регламентируемая законодательством деятельность органов исполнительной власти, по составлению и рассмотрению проектов бюджетов, утверждению и исполнению бюджетов, контролю за их исполнением, осуществлению бюджетного учета, составлению, внешней проверке, рассмотрению и утверждению бюджетной отчетности</a:t>
            </a:r>
            <a:endParaRPr lang="zh-CN" altLang="en-US" sz="1600" b="1" dirty="0">
              <a:solidFill>
                <a:schemeClr val="tx1">
                  <a:lumMod val="95000"/>
                  <a:lumOff val="5000"/>
                </a:schemeClr>
              </a:solidFill>
              <a:latin typeface="Times New Roman" pitchFamily="18" charset="0"/>
              <a:cs typeface="Times New Roman" pitchFamily="18" charset="0"/>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11711115"/>
              </p:ext>
            </p:extLst>
          </p:nvPr>
        </p:nvGraphicFramePr>
        <p:xfrm>
          <a:off x="0" y="-29555"/>
          <a:ext cx="3217333" cy="828383"/>
        </p:xfrm>
        <a:graphic>
          <a:graphicData uri="http://schemas.openxmlformats.org/presentationml/2006/ole">
            <p:oleObj spid="_x0000_s9285" name="Документ" r:id="rId3" imgW="5940803" imgH="1676580" progId="Word.Document.12">
              <p:embed/>
            </p:oleObj>
          </a:graphicData>
        </a:graphic>
      </p:graphicFrame>
    </p:spTree>
    <p:extLst>
      <p:ext uri="{BB962C8B-B14F-4D97-AF65-F5344CB8AC3E}">
        <p14:creationId xmlns:p14="http://schemas.microsoft.com/office/powerpoint/2010/main" xmlns="" val="1155633368"/>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500"/>
                                        <p:tgtEl>
                                          <p:spTgt spid="12"/>
                                        </p:tgtEl>
                                      </p:cBhvr>
                                    </p:animEffect>
                                  </p:childTnLst>
                                </p:cTn>
                              </p:par>
                            </p:childTnLst>
                          </p:cTn>
                        </p:par>
                        <p:par>
                          <p:cTn id="36" fill="hold">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linds(horizontal)">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0630" y="384644"/>
            <a:ext cx="11939450" cy="5909310"/>
          </a:xfrm>
          <a:prstGeom prst="rect">
            <a:avLst/>
          </a:prstGeom>
          <a:blipFill>
            <a:blip r:embed="rId3" cstate="print"/>
            <a:tile tx="0" ty="0" sx="100000" sy="100000" flip="none" algn="tl"/>
          </a:blipFill>
          <a:effectLst>
            <a:glow rad="228600">
              <a:schemeClr val="accent1">
                <a:satMod val="175000"/>
                <a:alpha val="40000"/>
              </a:schemeClr>
            </a:glow>
            <a:outerShdw blurRad="63500" sx="102000" sy="102000" algn="ctr" rotWithShape="0">
              <a:prstClr val="black">
                <a:alpha val="40000"/>
              </a:prstClr>
            </a:outerShdw>
          </a:effectLst>
        </p:spPr>
        <p:txBody>
          <a:bodyPr wrap="square">
            <a:spAutoFit/>
          </a:bodyPr>
          <a:lstStyle/>
          <a:p>
            <a:pPr algn="just"/>
            <a:r>
              <a:rPr lang="ru-RU" sz="2100" b="1" i="1" dirty="0">
                <a:solidFill>
                  <a:srgbClr val="FF0000"/>
                </a:solidFill>
                <a:latin typeface="Arial" panose="020B0604020202020204" pitchFamily="34" charset="0"/>
                <a:cs typeface="Arial" panose="020B0604020202020204" pitchFamily="34" charset="0"/>
              </a:rPr>
              <a:t>Бюджетный процесс </a:t>
            </a:r>
            <a:r>
              <a:rPr lang="ru-RU" sz="2100" b="1" dirty="0">
                <a:latin typeface="Arial" panose="020B0604020202020204" pitchFamily="34" charset="0"/>
                <a:cs typeface="Arial" panose="020B0604020202020204" pitchFamily="34" charset="0"/>
              </a:rPr>
              <a:t>в муниципальном образовании </a:t>
            </a:r>
            <a:r>
              <a:rPr lang="ru-RU" sz="2100" b="1" dirty="0" smtClean="0">
                <a:latin typeface="Arial" panose="020B0604020202020204" pitchFamily="34" charset="0"/>
                <a:cs typeface="Arial" panose="020B0604020202020204" pitchFamily="34" charset="0"/>
              </a:rPr>
              <a:t>основывается </a:t>
            </a:r>
            <a:r>
              <a:rPr lang="ru-RU" sz="2100" b="1" dirty="0">
                <a:latin typeface="Arial" panose="020B0604020202020204" pitchFamily="34" charset="0"/>
                <a:cs typeface="Arial" panose="020B0604020202020204" pitchFamily="34" charset="0"/>
              </a:rPr>
              <a:t>на нормах Бюджетного кодекса РФ, бюджетного законодательства Владимирской области, Устава муниципального образования Куприяновское Гороховецкого района, принятого решением </a:t>
            </a:r>
            <a:r>
              <a:rPr lang="ru-RU" sz="2100" b="1" dirty="0" smtClean="0">
                <a:latin typeface="Arial" panose="020B0604020202020204" pitchFamily="34" charset="0"/>
                <a:cs typeface="Arial" panose="020B0604020202020204" pitchFamily="34" charset="0"/>
              </a:rPr>
              <a:t>Советом народных депутатов муниципального образования Куприяновское </a:t>
            </a:r>
            <a:r>
              <a:rPr lang="ru-RU" sz="2100" b="1" dirty="0">
                <a:latin typeface="Arial" panose="020B0604020202020204" pitchFamily="34" charset="0"/>
                <a:cs typeface="Arial" panose="020B0604020202020204" pitchFamily="34" charset="0"/>
              </a:rPr>
              <a:t>от 26.01.2006 №1, а также Положения о бюджетном </a:t>
            </a:r>
            <a:r>
              <a:rPr lang="ru-RU" sz="2100" b="1" dirty="0" smtClean="0">
                <a:latin typeface="Arial" panose="020B0604020202020204" pitchFamily="34" charset="0"/>
                <a:cs typeface="Arial" panose="020B0604020202020204" pitchFamily="34" charset="0"/>
              </a:rPr>
              <a:t>процессе, утвержденного </a:t>
            </a:r>
            <a:r>
              <a:rPr lang="ru-RU" sz="2100" b="1" dirty="0">
                <a:latin typeface="Arial" panose="020B0604020202020204" pitchFamily="34" charset="0"/>
                <a:cs typeface="Arial" panose="020B0604020202020204" pitchFamily="34" charset="0"/>
              </a:rPr>
              <a:t>решением Советом народных депутатов муниципального образования Куприяновское </a:t>
            </a:r>
            <a:r>
              <a:rPr lang="ru-RU" sz="2100" b="1" dirty="0" smtClean="0">
                <a:latin typeface="Arial" panose="020B0604020202020204" pitchFamily="34" charset="0"/>
                <a:cs typeface="Arial" panose="020B0604020202020204" pitchFamily="34" charset="0"/>
              </a:rPr>
              <a:t>от </a:t>
            </a:r>
            <a:r>
              <a:rPr lang="ru-RU" sz="2100" b="1" dirty="0">
                <a:latin typeface="Arial" panose="020B0604020202020204" pitchFamily="34" charset="0"/>
                <a:cs typeface="Arial" panose="020B0604020202020204" pitchFamily="34" charset="0"/>
              </a:rPr>
              <a:t>25.08.2008 года № 43 «Об утверждении Положения о бюджетном процессе в муниципальном образовании Куприяновское Гороховецкого района</a:t>
            </a:r>
            <a:r>
              <a:rPr lang="ru-RU" sz="2100" b="1" dirty="0" smtClean="0">
                <a:latin typeface="Arial" panose="020B0604020202020204" pitchFamily="34" charset="0"/>
                <a:cs typeface="Arial" panose="020B0604020202020204" pitchFamily="34" charset="0"/>
              </a:rPr>
              <a:t>». </a:t>
            </a:r>
          </a:p>
          <a:p>
            <a:pPr algn="just"/>
            <a:r>
              <a:rPr lang="ru-RU" sz="2100" b="1" dirty="0" smtClean="0"/>
              <a:t>Бюджетный </a:t>
            </a:r>
            <a:r>
              <a:rPr lang="ru-RU" sz="2100" b="1" dirty="0"/>
              <a:t>процесс – ежегодное формирование и исполнение </a:t>
            </a:r>
            <a:r>
              <a:rPr lang="ru-RU" sz="2100" b="1" dirty="0" smtClean="0"/>
              <a:t>бюджета. </a:t>
            </a:r>
            <a:endParaRPr lang="ru-RU" sz="2100" b="1" dirty="0" smtClean="0">
              <a:latin typeface="Arial" panose="020B0604020202020204" pitchFamily="34" charset="0"/>
              <a:cs typeface="Arial" panose="020B0604020202020204" pitchFamily="34" charset="0"/>
            </a:endParaRPr>
          </a:p>
          <a:p>
            <a:pPr algn="just"/>
            <a:r>
              <a:rPr lang="ru-RU" sz="2100" b="1" dirty="0" smtClean="0">
                <a:latin typeface="Arial" panose="020B0604020202020204" pitchFamily="34" charset="0"/>
                <a:cs typeface="Arial" panose="020B0604020202020204" pitchFamily="34" charset="0"/>
              </a:rPr>
              <a:t>Исполнение </a:t>
            </a:r>
            <a:r>
              <a:rPr lang="ru-RU" sz="2100" b="1" dirty="0">
                <a:latin typeface="Arial" panose="020B0604020202020204" pitchFamily="34" charset="0"/>
                <a:cs typeface="Arial" panose="020B0604020202020204" pitchFamily="34" charset="0"/>
              </a:rPr>
              <a:t>бюджета муниципального образования </a:t>
            </a:r>
            <a:r>
              <a:rPr lang="ru-RU" sz="2100" b="1" dirty="0" smtClean="0">
                <a:latin typeface="Arial" panose="020B0604020202020204" pitchFamily="34" charset="0"/>
                <a:cs typeface="Arial" panose="020B0604020202020204" pitchFamily="34" charset="0"/>
              </a:rPr>
              <a:t>Куприяновское </a:t>
            </a:r>
            <a:r>
              <a:rPr lang="ru-RU" sz="2100" b="1" dirty="0">
                <a:latin typeface="Arial" panose="020B0604020202020204" pitchFamily="34" charset="0"/>
                <a:cs typeface="Arial" panose="020B0604020202020204" pitchFamily="34" charset="0"/>
              </a:rPr>
              <a:t>обеспечивается администрацией муниципального образования </a:t>
            </a:r>
            <a:r>
              <a:rPr lang="ru-RU" sz="2100" b="1" dirty="0" smtClean="0">
                <a:latin typeface="Arial" panose="020B0604020202020204" pitchFamily="34" charset="0"/>
                <a:cs typeface="Arial" panose="020B0604020202020204" pitchFamily="34" charset="0"/>
              </a:rPr>
              <a:t>Куприяновское. </a:t>
            </a:r>
          </a:p>
          <a:p>
            <a:pPr algn="just"/>
            <a:r>
              <a:rPr lang="ru-RU" sz="2100" b="1" dirty="0" smtClean="0">
                <a:latin typeface="Arial" panose="020B0604020202020204" pitchFamily="34" charset="0"/>
                <a:cs typeface="Arial" panose="020B0604020202020204" pitchFamily="34" charset="0"/>
              </a:rPr>
              <a:t>Организация </a:t>
            </a:r>
            <a:r>
              <a:rPr lang="ru-RU" sz="2100" b="1" dirty="0">
                <a:latin typeface="Arial" panose="020B0604020202020204" pitchFamily="34" charset="0"/>
                <a:cs typeface="Arial" panose="020B0604020202020204" pitchFamily="34" charset="0"/>
              </a:rPr>
              <a:t>исполнения бюджета возлагается на </a:t>
            </a:r>
            <a:r>
              <a:rPr lang="ru-RU" sz="2100" b="1" dirty="0" smtClean="0">
                <a:latin typeface="Arial" panose="020B0604020202020204" pitchFamily="34" charset="0"/>
                <a:cs typeface="Arial" panose="020B0604020202020204" pitchFamily="34" charset="0"/>
              </a:rPr>
              <a:t>финансовый орган </a:t>
            </a:r>
            <a:r>
              <a:rPr lang="ru-RU" sz="2100" b="1" dirty="0">
                <a:latin typeface="Arial" panose="020B0604020202020204" pitchFamily="34" charset="0"/>
                <a:cs typeface="Arial" panose="020B0604020202020204" pitchFamily="34" charset="0"/>
              </a:rPr>
              <a:t>муниципального образования </a:t>
            </a:r>
            <a:r>
              <a:rPr lang="ru-RU" sz="2100" b="1" dirty="0" smtClean="0">
                <a:latin typeface="Arial" panose="020B0604020202020204" pitchFamily="34" charset="0"/>
                <a:cs typeface="Arial" panose="020B0604020202020204" pitchFamily="34" charset="0"/>
              </a:rPr>
              <a:t>Куприяновское. </a:t>
            </a:r>
          </a:p>
          <a:p>
            <a:pPr algn="just"/>
            <a:r>
              <a:rPr lang="ru-RU" sz="2100" b="1" dirty="0" smtClean="0">
                <a:latin typeface="Arial" panose="020B0604020202020204" pitchFamily="34" charset="0"/>
                <a:cs typeface="Arial" panose="020B0604020202020204" pitchFamily="34" charset="0"/>
              </a:rPr>
              <a:t>Кассовое </a:t>
            </a:r>
            <a:r>
              <a:rPr lang="ru-RU" sz="2100" b="1" dirty="0">
                <a:latin typeface="Arial" panose="020B0604020202020204" pitchFamily="34" charset="0"/>
                <a:cs typeface="Arial" panose="020B0604020202020204" pitchFamily="34" charset="0"/>
              </a:rPr>
              <a:t>обслуживание исполнения бюджета муниципального образования </a:t>
            </a:r>
            <a:r>
              <a:rPr lang="ru-RU" sz="2100" b="1" dirty="0" smtClean="0">
                <a:latin typeface="Arial" panose="020B0604020202020204" pitchFamily="34" charset="0"/>
                <a:cs typeface="Arial" panose="020B0604020202020204" pitchFamily="34" charset="0"/>
              </a:rPr>
              <a:t>Куприяновское осуществляется </a:t>
            </a:r>
            <a:r>
              <a:rPr lang="ru-RU" sz="2100" b="1" dirty="0">
                <a:latin typeface="Arial" panose="020B0604020202020204" pitchFamily="34" charset="0"/>
                <a:cs typeface="Arial" panose="020B0604020202020204" pitchFamily="34" charset="0"/>
              </a:rPr>
              <a:t>органами  Федерального  казначейства</a:t>
            </a:r>
            <a:r>
              <a:rPr lang="ru-RU" sz="2100" b="1" dirty="0" smtClean="0">
                <a:latin typeface="Arial" panose="020B0604020202020204" pitchFamily="34" charset="0"/>
                <a:cs typeface="Arial" panose="020B0604020202020204" pitchFamily="34" charset="0"/>
              </a:rPr>
              <a:t>. </a:t>
            </a:r>
          </a:p>
          <a:p>
            <a:pPr algn="just"/>
            <a:r>
              <a:rPr lang="ru-RU" sz="2100" b="1" dirty="0"/>
              <a:t>Бюджет на очередной финансовый год и плановый период </a:t>
            </a:r>
            <a:r>
              <a:rPr lang="ru-RU" sz="2100" b="1" dirty="0" smtClean="0"/>
              <a:t>и годовой </a:t>
            </a:r>
            <a:r>
              <a:rPr lang="ru-RU" sz="2100" b="1" dirty="0"/>
              <a:t>отчет об исполнении бюджета </a:t>
            </a:r>
            <a:r>
              <a:rPr lang="ru-RU" sz="2100" b="1" dirty="0">
                <a:latin typeface="Arial" panose="020B0604020202020204" pitchFamily="34" charset="0"/>
                <a:cs typeface="Arial" panose="020B0604020202020204" pitchFamily="34" charset="0"/>
              </a:rPr>
              <a:t>муниципального образования</a:t>
            </a:r>
            <a:r>
              <a:rPr lang="ru-RU" sz="2100" b="1" dirty="0" smtClean="0"/>
              <a:t> </a:t>
            </a:r>
            <a:r>
              <a:rPr lang="ru-RU" sz="2100" b="1" dirty="0"/>
              <a:t>Куприяновское </a:t>
            </a:r>
            <a:r>
              <a:rPr lang="ru-RU" sz="2100" b="1" dirty="0" smtClean="0"/>
              <a:t>утверждаются </a:t>
            </a:r>
            <a:r>
              <a:rPr lang="ru-RU" sz="2100" b="1" dirty="0"/>
              <a:t>решением  </a:t>
            </a:r>
            <a:r>
              <a:rPr lang="ru-RU" sz="2100" b="1" dirty="0" smtClean="0"/>
              <a:t>Совета </a:t>
            </a:r>
            <a:r>
              <a:rPr lang="ru-RU" sz="2100" b="1" dirty="0"/>
              <a:t>народных депутатов </a:t>
            </a:r>
            <a:r>
              <a:rPr lang="ru-RU" sz="2100" b="1" dirty="0">
                <a:latin typeface="Arial" panose="020B0604020202020204" pitchFamily="34" charset="0"/>
                <a:cs typeface="Arial" panose="020B0604020202020204" pitchFamily="34" charset="0"/>
              </a:rPr>
              <a:t>муниципального образования</a:t>
            </a:r>
            <a:r>
              <a:rPr lang="ru-RU" sz="2100" b="1" dirty="0" smtClean="0"/>
              <a:t> Куприяновское</a:t>
            </a:r>
            <a:r>
              <a:rPr lang="ru-RU" sz="2100" b="1" dirty="0"/>
              <a:t>. </a:t>
            </a:r>
            <a:endParaRPr lang="ru-RU" sz="2100" b="1" dirty="0">
              <a:latin typeface="Arial" panose="020B0604020202020204" pitchFamily="34" charset="0"/>
              <a:cs typeface="Arial" panose="020B0604020202020204" pitchFamily="34" charset="0"/>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58077140"/>
              </p:ext>
            </p:extLst>
          </p:nvPr>
        </p:nvGraphicFramePr>
        <p:xfrm>
          <a:off x="130630" y="6163734"/>
          <a:ext cx="3217863" cy="828675"/>
        </p:xfrm>
        <a:graphic>
          <a:graphicData uri="http://schemas.openxmlformats.org/presentationml/2006/ole">
            <p:oleObj spid="_x0000_s168969" name="Документ" r:id="rId4" imgW="5940803" imgH="1676580" progId="Word.Document.12">
              <p:embed/>
            </p:oleObj>
          </a:graphicData>
        </a:graphic>
      </p:graphicFrame>
    </p:spTree>
    <p:extLst>
      <p:ext uri="{BB962C8B-B14F-4D97-AF65-F5344CB8AC3E}">
        <p14:creationId xmlns:p14="http://schemas.microsoft.com/office/powerpoint/2010/main" xmlns="" val="1439478117"/>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bject 2"/>
          <p:cNvSpPr txBox="1">
            <a:spLocks noChangeArrowheads="1"/>
          </p:cNvSpPr>
          <p:nvPr/>
        </p:nvSpPr>
        <p:spPr bwMode="auto">
          <a:xfrm>
            <a:off x="568115" y="543152"/>
            <a:ext cx="3433233" cy="382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100"/>
              </a:spcBef>
            </a:pPr>
            <a:r>
              <a:rPr lang="ru-RU" altLang="ru-RU" sz="2400" b="1" dirty="0" smtClean="0">
                <a:latin typeface="Constantia" pitchFamily="18" charset="0"/>
              </a:rPr>
              <a:t>Бюджетный процесс –</a:t>
            </a:r>
            <a:endParaRPr lang="ru-RU" altLang="ru-RU" sz="2400" dirty="0">
              <a:latin typeface="Constantia" pitchFamily="18" charset="0"/>
            </a:endParaRPr>
          </a:p>
        </p:txBody>
      </p:sp>
      <p:sp>
        <p:nvSpPr>
          <p:cNvPr id="10243" name="object 3"/>
          <p:cNvSpPr>
            <a:spLocks noGrp="1"/>
          </p:cNvSpPr>
          <p:nvPr>
            <p:ph type="title"/>
          </p:nvPr>
        </p:nvSpPr>
        <p:spPr>
          <a:xfrm>
            <a:off x="3953022" y="566131"/>
            <a:ext cx="7976382" cy="437832"/>
          </a:xfrm>
        </p:spPr>
        <p:txBody>
          <a:bodyPr tIns="12700"/>
          <a:lstStyle/>
          <a:p>
            <a:pPr marL="12700" eaLnBrk="1" hangingPunct="1">
              <a:spcBef>
                <a:spcPts val="100"/>
              </a:spcBef>
            </a:pPr>
            <a:r>
              <a:rPr lang="ru-RU" altLang="ru-RU" sz="2400" i="1" dirty="0" smtClean="0">
                <a:latin typeface="Constantia" pitchFamily="18" charset="0"/>
                <a:ea typeface="Constantia" pitchFamily="18" charset="0"/>
                <a:cs typeface="Constantia" pitchFamily="18" charset="0"/>
              </a:rPr>
              <a:t>ежегодное формирование и исполнение бюджета</a:t>
            </a:r>
            <a:endParaRPr lang="ru-RU" altLang="ru-RU" sz="2400" dirty="0" smtClean="0">
              <a:latin typeface="Constantia" pitchFamily="18" charset="0"/>
              <a:ea typeface="Constantia" pitchFamily="18" charset="0"/>
              <a:cs typeface="Constantia" pitchFamily="18" charset="0"/>
            </a:endParaRPr>
          </a:p>
        </p:txBody>
      </p:sp>
      <p:sp>
        <p:nvSpPr>
          <p:cNvPr id="10244" name="object 4"/>
          <p:cNvSpPr>
            <a:spLocks noChangeArrowheads="1"/>
          </p:cNvSpPr>
          <p:nvPr/>
        </p:nvSpPr>
        <p:spPr bwMode="auto">
          <a:xfrm>
            <a:off x="1871134" y="1575582"/>
            <a:ext cx="5355167" cy="345293"/>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46" name="object 6"/>
          <p:cNvSpPr>
            <a:spLocks noChangeArrowheads="1"/>
          </p:cNvSpPr>
          <p:nvPr/>
        </p:nvSpPr>
        <p:spPr bwMode="auto">
          <a:xfrm>
            <a:off x="2542118" y="2264898"/>
            <a:ext cx="5113867" cy="331911"/>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48" name="object 8"/>
          <p:cNvSpPr>
            <a:spLocks noChangeArrowheads="1"/>
          </p:cNvSpPr>
          <p:nvPr/>
        </p:nvSpPr>
        <p:spPr bwMode="auto">
          <a:xfrm>
            <a:off x="3111501" y="2968283"/>
            <a:ext cx="9010649" cy="319066"/>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50" name="object 10"/>
          <p:cNvSpPr>
            <a:spLocks noChangeArrowheads="1"/>
          </p:cNvSpPr>
          <p:nvPr/>
        </p:nvSpPr>
        <p:spPr bwMode="auto">
          <a:xfrm>
            <a:off x="3764250" y="3530991"/>
            <a:ext cx="8165154" cy="316793"/>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52" name="object 12"/>
          <p:cNvSpPr>
            <a:spLocks noChangeArrowheads="1"/>
          </p:cNvSpPr>
          <p:nvPr/>
        </p:nvSpPr>
        <p:spPr bwMode="auto">
          <a:xfrm>
            <a:off x="4548718" y="4332849"/>
            <a:ext cx="5945716" cy="294713"/>
          </a:xfrm>
          <a:prstGeom prst="rect">
            <a:avLst/>
          </a:prstGeom>
          <a:blipFill dpi="0" rotWithShape="1">
            <a:blip r:embed="rId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sz="2000" dirty="0">
              <a:latin typeface="Calibri" pitchFamily="34" charset="0"/>
            </a:endParaRPr>
          </a:p>
        </p:txBody>
      </p:sp>
      <p:sp>
        <p:nvSpPr>
          <p:cNvPr id="10254" name="object 14"/>
          <p:cNvSpPr>
            <a:spLocks noChangeArrowheads="1"/>
          </p:cNvSpPr>
          <p:nvPr/>
        </p:nvSpPr>
        <p:spPr bwMode="auto">
          <a:xfrm>
            <a:off x="5273890" y="5022166"/>
            <a:ext cx="6606116" cy="315009"/>
          </a:xfrm>
          <a:prstGeom prst="rect">
            <a:avLst/>
          </a:prstGeom>
          <a:blipFill dpi="0" rotWithShape="1">
            <a:blip r:embed="rId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2443280300"/>
              </p:ext>
            </p:extLst>
          </p:nvPr>
        </p:nvGraphicFramePr>
        <p:xfrm>
          <a:off x="28135" y="7669"/>
          <a:ext cx="3217863" cy="828675"/>
        </p:xfrm>
        <a:graphic>
          <a:graphicData uri="http://schemas.openxmlformats.org/presentationml/2006/ole">
            <p:oleObj spid="_x0000_s169993" name="Документ" r:id="rId9" imgW="5940803" imgH="1676580" progId="Word.Document.12">
              <p:embed/>
            </p:oleObj>
          </a:graphicData>
        </a:graphic>
      </p:graphicFrame>
      <p:sp>
        <p:nvSpPr>
          <p:cNvPr id="4" name="Скругленный прямоугольник 3"/>
          <p:cNvSpPr/>
          <p:nvPr/>
        </p:nvSpPr>
        <p:spPr>
          <a:xfrm>
            <a:off x="689317" y="925308"/>
            <a:ext cx="11190689" cy="516614"/>
          </a:xfrm>
          <a:prstGeom prst="roundRect">
            <a:avLst/>
          </a:prstGeom>
          <a:solidFill>
            <a:srgbClr val="00FF00"/>
          </a:solidFill>
          <a:ln w="57150">
            <a:solidFill>
              <a:srgbClr val="FF0000"/>
            </a:solidFill>
          </a:ln>
          <a:effectLst>
            <a:glow rad="228600">
              <a:schemeClr val="accent4">
                <a:satMod val="175000"/>
                <a:alpha val="40000"/>
              </a:schemeClr>
            </a:glow>
            <a:innerShdw blurRad="63500" dist="50800" dir="5400000">
              <a:prstClr val="black">
                <a:alpha val="50000"/>
              </a:prstClr>
            </a:innerShdw>
            <a:reflection blurRad="6350" stA="50000" endA="300" endPos="55000" dir="5400000" sy="-100000" algn="bl" rotWithShape="0"/>
          </a:effectLst>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rgbClr val="FF0000"/>
                </a:solidFill>
              </a:rPr>
              <a:t>Стадии бюджетного процесса</a:t>
            </a:r>
            <a:endParaRPr lang="ru-RU" sz="2800" b="1" dirty="0">
              <a:solidFill>
                <a:srgbClr val="FF0000"/>
              </a:solidFill>
            </a:endParaRPr>
          </a:p>
        </p:txBody>
      </p:sp>
    </p:spTree>
    <p:extLst>
      <p:ext uri="{BB962C8B-B14F-4D97-AF65-F5344CB8AC3E}">
        <p14:creationId xmlns:p14="http://schemas.microsoft.com/office/powerpoint/2010/main" xmlns="" val="1490227645"/>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900igr.net/up/datas/204425/00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191999" cy="6990348"/>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2" name="Объект 1"/>
          <p:cNvGraphicFramePr>
            <a:graphicFrameLocks noChangeAspect="1"/>
          </p:cNvGraphicFramePr>
          <p:nvPr>
            <p:extLst>
              <p:ext uri="{D42A27DB-BD31-4B8C-83A1-F6EECF244321}">
                <p14:modId xmlns:p14="http://schemas.microsoft.com/office/powerpoint/2010/main" xmlns="" val="1350110435"/>
              </p:ext>
            </p:extLst>
          </p:nvPr>
        </p:nvGraphicFramePr>
        <p:xfrm>
          <a:off x="0" y="0"/>
          <a:ext cx="3217863" cy="828675"/>
        </p:xfrm>
        <a:graphic>
          <a:graphicData uri="http://schemas.openxmlformats.org/presentationml/2006/ole">
            <p:oleObj spid="_x0000_s171017" name="Документ" r:id="rId4" imgW="5940803" imgH="1676580" progId="Word.Document.12">
              <p:embed/>
            </p:oleObj>
          </a:graphicData>
        </a:graphic>
      </p:graphicFrame>
    </p:spTree>
    <p:extLst>
      <p:ext uri="{BB962C8B-B14F-4D97-AF65-F5344CB8AC3E}">
        <p14:creationId xmlns:p14="http://schemas.microsoft.com/office/powerpoint/2010/main" xmlns="" val="696214327"/>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Схема 16"/>
          <p:cNvGraphicFramePr/>
          <p:nvPr>
            <p:extLst>
              <p:ext uri="{D42A27DB-BD31-4B8C-83A1-F6EECF244321}">
                <p14:modId xmlns:p14="http://schemas.microsoft.com/office/powerpoint/2010/main" xmlns="" val="2323535686"/>
              </p:ext>
            </p:extLst>
          </p:nvPr>
        </p:nvGraphicFramePr>
        <p:xfrm>
          <a:off x="202793" y="2197051"/>
          <a:ext cx="2671036" cy="2475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3175890" y="2197051"/>
            <a:ext cx="8659059" cy="2554545"/>
          </a:xfrm>
          <a:prstGeom prst="rect">
            <a:avLst/>
          </a:prstGeom>
          <a:solidFill>
            <a:schemeClr val="accent1">
              <a:lumMod val="20000"/>
              <a:lumOff val="80000"/>
            </a:schemeClr>
          </a:solidFill>
          <a:ln w="38100">
            <a:solidFill>
              <a:schemeClr val="accent1">
                <a:lumMod val="75000"/>
              </a:schemeClr>
            </a:solidFill>
          </a:ln>
        </p:spPr>
        <p:txBody>
          <a:bodyPr wrap="square">
            <a:spAutoFit/>
          </a:bodyPr>
          <a:lstStyle/>
          <a:p>
            <a:pPr algn="just"/>
            <a:r>
              <a:rPr lang="ru-RU" sz="2000" b="1" dirty="0" smtClean="0">
                <a:latin typeface="Arial" panose="020B0604020202020204" pitchFamily="34" charset="0"/>
                <a:cs typeface="Arial" panose="020B0604020202020204" pitchFamily="34" charset="0"/>
              </a:rPr>
              <a:t>Формирование проекта бюджета </a:t>
            </a:r>
            <a:r>
              <a:rPr lang="ru-RU" altLang="ru-RU" sz="2000" b="1" dirty="0">
                <a:latin typeface="Arial" panose="020B0604020202020204" pitchFamily="34" charset="0"/>
                <a:cs typeface="Arial" panose="020B0604020202020204" pitchFamily="34" charset="0"/>
              </a:rPr>
              <a:t>муниципального образования Куприяновское</a:t>
            </a:r>
            <a:r>
              <a:rPr lang="ru-RU" sz="2000" b="1" dirty="0" smtClean="0">
                <a:latin typeface="Arial" panose="020B0604020202020204" pitchFamily="34" charset="0"/>
                <a:cs typeface="Arial" panose="020B0604020202020204" pitchFamily="34" charset="0"/>
              </a:rPr>
              <a:t> на очередной финансовый год и плановый период регламентируется Положением о </a:t>
            </a:r>
            <a:r>
              <a:rPr lang="ru-RU" sz="2000" b="1" dirty="0">
                <a:latin typeface="Arial" panose="020B0604020202020204" pitchFamily="34" charset="0"/>
                <a:cs typeface="Arial" panose="020B0604020202020204" pitchFamily="34" charset="0"/>
              </a:rPr>
              <a:t>бюджетном процессе в муниципальном образовании Куприяновское </a:t>
            </a:r>
            <a:r>
              <a:rPr lang="ru-RU" sz="2000" b="1" dirty="0" smtClean="0">
                <a:latin typeface="Arial" panose="020B0604020202020204" pitchFamily="34" charset="0"/>
                <a:cs typeface="Arial" panose="020B0604020202020204" pitchFamily="34" charset="0"/>
              </a:rPr>
              <a:t>Гороховецкого района, утвержденного решением Совета народных депутатов муниципального образования Куприяновское от 25.08.2008  43, и осуществляется администрацией муниципального образования Куприяновское.</a:t>
            </a:r>
            <a:endParaRPr lang="ru-RU" sz="2000" dirty="0">
              <a:latin typeface="Arial" panose="020B0604020202020204" pitchFamily="34" charset="0"/>
              <a:cs typeface="Arial" panose="020B0604020202020204" pitchFamily="34" charset="0"/>
            </a:endParaRPr>
          </a:p>
        </p:txBody>
      </p:sp>
      <p:sp>
        <p:nvSpPr>
          <p:cNvPr id="16" name="Заголовок 2"/>
          <p:cNvSpPr txBox="1">
            <a:spLocks/>
          </p:cNvSpPr>
          <p:nvPr/>
        </p:nvSpPr>
        <p:spPr>
          <a:xfrm>
            <a:off x="156007" y="263235"/>
            <a:ext cx="12077557" cy="855815"/>
          </a:xfrm>
          <a:prstGeom prst="rect">
            <a:avLst/>
          </a:prstGeom>
          <a:solidFill>
            <a:srgbClr val="7030A0"/>
          </a:solidFill>
          <a:ln>
            <a:solidFill>
              <a:srgbClr val="FF0000"/>
            </a:solidFill>
          </a:ln>
        </p:spPr>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solidFill>
                  <a:schemeClr val="bg1"/>
                </a:solidFill>
                <a:latin typeface="Times New Roman" pitchFamily="18" charset="0"/>
                <a:cs typeface="Times New Roman" pitchFamily="18" charset="0"/>
              </a:rPr>
              <a:t>Этапы составления и утверждения бюджета муниципального образования Куприяновское</a:t>
            </a:r>
            <a:endParaRPr lang="ru-RU" sz="2800" b="1" dirty="0">
              <a:solidFill>
                <a:schemeClr val="bg1"/>
              </a:solidFill>
            </a:endParaRPr>
          </a:p>
        </p:txBody>
      </p:sp>
      <p:sp>
        <p:nvSpPr>
          <p:cNvPr id="18" name="Стрелка вниз 17"/>
          <p:cNvSpPr/>
          <p:nvPr/>
        </p:nvSpPr>
        <p:spPr>
          <a:xfrm>
            <a:off x="522512" y="4441371"/>
            <a:ext cx="2259875" cy="22337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2219727551"/>
              </p:ext>
            </p:extLst>
          </p:nvPr>
        </p:nvGraphicFramePr>
        <p:xfrm>
          <a:off x="0" y="0"/>
          <a:ext cx="3217863" cy="828675"/>
        </p:xfrm>
        <a:graphic>
          <a:graphicData uri="http://schemas.openxmlformats.org/presentationml/2006/ole">
            <p:oleObj spid="_x0000_s172041" name="Документ" r:id="rId8" imgW="5940803" imgH="1676580" progId="Word.Document.12">
              <p:embed/>
            </p:oleObj>
          </a:graphicData>
        </a:graphic>
      </p:graphicFrame>
    </p:spTree>
    <p:extLst>
      <p:ext uri="{BB962C8B-B14F-4D97-AF65-F5344CB8AC3E}">
        <p14:creationId xmlns:p14="http://schemas.microsoft.com/office/powerpoint/2010/main" xmlns="" val="2192787740"/>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Схема 9"/>
          <p:cNvGraphicFramePr/>
          <p:nvPr>
            <p:extLst>
              <p:ext uri="{D42A27DB-BD31-4B8C-83A1-F6EECF244321}">
                <p14:modId xmlns:p14="http://schemas.microsoft.com/office/powerpoint/2010/main" xmlns="" val="2702652672"/>
              </p:ext>
            </p:extLst>
          </p:nvPr>
        </p:nvGraphicFramePr>
        <p:xfrm>
          <a:off x="189410" y="2090058"/>
          <a:ext cx="2782388" cy="318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7"/>
          <p:cNvSpPr txBox="1">
            <a:spLocks noChangeArrowheads="1"/>
          </p:cNvSpPr>
          <p:nvPr/>
        </p:nvSpPr>
        <p:spPr bwMode="auto">
          <a:xfrm>
            <a:off x="3226526" y="1212396"/>
            <a:ext cx="8634548" cy="4801314"/>
          </a:xfrm>
          <a:prstGeom prst="rect">
            <a:avLst/>
          </a:prstGeom>
          <a:solidFill>
            <a:srgbClr val="FFE8D1"/>
          </a:solidFill>
          <a:ln w="38100">
            <a:solidFill>
              <a:srgbClr val="FFC000"/>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1700" b="1" dirty="0" smtClean="0">
                <a:latin typeface="Arial" panose="020B0604020202020204" pitchFamily="34" charset="0"/>
                <a:cs typeface="Arial" panose="020B0604020202020204" pitchFamily="34" charset="0"/>
              </a:rPr>
              <a:t>Администрация муниципального образования Куприяновское представляет </a:t>
            </a:r>
            <a:r>
              <a:rPr lang="ru-RU" altLang="ru-RU" sz="1700" b="1" dirty="0">
                <a:latin typeface="Arial" panose="020B0604020202020204" pitchFamily="34" charset="0"/>
                <a:cs typeface="Arial" panose="020B0604020202020204" pitchFamily="34" charset="0"/>
              </a:rPr>
              <a:t>проект </a:t>
            </a:r>
            <a:r>
              <a:rPr lang="ru-RU" altLang="ru-RU" sz="1700" b="1" dirty="0" smtClean="0">
                <a:latin typeface="Arial" panose="020B0604020202020204" pitchFamily="34" charset="0"/>
                <a:cs typeface="Arial" panose="020B0604020202020204" pitchFamily="34" charset="0"/>
              </a:rPr>
              <a:t>бюджета </a:t>
            </a:r>
            <a:r>
              <a:rPr lang="ru-RU" altLang="ru-RU" sz="1700" b="1" dirty="0">
                <a:latin typeface="Arial" panose="020B0604020202020204" pitchFamily="34" charset="0"/>
                <a:cs typeface="Arial" panose="020B0604020202020204" pitchFamily="34" charset="0"/>
              </a:rPr>
              <a:t>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на очередной финансовый год и на плановый период в 2 года на </a:t>
            </a:r>
            <a:r>
              <a:rPr lang="ru-RU" altLang="ru-RU" sz="1700" b="1" dirty="0">
                <a:latin typeface="Arial" panose="020B0604020202020204" pitchFamily="34" charset="0"/>
                <a:cs typeface="Arial" panose="020B0604020202020204" pitchFamily="34" charset="0"/>
              </a:rPr>
              <a:t>рассмотрение </a:t>
            </a:r>
            <a:r>
              <a:rPr lang="ru-RU" altLang="ru-RU" sz="1700" b="1" dirty="0" smtClean="0">
                <a:latin typeface="Arial" panose="020B0604020202020204" pitchFamily="34" charset="0"/>
                <a:cs typeface="Arial" panose="020B0604020202020204" pitchFamily="34" charset="0"/>
              </a:rPr>
              <a:t>в Совет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не позднее 15 ноября текущего года. Глава </a:t>
            </a:r>
            <a:r>
              <a:rPr lang="ru-RU" altLang="ru-RU" sz="1700" b="1" dirty="0">
                <a:latin typeface="Arial" panose="020B0604020202020204" pitchFamily="34" charset="0"/>
                <a:cs typeface="Arial" panose="020B0604020202020204" pitchFamily="34" charset="0"/>
              </a:rPr>
              <a:t>муниципального образования </a:t>
            </a:r>
            <a:r>
              <a:rPr lang="ru-RU" altLang="ru-RU" sz="1700" b="1" dirty="0" smtClean="0">
                <a:latin typeface="Arial" panose="020B0604020202020204" pitchFamily="34" charset="0"/>
                <a:cs typeface="Arial" panose="020B0604020202020204" pitchFamily="34" charset="0"/>
              </a:rPr>
              <a:t>Куприяновское,</a:t>
            </a:r>
            <a:r>
              <a:rPr lang="ru-RU" sz="1700" b="1" dirty="0">
                <a:latin typeface="Arial" panose="020B0604020202020204" pitchFamily="34" charset="0"/>
                <a:cs typeface="Arial" panose="020B0604020202020204" pitchFamily="34" charset="0"/>
              </a:rPr>
              <a:t> исполняющего полномочия председателя Совета народных депутатов муниципального образования</a:t>
            </a:r>
            <a:r>
              <a:rPr lang="ru-RU" altLang="ru-RU" sz="1700" b="1" dirty="0" smtClean="0">
                <a:latin typeface="Arial" panose="020B0604020202020204" pitchFamily="34" charset="0"/>
                <a:cs typeface="Arial" panose="020B0604020202020204" pitchFamily="34" charset="0"/>
              </a:rPr>
              <a:t> направляет проект решения о бюджете в постоянную комиссию </a:t>
            </a:r>
            <a:r>
              <a:rPr lang="ru-RU" sz="1700" b="1" dirty="0"/>
              <a:t>по бюджету, налогам и экономическим вопросам </a:t>
            </a:r>
            <a:r>
              <a:rPr lang="ru-RU" altLang="ru-RU" sz="1700" b="1" dirty="0" smtClean="0">
                <a:latin typeface="Arial" panose="020B0604020202020204" pitchFamily="34" charset="0"/>
                <a:cs typeface="Arial" panose="020B0604020202020204" pitchFamily="34" charset="0"/>
              </a:rPr>
              <a:t>Совета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 для внесения предложений и замечаний. </a:t>
            </a:r>
            <a:r>
              <a:rPr lang="ru-RU" sz="1700" b="1" dirty="0" smtClean="0">
                <a:latin typeface="Arial" panose="020B0604020202020204" pitchFamily="34" charset="0"/>
                <a:cs typeface="Arial" panose="020B0604020202020204" pitchFamily="34" charset="0"/>
              </a:rPr>
              <a:t>После Совет </a:t>
            </a:r>
            <a:r>
              <a:rPr lang="ru-RU" sz="1700" b="1" dirty="0">
                <a:latin typeface="Arial" panose="020B0604020202020204" pitchFamily="34" charset="0"/>
                <a:cs typeface="Arial" panose="020B0604020202020204" pitchFamily="34" charset="0"/>
              </a:rPr>
              <a:t>народных депутатов МО Куприяновское    принимает  решение о назначении публичных слушаний по проекту решения </a:t>
            </a:r>
            <a:r>
              <a:rPr lang="ru-RU" sz="1700" b="1" dirty="0" smtClean="0">
                <a:latin typeface="Arial" panose="020B0604020202020204" pitchFamily="34" charset="0"/>
                <a:cs typeface="Arial" panose="020B0604020202020204" pitchFamily="34" charset="0"/>
              </a:rPr>
              <a:t>о  бюджете </a:t>
            </a:r>
            <a:r>
              <a:rPr lang="ru-RU" sz="1700" b="1" dirty="0">
                <a:latin typeface="Arial" panose="020B0604020202020204" pitchFamily="34" charset="0"/>
                <a:cs typeface="Arial" panose="020B0604020202020204" pitchFamily="34" charset="0"/>
              </a:rPr>
              <a:t>в соответствии с Положением  о проведении  публичных слушаний в муниципальном образовании Куприяновское Гороховецкого </a:t>
            </a:r>
            <a:r>
              <a:rPr lang="ru-RU" sz="1700" b="1" dirty="0" smtClean="0">
                <a:latin typeface="Arial" panose="020B0604020202020204" pitchFamily="34" charset="0"/>
                <a:cs typeface="Arial" panose="020B0604020202020204" pitchFamily="34" charset="0"/>
              </a:rPr>
              <a:t>района.  На публичных слушаниях принимаются рекомендации по проекту решения Совета</a:t>
            </a:r>
            <a:r>
              <a:rPr lang="ru-RU" altLang="ru-RU" sz="1700" b="1" dirty="0" smtClean="0">
                <a:latin typeface="Arial" panose="020B0604020202020204" pitchFamily="34" charset="0"/>
                <a:cs typeface="Arial" panose="020B0604020202020204" pitchFamily="34" charset="0"/>
              </a:rPr>
              <a:t>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о</a:t>
            </a:r>
            <a:r>
              <a:rPr lang="ru-RU" sz="1700" b="1" dirty="0" smtClean="0">
                <a:latin typeface="Arial" panose="020B0604020202020204" pitchFamily="34" charset="0"/>
                <a:cs typeface="Arial" panose="020B0604020202020204" pitchFamily="34" charset="0"/>
              </a:rPr>
              <a:t> бюджете и направляются в Совет</a:t>
            </a:r>
            <a:r>
              <a:rPr lang="ru-RU" altLang="ru-RU" sz="1700" b="1" dirty="0" smtClean="0">
                <a:latin typeface="Arial" panose="020B0604020202020204" pitchFamily="34" charset="0"/>
                <a:cs typeface="Arial" panose="020B0604020202020204" pitchFamily="34" charset="0"/>
              </a:rPr>
              <a:t>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a:t>
            </a:r>
            <a:r>
              <a:rPr lang="ru-RU" altLang="ru-RU" sz="1700" b="1" dirty="0" smtClean="0">
                <a:latin typeface="Arial" panose="020B0604020202020204" pitchFamily="34" charset="0"/>
                <a:cs typeface="Arial" panose="020B0604020202020204" pitchFamily="34" charset="0"/>
              </a:rPr>
              <a:t>Куприяновское. </a:t>
            </a:r>
            <a:endParaRPr lang="ru-RU" altLang="ru-RU" sz="1700" b="1" dirty="0">
              <a:latin typeface="Arial" panose="020B0604020202020204" pitchFamily="34" charset="0"/>
              <a:cs typeface="Arial" panose="020B0604020202020204" pitchFamily="34" charset="0"/>
            </a:endParaRPr>
          </a:p>
        </p:txBody>
      </p:sp>
      <p:sp>
        <p:nvSpPr>
          <p:cNvPr id="7" name="Заголовок 2"/>
          <p:cNvSpPr txBox="1">
            <a:spLocks/>
          </p:cNvSpPr>
          <p:nvPr/>
        </p:nvSpPr>
        <p:spPr>
          <a:xfrm>
            <a:off x="3607" y="110835"/>
            <a:ext cx="12077557" cy="855815"/>
          </a:xfrm>
          <a:prstGeom prst="rect">
            <a:avLst/>
          </a:prstGeom>
          <a:solidFill>
            <a:srgbClr val="7030A0"/>
          </a:solidFill>
          <a:ln>
            <a:solidFill>
              <a:srgbClr val="FF0000"/>
            </a:solidFill>
          </a:ln>
        </p:spPr>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solidFill>
                  <a:schemeClr val="bg1"/>
                </a:solidFill>
                <a:latin typeface="Times New Roman" pitchFamily="18" charset="0"/>
                <a:cs typeface="Times New Roman" pitchFamily="18" charset="0"/>
              </a:rPr>
              <a:t>Этапы составления и утверждения бюджета муниципального образования Куприяновское</a:t>
            </a:r>
            <a:endParaRPr lang="ru-RU" sz="2800" b="1" dirty="0">
              <a:solidFill>
                <a:schemeClr val="bg1"/>
              </a:solidFill>
            </a:endParaRPr>
          </a:p>
        </p:txBody>
      </p:sp>
      <p:sp>
        <p:nvSpPr>
          <p:cNvPr id="11" name="Стрелка вниз 10"/>
          <p:cNvSpPr/>
          <p:nvPr/>
        </p:nvSpPr>
        <p:spPr>
          <a:xfrm>
            <a:off x="718455" y="4663417"/>
            <a:ext cx="2246812" cy="21351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Стрелка вниз 11"/>
          <p:cNvSpPr/>
          <p:nvPr/>
        </p:nvSpPr>
        <p:spPr>
          <a:xfrm>
            <a:off x="718455" y="1186269"/>
            <a:ext cx="2246812" cy="16085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2444680571"/>
              </p:ext>
            </p:extLst>
          </p:nvPr>
        </p:nvGraphicFramePr>
        <p:xfrm>
          <a:off x="0" y="0"/>
          <a:ext cx="3217863" cy="828675"/>
        </p:xfrm>
        <a:graphic>
          <a:graphicData uri="http://schemas.openxmlformats.org/presentationml/2006/ole">
            <p:oleObj spid="_x0000_s173065" name="Документ" r:id="rId8" imgW="5940803" imgH="1676580" progId="Word.Document.12">
              <p:embed/>
            </p:oleObj>
          </a:graphicData>
        </a:graphic>
      </p:graphicFrame>
    </p:spTree>
    <p:extLst>
      <p:ext uri="{BB962C8B-B14F-4D97-AF65-F5344CB8AC3E}">
        <p14:creationId xmlns:p14="http://schemas.microsoft.com/office/powerpoint/2010/main" xmlns="" val="469094011"/>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2"/>
          <p:cNvSpPr txBox="1">
            <a:spLocks/>
          </p:cNvSpPr>
          <p:nvPr/>
        </p:nvSpPr>
        <p:spPr>
          <a:xfrm>
            <a:off x="3607" y="110835"/>
            <a:ext cx="12077557" cy="855815"/>
          </a:xfrm>
          <a:prstGeom prst="rect">
            <a:avLst/>
          </a:prstGeom>
          <a:solidFill>
            <a:srgbClr val="7030A0"/>
          </a:solidFill>
          <a:ln>
            <a:solidFill>
              <a:srgbClr val="FF0000"/>
            </a:solidFill>
          </a:ln>
        </p:spPr>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solidFill>
                  <a:schemeClr val="bg1"/>
                </a:solidFill>
                <a:latin typeface="Times New Roman" pitchFamily="18" charset="0"/>
                <a:cs typeface="Times New Roman" pitchFamily="18" charset="0"/>
              </a:rPr>
              <a:t>Этапы составления и утверждения бюджета муниципального образования Куприяновское</a:t>
            </a:r>
            <a:endParaRPr lang="ru-RU" sz="2800" b="1" dirty="0">
              <a:solidFill>
                <a:schemeClr val="bg1"/>
              </a:solidFill>
            </a:endParaRPr>
          </a:p>
        </p:txBody>
      </p:sp>
      <p:grpSp>
        <p:nvGrpSpPr>
          <p:cNvPr id="3" name="Группа 2"/>
          <p:cNvGrpSpPr/>
          <p:nvPr/>
        </p:nvGrpSpPr>
        <p:grpSpPr>
          <a:xfrm>
            <a:off x="211098" y="3297718"/>
            <a:ext cx="2914941" cy="2423563"/>
            <a:chOff x="38571" y="4629907"/>
            <a:chExt cx="2418582" cy="1041837"/>
          </a:xfrm>
          <a:scene3d>
            <a:camera prst="orthographicFront"/>
            <a:lightRig rig="flat" dir="t"/>
          </a:scene3d>
        </p:grpSpPr>
        <p:sp>
          <p:nvSpPr>
            <p:cNvPr id="4" name="Скругленный прямоугольник 3"/>
            <p:cNvSpPr/>
            <p:nvPr/>
          </p:nvSpPr>
          <p:spPr>
            <a:xfrm>
              <a:off x="38571" y="4629907"/>
              <a:ext cx="2418582" cy="1041837"/>
            </a:xfrm>
            <a:prstGeom prst="roundRect">
              <a:avLst/>
            </a:prstGeom>
            <a:ln>
              <a:noFill/>
            </a:ln>
          </p:spPr>
          <p:style>
            <a:lnRef idx="1">
              <a:schemeClr val="accent6"/>
            </a:lnRef>
            <a:fillRef idx="1002">
              <a:schemeClr val="dk2"/>
            </a:fillRef>
            <a:effectRef idx="2">
              <a:schemeClr val="accent6"/>
            </a:effectRef>
            <a:fontRef idx="minor">
              <a:schemeClr val="lt1"/>
            </a:fontRef>
          </p:style>
        </p:sp>
        <p:sp>
          <p:nvSpPr>
            <p:cNvPr id="5" name="Скругленный прямоугольник 4"/>
            <p:cNvSpPr/>
            <p:nvPr/>
          </p:nvSpPr>
          <p:spPr>
            <a:xfrm>
              <a:off x="89429" y="4680765"/>
              <a:ext cx="2316866" cy="940121"/>
            </a:xfrm>
            <a:prstGeom prst="rect">
              <a:avLst/>
            </a:prstGeom>
            <a:ln>
              <a:noFill/>
            </a:ln>
          </p:spPr>
          <p:style>
            <a:lnRef idx="1">
              <a:schemeClr val="accent6"/>
            </a:lnRef>
            <a:fillRef idx="1002">
              <a:schemeClr val="dk2"/>
            </a:fillRef>
            <a:effectRef idx="2">
              <a:schemeClr val="accent6"/>
            </a:effectRef>
            <a:fontRef idx="minor">
              <a:schemeClr val="lt1"/>
            </a:fontRef>
          </p:style>
          <p:txBody>
            <a:bodyPr spcFirstLastPara="0" vert="horz" wrap="square" lIns="231470" tIns="0" rIns="231470" bIns="0" numCol="1" spcCol="1270" anchor="ctr" anchorCtr="0">
              <a:noAutofit/>
            </a:bodyPr>
            <a:lstStyle/>
            <a:p>
              <a:pPr marL="0" marR="0" lvl="0" indent="0" algn="ctr" defTabSz="889000" eaLnBrk="1" fontAlgn="auto" latinLnBrk="0" hangingPunct="1">
                <a:lnSpc>
                  <a:spcPct val="90000"/>
                </a:lnSpc>
                <a:spcBef>
                  <a:spcPct val="0"/>
                </a:spcBef>
                <a:spcAft>
                  <a:spcPct val="35000"/>
                </a:spcAft>
                <a:buClrTx/>
                <a:buSzTx/>
                <a:buFontTx/>
                <a:buNone/>
                <a:tabLst/>
                <a:defRPr/>
              </a:pPr>
              <a:r>
                <a:rPr kumimoji="0" lang="ru-RU" sz="2400" b="1" i="0" u="none" strike="noStrike" kern="1200" cap="none" spc="0" normalizeH="0" baseline="0" noProof="0" dirty="0" smtClean="0">
                  <a:ln>
                    <a:noFill/>
                  </a:ln>
                  <a:solidFill>
                    <a:sysClr val="window" lastClr="FFFFFF"/>
                  </a:solidFill>
                  <a:effectLst/>
                  <a:uLnTx/>
                  <a:uFillTx/>
                  <a:latin typeface="Century Schoolbook"/>
                  <a:ea typeface="+mn-ea"/>
                  <a:cs typeface="+mn-cs"/>
                </a:rPr>
                <a:t>Утверждение бюджета</a:t>
              </a:r>
              <a:endParaRPr kumimoji="0" lang="ru-RU" sz="2400" b="1" i="0" u="none" strike="noStrike" kern="1200" cap="none" spc="0" normalizeH="0" baseline="0" noProof="0" dirty="0">
                <a:ln>
                  <a:noFill/>
                </a:ln>
                <a:solidFill>
                  <a:sysClr val="window" lastClr="FFFFFF"/>
                </a:solidFill>
                <a:effectLst/>
                <a:uLnTx/>
                <a:uFillTx/>
                <a:latin typeface="Century Schoolbook"/>
                <a:ea typeface="+mn-ea"/>
                <a:cs typeface="+mn-cs"/>
              </a:endParaRPr>
            </a:p>
          </p:txBody>
        </p:sp>
      </p:grpSp>
      <p:sp>
        <p:nvSpPr>
          <p:cNvPr id="6" name="TextBox 5"/>
          <p:cNvSpPr txBox="1"/>
          <p:nvPr/>
        </p:nvSpPr>
        <p:spPr>
          <a:xfrm>
            <a:off x="3500846" y="1639646"/>
            <a:ext cx="8360227" cy="4401205"/>
          </a:xfrm>
          <a:prstGeom prst="rect">
            <a:avLst/>
          </a:prstGeom>
          <a:solidFill>
            <a:srgbClr val="97AEC5"/>
          </a:solidFill>
          <a:ln w="38100">
            <a:solidFill>
              <a:srgbClr val="4B737D"/>
            </a:solidFill>
          </a:ln>
        </p:spPr>
        <p:txBody>
          <a:bodyPr wrap="square">
            <a:spAutoFit/>
          </a:bodyPr>
          <a:lstStyle/>
          <a:p>
            <a:pPr algn="just">
              <a:defRPr/>
            </a:pPr>
            <a:r>
              <a:rPr lang="ru-RU" sz="2000" b="1" dirty="0" smtClean="0">
                <a:latin typeface="Arial" panose="020B0604020202020204" pitchFamily="34" charset="0"/>
                <a:cs typeface="Arial" panose="020B0604020202020204" pitchFamily="34" charset="0"/>
              </a:rPr>
              <a:t>На основании рекомендаций участников публичных слушаний по проекту решения Совета</a:t>
            </a:r>
            <a:r>
              <a:rPr lang="ru-RU" altLang="ru-RU" sz="2000" b="1" dirty="0" smtClean="0">
                <a:latin typeface="Arial" panose="020B0604020202020204" pitchFamily="34" charset="0"/>
                <a:cs typeface="Arial" panose="020B0604020202020204" pitchFamily="34" charset="0"/>
              </a:rPr>
              <a:t> </a:t>
            </a:r>
            <a:r>
              <a:rPr lang="ru-RU" altLang="ru-RU" sz="20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2000" b="1" dirty="0" smtClean="0">
                <a:latin typeface="Arial" panose="020B0604020202020204" pitchFamily="34" charset="0"/>
                <a:cs typeface="Arial" panose="020B0604020202020204" pitchFamily="34" charset="0"/>
              </a:rPr>
              <a:t>о бюджете муниципального образования Куприяновское рассматривается на заседании Совета народных депутатов муниципального образования Куприяновское </a:t>
            </a:r>
            <a:r>
              <a:rPr lang="ru-RU" altLang="ru-RU" sz="2000" b="1" dirty="0">
                <a:latin typeface="Arial" panose="020B0604020202020204" pitchFamily="34" charset="0"/>
                <a:cs typeface="Arial" panose="020B0604020202020204" pitchFamily="34" charset="0"/>
              </a:rPr>
              <a:t>проект решения </a:t>
            </a:r>
            <a:r>
              <a:rPr lang="ru-RU" altLang="ru-RU" sz="2000" b="1" dirty="0" smtClean="0">
                <a:latin typeface="Arial" panose="020B0604020202020204" pitchFamily="34" charset="0"/>
                <a:cs typeface="Arial" panose="020B0604020202020204" pitchFamily="34" charset="0"/>
              </a:rPr>
              <a:t>о бюджете </a:t>
            </a:r>
            <a:r>
              <a:rPr lang="ru-RU" altLang="ru-RU" sz="2000" b="1" dirty="0">
                <a:latin typeface="Arial" panose="020B0604020202020204" pitchFamily="34" charset="0"/>
                <a:cs typeface="Arial" panose="020B0604020202020204" pitchFamily="34" charset="0"/>
              </a:rPr>
              <a:t>в одном чтении</a:t>
            </a:r>
            <a:r>
              <a:rPr lang="ru-RU" altLang="ru-RU" sz="2000" b="1" dirty="0" smtClean="0">
                <a:latin typeface="Arial" panose="020B0604020202020204" pitchFamily="34" charset="0"/>
                <a:cs typeface="Arial" panose="020B0604020202020204" pitchFamily="34" charset="0"/>
              </a:rPr>
              <a:t>. </a:t>
            </a:r>
          </a:p>
          <a:p>
            <a:pPr algn="just">
              <a:defRPr/>
            </a:pPr>
            <a:r>
              <a:rPr lang="ru-RU" sz="2000" b="1" dirty="0" smtClean="0">
                <a:latin typeface="Arial" panose="020B0604020202020204" pitchFamily="34" charset="0"/>
                <a:cs typeface="Arial" panose="020B0604020202020204" pitchFamily="34" charset="0"/>
              </a:rPr>
              <a:t>Бюджет муниципального образования </a:t>
            </a:r>
            <a:r>
              <a:rPr lang="ru-RU" altLang="ru-RU" sz="2000" b="1" dirty="0">
                <a:latin typeface="Arial" panose="020B0604020202020204" pitchFamily="34" charset="0"/>
                <a:cs typeface="Arial" panose="020B0604020202020204" pitchFamily="34" charset="0"/>
              </a:rPr>
              <a:t>Куприяновское </a:t>
            </a:r>
            <a:r>
              <a:rPr lang="ru-RU" sz="2000" b="1" dirty="0" smtClean="0">
                <a:latin typeface="Arial" panose="020B0604020202020204" pitchFamily="34" charset="0"/>
                <a:cs typeface="Arial" panose="020B0604020202020204" pitchFamily="34" charset="0"/>
              </a:rPr>
              <a:t>утверждается решением </a:t>
            </a:r>
            <a:r>
              <a:rPr lang="ru-RU" altLang="ru-RU" sz="2000" b="1" dirty="0" smtClean="0">
                <a:latin typeface="Arial" panose="020B0604020202020204" pitchFamily="34" charset="0"/>
                <a:cs typeface="Arial" panose="020B0604020202020204" pitchFamily="34" charset="0"/>
              </a:rPr>
              <a:t>Совета </a:t>
            </a:r>
            <a:r>
              <a:rPr lang="ru-RU" altLang="ru-RU" sz="2000" b="1" dirty="0">
                <a:latin typeface="Arial" panose="020B0604020202020204" pitchFamily="34" charset="0"/>
                <a:cs typeface="Arial" panose="020B0604020202020204" pitchFamily="34" charset="0"/>
              </a:rPr>
              <a:t>народных депутатов муниципального образования </a:t>
            </a:r>
            <a:r>
              <a:rPr lang="ru-RU" altLang="ru-RU" sz="2000" b="1" dirty="0" smtClean="0">
                <a:latin typeface="Arial" panose="020B0604020202020204" pitchFamily="34" charset="0"/>
                <a:cs typeface="Arial" panose="020B0604020202020204" pitchFamily="34" charset="0"/>
              </a:rPr>
              <a:t>Куприяновское на 3 года, которое </a:t>
            </a:r>
            <a:r>
              <a:rPr lang="ru-RU" sz="2000" b="1" dirty="0" smtClean="0">
                <a:latin typeface="Arial" panose="020B0604020202020204" pitchFamily="34" charset="0"/>
                <a:cs typeface="Arial" panose="020B0604020202020204" pitchFamily="34" charset="0"/>
              </a:rPr>
              <a:t>подлежит </a:t>
            </a:r>
            <a:r>
              <a:rPr lang="ru-RU" sz="2000" b="1" dirty="0">
                <a:latin typeface="Arial" panose="020B0604020202020204" pitchFamily="34" charset="0"/>
                <a:cs typeface="Arial" panose="020B0604020202020204" pitchFamily="34" charset="0"/>
              </a:rPr>
              <a:t>обнародованию путем </a:t>
            </a:r>
            <a:r>
              <a:rPr lang="ru-RU" sz="2000" b="1" dirty="0" smtClean="0">
                <a:latin typeface="Arial" panose="020B0604020202020204" pitchFamily="34" charset="0"/>
                <a:cs typeface="Arial" panose="020B0604020202020204" pitchFamily="34" charset="0"/>
              </a:rPr>
              <a:t>опубликования </a:t>
            </a:r>
            <a:r>
              <a:rPr lang="ru-RU" sz="2000" b="1" dirty="0">
                <a:latin typeface="Arial" panose="020B0604020202020204" pitchFamily="34" charset="0"/>
                <a:cs typeface="Arial" panose="020B0604020202020204" pitchFamily="34" charset="0"/>
              </a:rPr>
              <a:t>его </a:t>
            </a:r>
            <a:r>
              <a:rPr lang="ru-RU" sz="2000" b="1" dirty="0" smtClean="0">
                <a:latin typeface="Arial" panose="020B0604020202020204" pitchFamily="34" charset="0"/>
                <a:cs typeface="Arial" panose="020B0604020202020204" pitchFamily="34" charset="0"/>
              </a:rPr>
              <a:t>в  </a:t>
            </a:r>
            <a:r>
              <a:rPr lang="ru-RU" sz="2000" b="1" dirty="0">
                <a:latin typeface="Arial" panose="020B0604020202020204" pitchFamily="34" charset="0"/>
                <a:cs typeface="Arial" panose="020B0604020202020204" pitchFamily="34" charset="0"/>
              </a:rPr>
              <a:t>информационном бюллетене «Куприяновский вестник» </a:t>
            </a:r>
            <a:r>
              <a:rPr lang="ru-RU" sz="2000" b="1" dirty="0" smtClean="0">
                <a:latin typeface="Arial" panose="020B0604020202020204" pitchFamily="34" charset="0"/>
                <a:cs typeface="Arial" panose="020B0604020202020204" pitchFamily="34" charset="0"/>
              </a:rPr>
              <a:t>и подлежит размещению на официальном сайте администрации Гороховецкого  района.</a:t>
            </a:r>
            <a:endParaRPr lang="ru-RU" sz="2000" b="1" dirty="0">
              <a:latin typeface="Arial" panose="020B0604020202020204" pitchFamily="34" charset="0"/>
              <a:cs typeface="Arial" panose="020B0604020202020204" pitchFamily="34" charset="0"/>
            </a:endParaRPr>
          </a:p>
        </p:txBody>
      </p:sp>
      <p:sp>
        <p:nvSpPr>
          <p:cNvPr id="11" name="Стрелка вниз 10"/>
          <p:cNvSpPr/>
          <p:nvPr/>
        </p:nvSpPr>
        <p:spPr>
          <a:xfrm>
            <a:off x="545162" y="1162594"/>
            <a:ext cx="2246812" cy="21351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7" name="Объект 6"/>
          <p:cNvGraphicFramePr>
            <a:graphicFrameLocks noChangeAspect="1"/>
          </p:cNvGraphicFramePr>
          <p:nvPr>
            <p:extLst>
              <p:ext uri="{D42A27DB-BD31-4B8C-83A1-F6EECF244321}">
                <p14:modId xmlns:p14="http://schemas.microsoft.com/office/powerpoint/2010/main" xmlns="" val="1071736737"/>
              </p:ext>
            </p:extLst>
          </p:nvPr>
        </p:nvGraphicFramePr>
        <p:xfrm>
          <a:off x="0" y="0"/>
          <a:ext cx="3217863" cy="828675"/>
        </p:xfrm>
        <a:graphic>
          <a:graphicData uri="http://schemas.openxmlformats.org/presentationml/2006/ole">
            <p:oleObj spid="_x0000_s174089" name="Документ" r:id="rId3" imgW="5940803" imgH="1676580" progId="Word.Document.12">
              <p:embed/>
            </p:oleObj>
          </a:graphicData>
        </a:graphic>
      </p:graphicFrame>
    </p:spTree>
    <p:extLst>
      <p:ext uri="{BB962C8B-B14F-4D97-AF65-F5344CB8AC3E}">
        <p14:creationId xmlns:p14="http://schemas.microsoft.com/office/powerpoint/2010/main" xmlns="" val="2862275335"/>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5"/>
          <p:cNvSpPr txBox="1">
            <a:spLocks/>
          </p:cNvSpPr>
          <p:nvPr/>
        </p:nvSpPr>
        <p:spPr>
          <a:xfrm>
            <a:off x="729850" y="62649"/>
            <a:ext cx="11314104" cy="551305"/>
          </a:xfrm>
          <a:prstGeom prst="roundRect">
            <a:avLst/>
          </a:prstGeom>
          <a:solidFill>
            <a:srgbClr val="4B0108"/>
          </a:solidFill>
          <a:ln>
            <a:solidFill>
              <a:srgbClr val="4B0108"/>
            </a:solidFill>
          </a:ln>
          <a:effectLst/>
        </p:spPr>
        <p:style>
          <a:lnRef idx="2">
            <a:schemeClr val="accent6"/>
          </a:lnRef>
          <a:fillRef idx="1">
            <a:schemeClr val="lt1"/>
          </a:fillRef>
          <a:effectRef idx="0">
            <a:schemeClr val="accent6"/>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228600" indent="-228600" algn="l" rtl="0" eaLnBrk="0" fontAlgn="base" hangingPunct="0">
              <a:lnSpc>
                <a:spcPct val="90000"/>
              </a:lnSpc>
              <a:spcBef>
                <a:spcPts val="1000"/>
              </a:spcBef>
              <a:spcAft>
                <a:spcPct val="0"/>
              </a:spcAft>
              <a:buFont typeface="Arial" charset="0"/>
              <a:buChar char="•"/>
              <a:defRPr sz="2800" kern="1200">
                <a:solidFill>
                  <a:schemeClr val="dk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dk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dk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charset="0"/>
              <a:buNone/>
            </a:pPr>
            <a:r>
              <a:rPr lang="ru-RU" sz="2400" b="1" cap="all" dirty="0" smtClean="0">
                <a:ln w="0"/>
                <a:solidFill>
                  <a:srgbClr val="00FF00"/>
                </a:solidFill>
                <a:effectLst>
                  <a:reflection blurRad="12700" stA="50000" endPos="50000" dist="5000" dir="5400000" sy="-100000" rotWithShape="0"/>
                </a:effectLst>
              </a:rPr>
              <a:t>Какие бывают бюджеты?</a:t>
            </a:r>
            <a:endParaRPr lang="ru-RU" sz="2400" b="1" cap="all" dirty="0">
              <a:ln w="0"/>
              <a:solidFill>
                <a:srgbClr val="00FF00"/>
              </a:solidFill>
              <a:effectLst>
                <a:reflection blurRad="12700" stA="50000" endPos="50000" dist="5000" dir="5400000" sy="-100000" rotWithShape="0"/>
              </a:effectLst>
            </a:endParaRPr>
          </a:p>
        </p:txBody>
      </p:sp>
      <p:sp>
        <p:nvSpPr>
          <p:cNvPr id="4" name="TextBox 3"/>
          <p:cNvSpPr txBox="1"/>
          <p:nvPr/>
        </p:nvSpPr>
        <p:spPr>
          <a:xfrm>
            <a:off x="498765" y="833179"/>
            <a:ext cx="3250276" cy="400110"/>
          </a:xfrm>
          <a:prstGeom prst="rect">
            <a:avLst/>
          </a:prstGeom>
          <a:solidFill>
            <a:schemeClr val="accent5">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ru-RU" sz="2000" b="1" dirty="0" smtClean="0">
                <a:solidFill>
                  <a:srgbClr val="00FF00"/>
                </a:solidFill>
                <a:latin typeface="Times New Roman" panose="02020603050405020304" pitchFamily="18" charset="0"/>
                <a:cs typeface="Times New Roman" panose="02020603050405020304" pitchFamily="18" charset="0"/>
              </a:rPr>
              <a:t>Бюджеты семей</a:t>
            </a:r>
            <a:endParaRPr lang="ru-RU" sz="2000" b="1" dirty="0">
              <a:solidFill>
                <a:srgbClr val="00FF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3" cstate="print">
            <a:extLst>
              <a:ext uri="{28A0092B-C50C-407E-A947-70E740481C1C}">
                <a14:useLocalDpi xmlns:a14="http://schemas.microsoft.com/office/drawing/2010/main" xmlns="" val="0"/>
              </a:ext>
            </a:extLst>
          </a:blip>
          <a:srcRect l="9491" t="20912" r="10633" b="14949"/>
          <a:stretch/>
        </p:blipFill>
        <p:spPr>
          <a:xfrm>
            <a:off x="869469" y="1259606"/>
            <a:ext cx="2069874" cy="1700393"/>
          </a:xfrm>
          <a:prstGeom prst="roundRect">
            <a:avLst>
              <a:gd name="adj" fmla="val 16667"/>
            </a:avLst>
          </a:prstGeom>
          <a:ln>
            <a:noFill/>
          </a:ln>
          <a:effectLst>
            <a:outerShdw blurRad="50800" dist="38100" algn="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p:cNvSpPr txBox="1"/>
          <p:nvPr/>
        </p:nvSpPr>
        <p:spPr>
          <a:xfrm>
            <a:off x="4558937" y="859496"/>
            <a:ext cx="6831874" cy="400110"/>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ru-RU" sz="2000" b="1" dirty="0" smtClean="0">
                <a:solidFill>
                  <a:srgbClr val="00FF00"/>
                </a:solidFill>
                <a:latin typeface="Times New Roman" panose="02020603050405020304" pitchFamily="18" charset="0"/>
                <a:cs typeface="Times New Roman" panose="02020603050405020304" pitchFamily="18" charset="0"/>
              </a:rPr>
              <a:t>Бюджеты </a:t>
            </a:r>
            <a:r>
              <a:rPr lang="ru-RU" sz="2000" b="1" dirty="0">
                <a:solidFill>
                  <a:srgbClr val="00FF00"/>
                </a:solidFill>
                <a:latin typeface="Times New Roman" panose="02020603050405020304" pitchFamily="18" charset="0"/>
                <a:cs typeface="Times New Roman" panose="02020603050405020304" pitchFamily="18" charset="0"/>
              </a:rPr>
              <a:t>публично-правовых </a:t>
            </a:r>
            <a:r>
              <a:rPr lang="ru-RU" sz="2000" b="1" dirty="0" smtClean="0">
                <a:solidFill>
                  <a:srgbClr val="00FF00"/>
                </a:solidFill>
                <a:latin typeface="Times New Roman" panose="02020603050405020304" pitchFamily="18" charset="0"/>
                <a:cs typeface="Times New Roman" panose="02020603050405020304" pitchFamily="18" charset="0"/>
              </a:rPr>
              <a:t>образований</a:t>
            </a: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109856" y="1433961"/>
            <a:ext cx="3907442" cy="2156347"/>
          </a:xfrm>
          <a:prstGeom prst="roundRect">
            <a:avLst>
              <a:gd name="adj" fmla="val 27929"/>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Скругленный прямоугольник 8"/>
          <p:cNvSpPr/>
          <p:nvPr/>
        </p:nvSpPr>
        <p:spPr>
          <a:xfrm>
            <a:off x="4197927" y="4340096"/>
            <a:ext cx="2588029" cy="1974735"/>
          </a:xfrm>
          <a:prstGeom prst="roundRect">
            <a:avLst/>
          </a:prstGeom>
          <a:blipFill>
            <a:blip r:embed="rId5" cstate="print"/>
            <a:tile tx="0" ty="0" sx="100000" sy="100000" flip="none" algn="tl"/>
          </a:blip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Российской Федерации (федеральный бюджет, бюджеты государственных внебюджетных фондов РФ)</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10" name="Скругленный прямоугольник 9"/>
          <p:cNvSpPr/>
          <p:nvPr/>
        </p:nvSpPr>
        <p:spPr>
          <a:xfrm>
            <a:off x="6982688" y="4340098"/>
            <a:ext cx="2729345" cy="1974733"/>
          </a:xfrm>
          <a:prstGeom prst="roundRect">
            <a:avLst/>
          </a:prstGeom>
          <a:blipFill>
            <a:blip r:embed="rId5" cstate="print"/>
            <a:tile tx="0" ty="0" sx="100000" sy="100000" flip="none" algn="tl"/>
          </a:blip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a:solidFill>
                  <a:schemeClr val="tx1">
                    <a:lumMod val="85000"/>
                    <a:lumOff val="15000"/>
                  </a:schemeClr>
                </a:solidFill>
                <a:latin typeface="Times New Roman" panose="02020603050405020304" pitchFamily="18" charset="0"/>
                <a:cs typeface="Times New Roman" panose="02020603050405020304" pitchFamily="18" charset="0"/>
              </a:rPr>
              <a:t>С</a:t>
            </a: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убъектов Российской Федерации</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(региональные бюджеты, бюджеты территориальных фондов обязательного медицинского страхования)</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9874756" y="4376811"/>
            <a:ext cx="2287292" cy="1974734"/>
          </a:xfrm>
          <a:prstGeom prst="roundRect">
            <a:avLst/>
          </a:prstGeom>
          <a:blipFill>
            <a:blip r:embed="rId5" cstate="print"/>
            <a:tile tx="0" ty="0" sx="100000" sy="100000" flip="none" algn="tl"/>
          </a:blip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Муниципальных образований</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 (местные бюджеты муниципальных районов, городских округов, городских и сельских поселений)</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cxnSp>
        <p:nvCxnSpPr>
          <p:cNvPr id="13" name="Прямая со стрелкой 12"/>
          <p:cNvCxnSpPr/>
          <p:nvPr/>
        </p:nvCxnSpPr>
        <p:spPr>
          <a:xfrm>
            <a:off x="8123023" y="3672999"/>
            <a:ext cx="0" cy="635064"/>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cxnSp>
        <p:nvCxnSpPr>
          <p:cNvPr id="14" name="Прямая со стрелкой 13"/>
          <p:cNvCxnSpPr/>
          <p:nvPr/>
        </p:nvCxnSpPr>
        <p:spPr>
          <a:xfrm>
            <a:off x="9712034" y="3568454"/>
            <a:ext cx="1143646" cy="677926"/>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cxnSp>
        <p:nvCxnSpPr>
          <p:cNvPr id="16" name="Прямая со стрелкой 15"/>
          <p:cNvCxnSpPr/>
          <p:nvPr/>
        </p:nvCxnSpPr>
        <p:spPr>
          <a:xfrm flipH="1">
            <a:off x="5400502" y="3672999"/>
            <a:ext cx="1219200" cy="573381"/>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188366" y="3078427"/>
            <a:ext cx="4134252" cy="830997"/>
          </a:xfrm>
          <a:prstGeom prst="rect">
            <a:avLst/>
          </a:prstGeom>
          <a:blipFill>
            <a:blip r:embed="rId5" cstate="print"/>
            <a:tile tx="0" ty="0" sx="100000" sy="100000" flip="none" algn="tl"/>
          </a:blipFill>
        </p:spPr>
        <p:txBody>
          <a:bodyPr wrap="square" rtlCol="0">
            <a:spAutoFit/>
          </a:bodyP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Доходы: заработная плата, премии и т.п. </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Расходы: оплата коммунальных услуг, расходы на питание, транспорт и т.п.</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98764" y="3999829"/>
            <a:ext cx="3250276" cy="400110"/>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ru-RU" sz="2000" b="1" dirty="0" smtClean="0">
                <a:solidFill>
                  <a:srgbClr val="00FF00"/>
                </a:solidFill>
                <a:latin typeface="Times New Roman" panose="02020603050405020304" pitchFamily="18" charset="0"/>
                <a:cs typeface="Times New Roman" panose="02020603050405020304" pitchFamily="18" charset="0"/>
              </a:rPr>
              <a:t>Бюджеты</a:t>
            </a:r>
            <a:r>
              <a:rPr lang="ru-RU" b="1" dirty="0" smtClean="0">
                <a:solidFill>
                  <a:srgbClr val="00FF00"/>
                </a:solidFill>
                <a:latin typeface="Times New Roman" panose="02020603050405020304" pitchFamily="18" charset="0"/>
                <a:cs typeface="Times New Roman" panose="02020603050405020304" pitchFamily="18" charset="0"/>
              </a:rPr>
              <a:t> </a:t>
            </a:r>
            <a:r>
              <a:rPr lang="ru-RU" sz="2000" b="1" dirty="0" smtClean="0">
                <a:solidFill>
                  <a:srgbClr val="00FF00"/>
                </a:solidFill>
                <a:latin typeface="Times New Roman" panose="02020603050405020304" pitchFamily="18" charset="0"/>
                <a:cs typeface="Times New Roman" panose="02020603050405020304" pitchFamily="18" charset="0"/>
              </a:rPr>
              <a:t>организаций</a:t>
            </a:r>
            <a:r>
              <a:rPr lang="ru-RU" b="1" dirty="0" smtClean="0">
                <a:solidFill>
                  <a:srgbClr val="00FF00"/>
                </a:solidFill>
                <a:latin typeface="Times New Roman" panose="02020603050405020304" pitchFamily="18" charset="0"/>
                <a:cs typeface="Times New Roman" panose="02020603050405020304" pitchFamily="18" charset="0"/>
              </a:rPr>
              <a:t> </a:t>
            </a:r>
          </a:p>
        </p:txBody>
      </p:sp>
      <p:pic>
        <p:nvPicPr>
          <p:cNvPr id="20" name="Рисунок 1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86804" y="4463888"/>
            <a:ext cx="2052539" cy="14050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TextBox 20"/>
          <p:cNvSpPr txBox="1"/>
          <p:nvPr/>
        </p:nvSpPr>
        <p:spPr>
          <a:xfrm>
            <a:off x="188366" y="5936047"/>
            <a:ext cx="3843308" cy="830997"/>
          </a:xfrm>
          <a:prstGeom prst="rect">
            <a:avLst/>
          </a:prstGeom>
          <a:blipFill>
            <a:blip r:embed="rId7" cstate="print"/>
            <a:tile tx="0" ty="0" sx="100000" sy="100000" flip="none" algn="tl"/>
          </a:blipFill>
        </p:spPr>
        <p:txBody>
          <a:bodyPr wrap="square" rtlCol="0">
            <a:spAutoFit/>
          </a:bodyP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Доходы: выручка от реализации и т.п.</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Расходы: выплата заработной платы рабочим, закупка материалов.</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0305" name="Документ" r:id="rId8" imgW="5940803" imgH="1676580" progId="Word.Document.12">
              <p:embed/>
            </p:oleObj>
          </a:graphicData>
        </a:graphic>
      </p:graphicFrame>
    </p:spTree>
    <p:extLst>
      <p:ext uri="{BB962C8B-B14F-4D97-AF65-F5344CB8AC3E}">
        <p14:creationId xmlns:p14="http://schemas.microsoft.com/office/powerpoint/2010/main" xmlns="" val="93707941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4233" y="1701416"/>
            <a:ext cx="11479237" cy="4154984"/>
          </a:xfrm>
          <a:prstGeom prst="rect">
            <a:avLst/>
          </a:prstGeom>
          <a:blipFill>
            <a:blip r:embed="rId3" cstate="print"/>
            <a:tile tx="0" ty="0" sx="100000" sy="100000" flip="none" algn="tl"/>
          </a:blipFill>
        </p:spPr>
        <p:txBody>
          <a:bodyPr wrap="square">
            <a:spAutoFit/>
          </a:bodyPr>
          <a:lstStyle/>
          <a:p>
            <a:pPr indent="450850" algn="just"/>
            <a:r>
              <a:rPr lang="ru-RU" sz="2400" b="1" dirty="0" smtClean="0"/>
              <a:t>Традиционно </a:t>
            </a:r>
            <a:r>
              <a:rPr lang="ru-RU" sz="2400" b="1" dirty="0"/>
              <a:t>под бюджетной системой понимают основанную на экономических отношениях и государственном устройстве, регулируемую нормами права совокупность бюджетов различных территориальных уровней. </a:t>
            </a:r>
          </a:p>
          <a:p>
            <a:pPr indent="450850" algn="just"/>
            <a:r>
              <a:rPr lang="ru-RU" sz="2400" b="1" dirty="0"/>
              <a:t>Бюджетная система представляет собой совокупность отношений, возникающих между различными субъектами в процессе формирования доходов и осуществления расходов бюджетов всех уровней системы, осуществления государственных и муниципальных заимствований, регулирования государственного и муниципального долга, составления и рассмотрения проектов бюджетов системы, их утверждения и исполнения, контроля за их исполнением. </a:t>
            </a:r>
          </a:p>
        </p:txBody>
      </p:sp>
      <p:sp>
        <p:nvSpPr>
          <p:cNvPr id="3" name="Блок-схема: данные 2"/>
          <p:cNvSpPr/>
          <p:nvPr/>
        </p:nvSpPr>
        <p:spPr>
          <a:xfrm>
            <a:off x="196948" y="397061"/>
            <a:ext cx="11887200" cy="612648"/>
          </a:xfrm>
          <a:prstGeom prst="flowChartInputOutp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dirty="0" smtClean="0">
                <a:solidFill>
                  <a:srgbClr val="00FF00"/>
                </a:solidFill>
              </a:rPr>
              <a:t>Бюджетная </a:t>
            </a:r>
            <a:r>
              <a:rPr lang="ru-RU" sz="2800" b="1" dirty="0">
                <a:solidFill>
                  <a:srgbClr val="00FF00"/>
                </a:solidFill>
              </a:rPr>
              <a:t>система Российской Федерации </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57718" name="Документ" r:id="rId4" imgW="5940803" imgH="1676580" progId="Word.Document.12">
              <p:embed/>
            </p:oleObj>
          </a:graphicData>
        </a:graphic>
      </p:graphicFrame>
    </p:spTree>
    <p:extLst>
      <p:ext uri="{BB962C8B-B14F-4D97-AF65-F5344CB8AC3E}">
        <p14:creationId xmlns:p14="http://schemas.microsoft.com/office/powerpoint/2010/main" xmlns="" val="171656353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609600" y="320676"/>
            <a:ext cx="11201400" cy="822325"/>
          </a:xfrm>
        </p:spPr>
        <p:txBody>
          <a:bodyPr/>
          <a:lstStyle/>
          <a:p>
            <a:pPr algn="ctr" eaLnBrk="1" hangingPunct="1"/>
            <a:r>
              <a:rPr lang="ru-RU" altLang="ru-RU" sz="2800" b="1" dirty="0" smtClean="0">
                <a:latin typeface="Times New Roman" pitchFamily="18" charset="0"/>
                <a:cs typeface="Times New Roman" pitchFamily="18" charset="0"/>
              </a:rPr>
              <a:t>Бюджетная система Российской Федерации</a:t>
            </a:r>
          </a:p>
        </p:txBody>
      </p:sp>
      <p:sp>
        <p:nvSpPr>
          <p:cNvPr id="3" name="Содержимое 2"/>
          <p:cNvSpPr>
            <a:spLocks noGrp="1"/>
          </p:cNvSpPr>
          <p:nvPr>
            <p:ph idx="1"/>
          </p:nvPr>
        </p:nvSpPr>
        <p:spPr>
          <a:xfrm>
            <a:off x="0" y="171400"/>
            <a:ext cx="12192000" cy="6858000"/>
          </a:xfrm>
          <a:ln>
            <a:solidFill>
              <a:schemeClr val="tx1"/>
            </a:solidFill>
          </a:ln>
        </p:spPr>
        <p:txBody>
          <a:bodyPr>
            <a:normAutofit/>
          </a:bodyPr>
          <a:lstStyle/>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200" dirty="0" smtClean="0"/>
          </a:p>
          <a:p>
            <a:pPr marL="274320" indent="-216000" algn="just" eaLnBrk="1" fontAlgn="auto" hangingPunct="1">
              <a:spcBef>
                <a:spcPts val="580"/>
              </a:spcBef>
              <a:spcAft>
                <a:spcPts val="0"/>
              </a:spcAft>
              <a:buFont typeface="Wingdings 2"/>
              <a:buNone/>
              <a:defRPr/>
            </a:pPr>
            <a:r>
              <a:rPr lang="ru-RU" sz="1200" dirty="0" smtClean="0"/>
              <a:t> </a:t>
            </a:r>
            <a:r>
              <a:rPr lang="ru-RU" sz="11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без «двойного счета» межбюджетных трансфертов)</a:t>
            </a:r>
          </a:p>
        </p:txBody>
      </p:sp>
      <p:sp>
        <p:nvSpPr>
          <p:cNvPr id="4" name="Прямоугольник 3"/>
          <p:cNvSpPr/>
          <p:nvPr/>
        </p:nvSpPr>
        <p:spPr>
          <a:xfrm>
            <a:off x="285710" y="1285860"/>
            <a:ext cx="3333773" cy="1357322"/>
          </a:xfrm>
          <a:prstGeom prst="rect">
            <a:avLst/>
          </a:prstGeom>
          <a:solidFill>
            <a:srgbClr val="FFFF00"/>
          </a:solidFill>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itchFamily="18" charset="0"/>
                <a:cs typeface="Times New Roman" pitchFamily="18" charset="0"/>
              </a:rPr>
              <a:t>Бюджетная система Российской Федерации или «бюджет расширенного правительства» (аналитическая категория)</a:t>
            </a:r>
          </a:p>
        </p:txBody>
      </p:sp>
      <p:sp>
        <p:nvSpPr>
          <p:cNvPr id="5" name="Прямоугольник 4"/>
          <p:cNvSpPr/>
          <p:nvPr/>
        </p:nvSpPr>
        <p:spPr>
          <a:xfrm>
            <a:off x="4762491" y="1285860"/>
            <a:ext cx="3048021" cy="1285884"/>
          </a:xfrm>
          <a:prstGeom prst="rect">
            <a:avLst/>
          </a:prstGeom>
          <a:solidFill>
            <a:srgbClr val="7030A0"/>
          </a:solidFill>
          <a:ln>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bg1"/>
                </a:solidFill>
                <a:latin typeface="Times New Roman" pitchFamily="18" charset="0"/>
                <a:cs typeface="Times New Roman" pitchFamily="18" charset="0"/>
              </a:rPr>
              <a:t>Консолидированный бюджет Российской Федерации</a:t>
            </a:r>
          </a:p>
        </p:txBody>
      </p:sp>
      <p:sp>
        <p:nvSpPr>
          <p:cNvPr id="6" name="Прямоугольник 5"/>
          <p:cNvSpPr/>
          <p:nvPr/>
        </p:nvSpPr>
        <p:spPr>
          <a:xfrm>
            <a:off x="8858269" y="1285860"/>
            <a:ext cx="3143272" cy="1285884"/>
          </a:xfrm>
          <a:prstGeom prst="rect">
            <a:avLst/>
          </a:prstGeom>
          <a:solidFill>
            <a:srgbClr val="00B0F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latin typeface="Times New Roman" pitchFamily="18" charset="0"/>
                <a:cs typeface="Times New Roman" pitchFamily="18" charset="0"/>
              </a:rPr>
              <a:t>Бюджеты государственных внебюджетных фондов</a:t>
            </a:r>
          </a:p>
        </p:txBody>
      </p:sp>
      <p:sp>
        <p:nvSpPr>
          <p:cNvPr id="7" name="Овал 6"/>
          <p:cNvSpPr/>
          <p:nvPr/>
        </p:nvSpPr>
        <p:spPr>
          <a:xfrm>
            <a:off x="3714751" y="1643064"/>
            <a:ext cx="952500" cy="7143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a:t>
            </a:r>
          </a:p>
        </p:txBody>
      </p:sp>
      <p:sp>
        <p:nvSpPr>
          <p:cNvPr id="8" name="Овал 7"/>
          <p:cNvSpPr/>
          <p:nvPr/>
        </p:nvSpPr>
        <p:spPr>
          <a:xfrm>
            <a:off x="7905751" y="1643063"/>
            <a:ext cx="857249" cy="6429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8447" name="TextBox 12"/>
          <p:cNvSpPr txBox="1">
            <a:spLocks noChangeArrowheads="1"/>
          </p:cNvSpPr>
          <p:nvPr/>
        </p:nvSpPr>
        <p:spPr bwMode="auto">
          <a:xfrm>
            <a:off x="8001000" y="1500188"/>
            <a:ext cx="666751"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ru-RU" altLang="ru-RU" sz="4800" dirty="0">
                <a:latin typeface="Cambria" pitchFamily="18" charset="0"/>
              </a:rPr>
              <a:t>+</a:t>
            </a:r>
          </a:p>
        </p:txBody>
      </p:sp>
      <p:sp>
        <p:nvSpPr>
          <p:cNvPr id="18448" name="TextBox 13"/>
          <p:cNvSpPr txBox="1">
            <a:spLocks noChangeArrowheads="1"/>
          </p:cNvSpPr>
          <p:nvPr/>
        </p:nvSpPr>
        <p:spPr bwMode="auto">
          <a:xfrm>
            <a:off x="3905251" y="1571626"/>
            <a:ext cx="571500" cy="71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ru-RU" altLang="ru-RU" sz="4000" dirty="0">
                <a:latin typeface="Cambria" pitchFamily="18" charset="0"/>
              </a:rPr>
              <a:t>=</a:t>
            </a:r>
          </a:p>
        </p:txBody>
      </p:sp>
      <p:sp>
        <p:nvSpPr>
          <p:cNvPr id="15" name="Прямоугольник 14"/>
          <p:cNvSpPr/>
          <p:nvPr/>
        </p:nvSpPr>
        <p:spPr>
          <a:xfrm>
            <a:off x="285710" y="3214686"/>
            <a:ext cx="3333773" cy="857256"/>
          </a:xfrm>
          <a:prstGeom prst="rect">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latin typeface="Times New Roman" pitchFamily="18" charset="0"/>
                <a:cs typeface="Times New Roman" pitchFamily="18" charset="0"/>
              </a:rPr>
              <a:t>Федеральный бюджет</a:t>
            </a:r>
          </a:p>
        </p:txBody>
      </p:sp>
      <p:sp>
        <p:nvSpPr>
          <p:cNvPr id="16" name="Прямоугольник 15"/>
          <p:cNvSpPr/>
          <p:nvPr/>
        </p:nvSpPr>
        <p:spPr>
          <a:xfrm>
            <a:off x="4762491" y="3143248"/>
            <a:ext cx="3048021" cy="928694"/>
          </a:xfrm>
          <a:prstGeom prst="rect">
            <a:avLst/>
          </a:prstGeom>
          <a:solidFill>
            <a:srgbClr val="7030A0"/>
          </a:solidFill>
          <a:ln>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latin typeface="Times New Roman" pitchFamily="18" charset="0"/>
                <a:cs typeface="Times New Roman" pitchFamily="18" charset="0"/>
              </a:rPr>
              <a:t>Консолидированные бюджеты субъектов Российской Федерации</a:t>
            </a:r>
          </a:p>
        </p:txBody>
      </p:sp>
      <p:sp>
        <p:nvSpPr>
          <p:cNvPr id="17" name="Прямоугольник 16"/>
          <p:cNvSpPr/>
          <p:nvPr/>
        </p:nvSpPr>
        <p:spPr>
          <a:xfrm>
            <a:off x="8191515" y="3000372"/>
            <a:ext cx="1905013" cy="1214446"/>
          </a:xfrm>
          <a:prstGeom prst="rect">
            <a:avLst/>
          </a:prstGeom>
          <a:solidFill>
            <a:srgbClr val="00B0F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latin typeface="Times New Roman" pitchFamily="18" charset="0"/>
                <a:cs typeface="Times New Roman" pitchFamily="18" charset="0"/>
              </a:rPr>
              <a:t>Государственные внебюджетные фонды Российской Федерации</a:t>
            </a:r>
          </a:p>
        </p:txBody>
      </p:sp>
      <p:sp>
        <p:nvSpPr>
          <p:cNvPr id="18" name="Прямоугольник 17"/>
          <p:cNvSpPr/>
          <p:nvPr/>
        </p:nvSpPr>
        <p:spPr>
          <a:xfrm>
            <a:off x="10191779" y="3000372"/>
            <a:ext cx="1809763" cy="1214446"/>
          </a:xfrm>
          <a:prstGeom prst="rect">
            <a:avLst/>
          </a:prstGeom>
          <a:solidFill>
            <a:srgbClr val="00B0F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Территориальные фонды обязательного медицинского страхования</a:t>
            </a:r>
          </a:p>
        </p:txBody>
      </p:sp>
      <p:sp>
        <p:nvSpPr>
          <p:cNvPr id="49" name="Стрелка вверх 48"/>
          <p:cNvSpPr/>
          <p:nvPr/>
        </p:nvSpPr>
        <p:spPr>
          <a:xfrm>
            <a:off x="6286501" y="2571744"/>
            <a:ext cx="285752" cy="571504"/>
          </a:xfrm>
          <a:prstGeom prst="upArrow">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0" name="Стрелка вверх 49"/>
          <p:cNvSpPr/>
          <p:nvPr/>
        </p:nvSpPr>
        <p:spPr>
          <a:xfrm>
            <a:off x="9048771" y="2571744"/>
            <a:ext cx="381003" cy="428628"/>
          </a:xfrm>
          <a:prstGeom prst="upArrow">
            <a:avLst/>
          </a:prstGeom>
          <a:solidFill>
            <a:schemeClr val="tx2">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2" name="Стрелка вверх 51"/>
          <p:cNvSpPr/>
          <p:nvPr/>
        </p:nvSpPr>
        <p:spPr>
          <a:xfrm>
            <a:off x="10953784" y="2571744"/>
            <a:ext cx="381003" cy="428628"/>
          </a:xfrm>
          <a:prstGeom prst="upArrow">
            <a:avLst/>
          </a:prstGeom>
          <a:solidFill>
            <a:schemeClr val="tx2">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2" name="Стрелка углом вверх 61"/>
          <p:cNvSpPr/>
          <p:nvPr/>
        </p:nvSpPr>
        <p:spPr>
          <a:xfrm>
            <a:off x="1809720" y="2571744"/>
            <a:ext cx="4191029" cy="500066"/>
          </a:xfrm>
          <a:prstGeom prst="bentUpArrow">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3" name="Блок-схема: процесс 62"/>
          <p:cNvSpPr/>
          <p:nvPr/>
        </p:nvSpPr>
        <p:spPr>
          <a:xfrm>
            <a:off x="1809720" y="3000372"/>
            <a:ext cx="190501" cy="285752"/>
          </a:xfrm>
          <a:prstGeom prst="flowChartProcess">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4" name="Блок-схема: процесс 63"/>
          <p:cNvSpPr/>
          <p:nvPr/>
        </p:nvSpPr>
        <p:spPr>
          <a:xfrm>
            <a:off x="285710" y="4500570"/>
            <a:ext cx="3333773" cy="1000132"/>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tx1"/>
                </a:solidFill>
              </a:rPr>
              <a:t>Бюджеты субъектов Российской Федерации</a:t>
            </a:r>
          </a:p>
          <a:p>
            <a:pPr algn="ctr" fontAlgn="auto">
              <a:spcBef>
                <a:spcPts val="0"/>
              </a:spcBef>
              <a:spcAft>
                <a:spcPts val="0"/>
              </a:spcAft>
              <a:defRPr/>
            </a:pPr>
            <a:r>
              <a:rPr lang="ru-RU" sz="1400" b="1" dirty="0">
                <a:solidFill>
                  <a:schemeClr val="tx1"/>
                </a:solidFill>
              </a:rPr>
              <a:t>(региональные бюджеты)</a:t>
            </a:r>
          </a:p>
        </p:txBody>
      </p:sp>
      <p:sp>
        <p:nvSpPr>
          <p:cNvPr id="66" name="Прямоугольник 65"/>
          <p:cNvSpPr/>
          <p:nvPr/>
        </p:nvSpPr>
        <p:spPr>
          <a:xfrm>
            <a:off x="4762491" y="4500570"/>
            <a:ext cx="3048021" cy="1143008"/>
          </a:xfrm>
          <a:prstGeom prst="rect">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500" b="1" dirty="0"/>
              <a:t>Консолидированные бюджеты муниципальных районов</a:t>
            </a:r>
          </a:p>
        </p:txBody>
      </p:sp>
      <p:sp>
        <p:nvSpPr>
          <p:cNvPr id="67" name="Блок-схема: процесс 66"/>
          <p:cNvSpPr/>
          <p:nvPr/>
        </p:nvSpPr>
        <p:spPr>
          <a:xfrm>
            <a:off x="8953520" y="4500570"/>
            <a:ext cx="3048021" cy="928694"/>
          </a:xfrm>
          <a:prstGeom prst="flowChartProcess">
            <a:avLst/>
          </a:prstGeom>
          <a:solidFill>
            <a:srgbClr val="92D050"/>
          </a:solidFill>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ru-RU" b="1" dirty="0">
                <a:solidFill>
                  <a:schemeClr val="tx1"/>
                </a:solidFill>
              </a:rPr>
              <a:t>Бюджеты городских округов</a:t>
            </a:r>
          </a:p>
        </p:txBody>
      </p:sp>
      <p:sp>
        <p:nvSpPr>
          <p:cNvPr id="68" name="Прямоугольник 67"/>
          <p:cNvSpPr/>
          <p:nvPr/>
        </p:nvSpPr>
        <p:spPr>
          <a:xfrm>
            <a:off x="1047715" y="6072206"/>
            <a:ext cx="2952771" cy="571504"/>
          </a:xfrm>
          <a:prstGeom prst="rect">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rPr>
              <a:t>Бюджеты районов</a:t>
            </a:r>
          </a:p>
        </p:txBody>
      </p:sp>
      <p:sp>
        <p:nvSpPr>
          <p:cNvPr id="69" name="Прямоугольник 68"/>
          <p:cNvSpPr/>
          <p:nvPr/>
        </p:nvSpPr>
        <p:spPr>
          <a:xfrm>
            <a:off x="8572517" y="6000768"/>
            <a:ext cx="3143272" cy="571504"/>
          </a:xfrm>
          <a:prstGeom prst="rect">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rPr>
              <a:t>Бюджеты поселений</a:t>
            </a:r>
          </a:p>
        </p:txBody>
      </p:sp>
      <p:sp>
        <p:nvSpPr>
          <p:cNvPr id="70" name="Стрелка вверх 69"/>
          <p:cNvSpPr/>
          <p:nvPr/>
        </p:nvSpPr>
        <p:spPr>
          <a:xfrm>
            <a:off x="6381752" y="4071942"/>
            <a:ext cx="285752" cy="428628"/>
          </a:xfrm>
          <a:prstGeom prst="upArrow">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71" name="Стрелка углом вверх 70"/>
          <p:cNvSpPr/>
          <p:nvPr/>
        </p:nvSpPr>
        <p:spPr>
          <a:xfrm>
            <a:off x="1714470" y="4071942"/>
            <a:ext cx="4191029" cy="285752"/>
          </a:xfrm>
          <a:prstGeom prst="bentUpArrow">
            <a:avLst/>
          </a:prstGeom>
          <a:solidFill>
            <a:srgbClr val="92D050"/>
          </a:solidFill>
          <a:ln>
            <a:solidFill>
              <a:srgbClr val="92D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78" name="Блок-схема: процесс 77"/>
          <p:cNvSpPr/>
          <p:nvPr/>
        </p:nvSpPr>
        <p:spPr>
          <a:xfrm>
            <a:off x="1714469" y="4357694"/>
            <a:ext cx="95251" cy="142876"/>
          </a:xfrm>
          <a:prstGeom prst="flowChartProcess">
            <a:avLst/>
          </a:prstGeom>
          <a:solidFill>
            <a:srgbClr val="92D050"/>
          </a:solidFill>
          <a:ln>
            <a:solidFill>
              <a:srgbClr val="92D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79" name="Блок-схема: процесс 78"/>
          <p:cNvSpPr/>
          <p:nvPr/>
        </p:nvSpPr>
        <p:spPr>
          <a:xfrm>
            <a:off x="10001277" y="4286256"/>
            <a:ext cx="95251" cy="214314"/>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0" name="Блок-схема: процесс 79"/>
          <p:cNvSpPr/>
          <p:nvPr/>
        </p:nvSpPr>
        <p:spPr>
          <a:xfrm>
            <a:off x="7048506" y="4286256"/>
            <a:ext cx="2952771" cy="71438"/>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1" name="Стрелка вверх 80"/>
          <p:cNvSpPr/>
          <p:nvPr/>
        </p:nvSpPr>
        <p:spPr>
          <a:xfrm>
            <a:off x="6953256" y="4071942"/>
            <a:ext cx="190501" cy="285752"/>
          </a:xfrm>
          <a:prstGeom prst="upArrow">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3" name="Стрелка углом вверх 82"/>
          <p:cNvSpPr/>
          <p:nvPr/>
        </p:nvSpPr>
        <p:spPr>
          <a:xfrm>
            <a:off x="2666976" y="5643578"/>
            <a:ext cx="3143272" cy="285752"/>
          </a:xfrm>
          <a:prstGeom prst="bentUpArrow">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4" name="Блок-схема: процесс 83"/>
          <p:cNvSpPr/>
          <p:nvPr/>
        </p:nvSpPr>
        <p:spPr>
          <a:xfrm>
            <a:off x="2571725" y="5857892"/>
            <a:ext cx="95251" cy="214314"/>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5" name="Блок-схема: процесс 84"/>
          <p:cNvSpPr/>
          <p:nvPr/>
        </p:nvSpPr>
        <p:spPr>
          <a:xfrm>
            <a:off x="6858005" y="5857892"/>
            <a:ext cx="3429024" cy="71438"/>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6" name="Блок-схема: процесс 85"/>
          <p:cNvSpPr/>
          <p:nvPr/>
        </p:nvSpPr>
        <p:spPr>
          <a:xfrm>
            <a:off x="10191779" y="5857892"/>
            <a:ext cx="95251" cy="142876"/>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7" name="Стрелка вверх 86"/>
          <p:cNvSpPr/>
          <p:nvPr/>
        </p:nvSpPr>
        <p:spPr>
          <a:xfrm>
            <a:off x="6762755" y="5643578"/>
            <a:ext cx="190501" cy="285752"/>
          </a:xfrm>
          <a:prstGeom prst="upArrow">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1327" name="Документ" r:id="rId3" imgW="5940803" imgH="1676580" progId="Word.Document.12">
              <p:embed/>
            </p:oleObj>
          </a:graphicData>
        </a:graphic>
      </p:graphicFrame>
    </p:spTree>
    <p:extLst>
      <p:ext uri="{BB962C8B-B14F-4D97-AF65-F5344CB8AC3E}">
        <p14:creationId xmlns:p14="http://schemas.microsoft.com/office/powerpoint/2010/main" xmlns="" val="2923824394"/>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50166" y="970670"/>
            <a:ext cx="11240086" cy="4600135"/>
          </a:xfrm>
          <a:prstGeom prst="roundRect">
            <a:avLst/>
          </a:prstGeom>
          <a:blipFill>
            <a:blip r:embed="rId3" cstate="print"/>
            <a:tile tx="0" ty="0" sx="100000" sy="100000" flip="none" algn="tl"/>
          </a:blipFill>
          <a:ln w="76200">
            <a:solidFill>
              <a:srgbClr val="FF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249363" algn="l"/>
              </a:tabLst>
            </a:pPr>
            <a:r>
              <a:rPr lang="ru-RU" sz="3200" b="1" dirty="0" smtClean="0"/>
              <a:t>Доходы </a:t>
            </a:r>
            <a:r>
              <a:rPr lang="ru-RU" sz="3200" b="1" dirty="0"/>
              <a:t>бюджета </a:t>
            </a:r>
            <a:endParaRPr lang="ru-RU" sz="3200" b="1" dirty="0" smtClean="0"/>
          </a:p>
          <a:p>
            <a:endParaRPr lang="ru-RU" sz="2400" b="1" dirty="0"/>
          </a:p>
          <a:p>
            <a:pPr algn="ctr"/>
            <a:r>
              <a:rPr lang="ru-RU" sz="2800" b="1" dirty="0" smtClean="0"/>
              <a:t>Формирование </a:t>
            </a:r>
            <a:r>
              <a:rPr lang="ru-RU" sz="2800" b="1" dirty="0"/>
              <a:t>доходов бюджетов основано на бюджетном законодательстве, законодательстве о налогах и сборах, законодательстве об иных обязательных платежах. </a:t>
            </a:r>
          </a:p>
          <a:p>
            <a:pPr algn="ctr"/>
            <a:r>
              <a:rPr lang="ru-RU" sz="2800" b="1" dirty="0"/>
              <a:t>В соответствии с Бюджетным кодексом Российской Федерации доходы бюджетов образуются за счет налоговых и неналоговых доходов, а также за счет безвозмездных поступлений. </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50548" name="Документ" r:id="rId4" imgW="5940803" imgH="1676580" progId="Word.Document.12">
              <p:embed/>
            </p:oleObj>
          </a:graphicData>
        </a:graphic>
      </p:graphicFrame>
    </p:spTree>
    <p:extLst>
      <p:ext uri="{BB962C8B-B14F-4D97-AF65-F5344CB8AC3E}">
        <p14:creationId xmlns:p14="http://schemas.microsoft.com/office/powerpoint/2010/main" xmlns="" val="817401917"/>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econ11\Desktop\картинки\i6A395WP6.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8284" y="120316"/>
            <a:ext cx="4150895" cy="2665747"/>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sp>
        <p:nvSpPr>
          <p:cNvPr id="2" name="Заголовок 1"/>
          <p:cNvSpPr>
            <a:spLocks noGrp="1"/>
          </p:cNvSpPr>
          <p:nvPr>
            <p:ph type="title"/>
          </p:nvPr>
        </p:nvSpPr>
        <p:spPr>
          <a:xfrm>
            <a:off x="1219200" y="274638"/>
            <a:ext cx="10363200" cy="582612"/>
          </a:xfrm>
        </p:spPr>
        <p:txBody>
          <a:bodyPr>
            <a:normAutofit fontScale="90000"/>
          </a:bodyPr>
          <a:lstStyle/>
          <a:p>
            <a:pPr algn="ctr" eaLnBrk="1" fontAlgn="auto" hangingPunct="1">
              <a:spcAft>
                <a:spcPts val="0"/>
              </a:spcAft>
              <a:defRPr/>
            </a:pPr>
            <a:r>
              <a:rPr lang="ru-RU" dirty="0" smtClean="0">
                <a:latin typeface="Times New Roman" pitchFamily="18" charset="0"/>
                <a:cs typeface="Times New Roman" pitchFamily="18" charset="0"/>
              </a:rPr>
              <a:t>Доходы бюджета</a:t>
            </a:r>
            <a:endParaRPr lang="ru-RU" dirty="0">
              <a:latin typeface="Times New Roman" pitchFamily="18" charset="0"/>
              <a:cs typeface="Times New Roman" pitchFamily="18" charset="0"/>
            </a:endParaRPr>
          </a:p>
        </p:txBody>
      </p:sp>
      <p:sp>
        <p:nvSpPr>
          <p:cNvPr id="21507" name="Содержимое 2"/>
          <p:cNvSpPr>
            <a:spLocks noGrp="1"/>
          </p:cNvSpPr>
          <p:nvPr>
            <p:ph idx="1"/>
          </p:nvPr>
        </p:nvSpPr>
        <p:spPr>
          <a:xfrm>
            <a:off x="0" y="0"/>
            <a:ext cx="12192000" cy="6858000"/>
          </a:xfrm>
        </p:spPr>
        <p:txBody>
          <a:bodyPr/>
          <a:lstStyle/>
          <a:p>
            <a:pPr eaLnBrk="1" hangingPunct="1">
              <a:buFont typeface="Wingdings 2" pitchFamily="18" charset="2"/>
              <a:buNone/>
            </a:pPr>
            <a:endParaRPr lang="ru-RU" altLang="ru-RU" dirty="0" smtClean="0"/>
          </a:p>
          <a:p>
            <a:pPr eaLnBrk="1" hangingPunct="1">
              <a:buFont typeface="Wingdings 2" pitchFamily="18" charset="2"/>
              <a:buNone/>
            </a:pPr>
            <a:endParaRPr lang="ru-RU" altLang="ru-RU" dirty="0" smtClean="0"/>
          </a:p>
          <a:p>
            <a:pPr algn="ctr" eaLnBrk="1" hangingPunct="1">
              <a:buFont typeface="Wingdings 2" pitchFamily="18" charset="2"/>
              <a:buNone/>
            </a:pPr>
            <a:r>
              <a:rPr lang="ru-RU" altLang="ru-RU" sz="2400" b="1" dirty="0" smtClean="0">
                <a:latin typeface="Times New Roman" pitchFamily="18" charset="0"/>
                <a:cs typeface="Times New Roman" pitchFamily="18" charset="0"/>
              </a:rPr>
              <a:t>Доходы бюджета </a:t>
            </a:r>
            <a:r>
              <a:rPr lang="ru-RU" altLang="ru-RU" sz="2400" dirty="0" smtClean="0">
                <a:latin typeface="Times New Roman" pitchFamily="18" charset="0"/>
                <a:cs typeface="Times New Roman" pitchFamily="18" charset="0"/>
              </a:rPr>
              <a:t>– это безвозмездные и безвозвратные </a:t>
            </a:r>
          </a:p>
          <a:p>
            <a:pPr algn="ctr" eaLnBrk="1" hangingPunct="1">
              <a:buFont typeface="Wingdings 2" pitchFamily="18" charset="2"/>
              <a:buNone/>
            </a:pPr>
            <a:r>
              <a:rPr lang="ru-RU" altLang="ru-RU" sz="2400" dirty="0" smtClean="0">
                <a:latin typeface="Times New Roman" pitchFamily="18" charset="0"/>
                <a:cs typeface="Times New Roman" pitchFamily="18" charset="0"/>
              </a:rPr>
              <a:t>поступления денежных средств в бюджет.</a:t>
            </a:r>
          </a:p>
        </p:txBody>
      </p:sp>
      <p:sp>
        <p:nvSpPr>
          <p:cNvPr id="5" name="Скругленный прямоугольник 4"/>
          <p:cNvSpPr/>
          <p:nvPr/>
        </p:nvSpPr>
        <p:spPr>
          <a:xfrm>
            <a:off x="3238480" y="1998132"/>
            <a:ext cx="6096043" cy="573617"/>
          </a:xfrm>
          <a:prstGeom prst="roundRect">
            <a:avLst/>
          </a:prstGeom>
          <a:solidFill>
            <a:srgbClr val="92D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rgbClr val="FF0000"/>
                </a:solidFill>
              </a:rPr>
              <a:t>Доходы бюджета</a:t>
            </a:r>
          </a:p>
        </p:txBody>
      </p:sp>
      <p:sp>
        <p:nvSpPr>
          <p:cNvPr id="7" name="Скругленный прямоугольник 6"/>
          <p:cNvSpPr/>
          <p:nvPr/>
        </p:nvSpPr>
        <p:spPr>
          <a:xfrm>
            <a:off x="380960" y="3000372"/>
            <a:ext cx="3619525" cy="571504"/>
          </a:xfrm>
          <a:prstGeom prst="roundRect">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t>Налоговые доходы</a:t>
            </a:r>
          </a:p>
        </p:txBody>
      </p:sp>
      <p:sp>
        <p:nvSpPr>
          <p:cNvPr id="8" name="Скругленный прямоугольник 7"/>
          <p:cNvSpPr/>
          <p:nvPr/>
        </p:nvSpPr>
        <p:spPr>
          <a:xfrm>
            <a:off x="4476739" y="3000372"/>
            <a:ext cx="3714776" cy="571504"/>
          </a:xfrm>
          <a:prstGeom prst="roundRect">
            <a:avLst/>
          </a:prstGeom>
          <a:blipFill>
            <a:blip r:embed="rId5" cstate="print"/>
            <a:tile tx="0" ty="0" sx="100000" sy="100000" flip="none" algn="tl"/>
          </a:blipFill>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2000" dirty="0"/>
              <a:t>Неналоговые доходы</a:t>
            </a:r>
          </a:p>
        </p:txBody>
      </p:sp>
      <p:sp>
        <p:nvSpPr>
          <p:cNvPr id="10" name="Блок-схема: альтернативный процесс 9"/>
          <p:cNvSpPr/>
          <p:nvPr/>
        </p:nvSpPr>
        <p:spPr>
          <a:xfrm>
            <a:off x="8489244" y="3000372"/>
            <a:ext cx="3417047" cy="571504"/>
          </a:xfrm>
          <a:prstGeom prst="flowChartAlternateProcess">
            <a:avLst/>
          </a:prstGeom>
          <a:solidFill>
            <a:srgbClr val="002060"/>
          </a:solidFill>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r>
              <a:rPr lang="ru-RU" sz="2000" dirty="0"/>
              <a:t>Безвозмездные поступления</a:t>
            </a:r>
          </a:p>
        </p:txBody>
      </p:sp>
      <p:cxnSp>
        <p:nvCxnSpPr>
          <p:cNvPr id="19" name="Прямая соединительная линия 18"/>
          <p:cNvCxnSpPr/>
          <p:nvPr/>
        </p:nvCxnSpPr>
        <p:spPr>
          <a:xfrm>
            <a:off x="2095501" y="2786064"/>
            <a:ext cx="81915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rot="5400000">
            <a:off x="10180903" y="2892161"/>
            <a:ext cx="214312"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5400000">
            <a:off x="5977997" y="2785005"/>
            <a:ext cx="428625" cy="21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rot="5400000">
            <a:off x="1988344" y="2893219"/>
            <a:ext cx="214312"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Блок-схема: альтернативный процесс 34"/>
          <p:cNvSpPr/>
          <p:nvPr/>
        </p:nvSpPr>
        <p:spPr>
          <a:xfrm>
            <a:off x="380960" y="3643314"/>
            <a:ext cx="3619525" cy="3071834"/>
          </a:xfrm>
          <a:prstGeom prst="flowChartAlternateProcess">
            <a:avLst/>
          </a:prstGeom>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latin typeface="Times New Roman" pitchFamily="18" charset="0"/>
                <a:cs typeface="Times New Roman" pitchFamily="18" charset="0"/>
              </a:rPr>
              <a:t>Поступления от уплаты налогов, установленных Налоговым кодексом Российской Федерации, </a:t>
            </a:r>
            <a:r>
              <a:rPr lang="ru-RU" sz="1600" dirty="0">
                <a:solidFill>
                  <a:schemeClr val="tx1"/>
                </a:solidFill>
                <a:latin typeface="Times New Roman" pitchFamily="18" charset="0"/>
                <a:cs typeface="Times New Roman" pitchFamily="18" charset="0"/>
              </a:rPr>
              <a:t>например:</a:t>
            </a:r>
          </a:p>
          <a:p>
            <a:pPr fontAlgn="auto">
              <a:spcBef>
                <a:spcPts val="0"/>
              </a:spcBef>
              <a:spcAft>
                <a:spcPts val="0"/>
              </a:spcAft>
              <a:buFontTx/>
              <a:buChar char="-"/>
              <a:defRPr/>
            </a:pPr>
            <a:r>
              <a:rPr lang="ru-RU" sz="1600" dirty="0" smtClean="0">
                <a:solidFill>
                  <a:schemeClr val="tx1"/>
                </a:solidFill>
                <a:latin typeface="Times New Roman" pitchFamily="18" charset="0"/>
                <a:cs typeface="Times New Roman" pitchFamily="18" charset="0"/>
              </a:rPr>
              <a:t>налог </a:t>
            </a:r>
            <a:r>
              <a:rPr lang="ru-RU" sz="1600" dirty="0">
                <a:solidFill>
                  <a:schemeClr val="tx1"/>
                </a:solidFill>
                <a:latin typeface="Times New Roman" pitchFamily="18" charset="0"/>
                <a:cs typeface="Times New Roman" pitchFamily="18" charset="0"/>
              </a:rPr>
              <a:t>на доходы физических лиц;</a:t>
            </a:r>
          </a:p>
          <a:p>
            <a:pPr fontAlgn="auto">
              <a:spcBef>
                <a:spcPts val="0"/>
              </a:spcBef>
              <a:spcAft>
                <a:spcPts val="0"/>
              </a:spcAft>
              <a:buFontTx/>
              <a:buChar char="-"/>
              <a:defRPr/>
            </a:pPr>
            <a:r>
              <a:rPr lang="ru-RU" sz="1600" dirty="0">
                <a:solidFill>
                  <a:schemeClr val="tx1"/>
                </a:solidFill>
                <a:latin typeface="Times New Roman" pitchFamily="18" charset="0"/>
                <a:cs typeface="Times New Roman" pitchFamily="18" charset="0"/>
              </a:rPr>
              <a:t> </a:t>
            </a:r>
            <a:r>
              <a:rPr lang="ru-RU" sz="1600" dirty="0" smtClean="0">
                <a:solidFill>
                  <a:schemeClr val="tx1"/>
                </a:solidFill>
                <a:latin typeface="Times New Roman" pitchFamily="18" charset="0"/>
                <a:cs typeface="Times New Roman" pitchFamily="18" charset="0"/>
              </a:rPr>
              <a:t>единый сельскохозяйственный налог;</a:t>
            </a:r>
          </a:p>
          <a:p>
            <a:pPr fontAlgn="auto">
              <a:spcBef>
                <a:spcPts val="0"/>
              </a:spcBef>
              <a:spcAft>
                <a:spcPts val="0"/>
              </a:spcAft>
              <a:buFontTx/>
              <a:buChar char="-"/>
              <a:defRPr/>
            </a:pPr>
            <a:r>
              <a:rPr lang="ru-RU" sz="1600" dirty="0" smtClean="0">
                <a:solidFill>
                  <a:schemeClr val="tx1"/>
                </a:solidFill>
                <a:latin typeface="Times New Roman" pitchFamily="18" charset="0"/>
                <a:cs typeface="Times New Roman" pitchFamily="18" charset="0"/>
              </a:rPr>
              <a:t>Налог на имущество физических лиц;</a:t>
            </a:r>
          </a:p>
          <a:p>
            <a:pPr fontAlgn="auto">
              <a:spcBef>
                <a:spcPts val="0"/>
              </a:spcBef>
              <a:spcAft>
                <a:spcPts val="0"/>
              </a:spcAft>
              <a:buFontTx/>
              <a:buChar char="-"/>
              <a:defRPr/>
            </a:pPr>
            <a:r>
              <a:rPr lang="ru-RU" sz="1600" dirty="0" smtClean="0">
                <a:solidFill>
                  <a:schemeClr val="tx1"/>
                </a:solidFill>
                <a:latin typeface="Times New Roman" pitchFamily="18" charset="0"/>
                <a:cs typeface="Times New Roman" pitchFamily="18" charset="0"/>
              </a:rPr>
              <a:t>- земельный налог.</a:t>
            </a:r>
            <a:endParaRPr lang="ru-RU" sz="1600" dirty="0">
              <a:solidFill>
                <a:schemeClr val="tx1"/>
              </a:solidFill>
              <a:latin typeface="Times New Roman" pitchFamily="18" charset="0"/>
              <a:cs typeface="Times New Roman" pitchFamily="18" charset="0"/>
            </a:endParaRPr>
          </a:p>
        </p:txBody>
      </p:sp>
      <p:sp>
        <p:nvSpPr>
          <p:cNvPr id="36" name="Блок-схема: альтернативный процесс 35"/>
          <p:cNvSpPr/>
          <p:nvPr/>
        </p:nvSpPr>
        <p:spPr>
          <a:xfrm>
            <a:off x="4571990" y="3643314"/>
            <a:ext cx="3619525" cy="3071834"/>
          </a:xfrm>
          <a:prstGeom prst="flowChartAlternateProcess">
            <a:avLst/>
          </a:prstGeom>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itchFamily="18" charset="0"/>
                <a:cs typeface="Times New Roman" pitchFamily="18" charset="0"/>
              </a:rPr>
              <a:t>Поступления от уплаты других пошлин и сборов, установленных законодательством, а также штрафов за нарушение законодательства, </a:t>
            </a:r>
            <a:r>
              <a:rPr lang="ru-RU" sz="1400" dirty="0">
                <a:solidFill>
                  <a:schemeClr val="tx1"/>
                </a:solidFill>
                <a:latin typeface="Times New Roman" pitchFamily="18" charset="0"/>
                <a:cs typeface="Times New Roman" pitchFamily="18" charset="0"/>
              </a:rPr>
              <a:t>например:</a:t>
            </a:r>
          </a:p>
          <a:p>
            <a:pPr fontAlgn="auto">
              <a:spcBef>
                <a:spcPts val="0"/>
              </a:spcBef>
              <a:spcAft>
                <a:spcPts val="0"/>
              </a:spcAft>
              <a:buFontTx/>
              <a:buChar char="-"/>
              <a:defRPr/>
            </a:pPr>
            <a:r>
              <a:rPr lang="ru-RU" sz="1400" dirty="0">
                <a:solidFill>
                  <a:schemeClr val="tx1"/>
                </a:solidFill>
                <a:latin typeface="Times New Roman" pitchFamily="18" charset="0"/>
                <a:cs typeface="Times New Roman" pitchFamily="18" charset="0"/>
              </a:rPr>
              <a:t>доходы от использования муниципального имущества и земли;</a:t>
            </a:r>
          </a:p>
          <a:p>
            <a:pPr fontAlgn="auto">
              <a:spcBef>
                <a:spcPts val="0"/>
              </a:spcBef>
              <a:spcAft>
                <a:spcPts val="0"/>
              </a:spcAft>
              <a:buFontTx/>
              <a:buChar char="-"/>
              <a:defRPr/>
            </a:pPr>
            <a:r>
              <a:rPr lang="ru-RU" sz="1400" dirty="0">
                <a:solidFill>
                  <a:schemeClr val="tx1"/>
                </a:solidFill>
                <a:latin typeface="Times New Roman" pitchFamily="18" charset="0"/>
                <a:cs typeface="Times New Roman" pitchFamily="18" charset="0"/>
              </a:rPr>
              <a:t> штрафные санкции;</a:t>
            </a:r>
          </a:p>
          <a:p>
            <a:pPr fontAlgn="auto">
              <a:spcBef>
                <a:spcPts val="0"/>
              </a:spcBef>
              <a:spcAft>
                <a:spcPts val="0"/>
              </a:spcAft>
              <a:buFontTx/>
              <a:buChar char="-"/>
              <a:defRPr/>
            </a:pPr>
            <a:r>
              <a:rPr lang="ru-RU" sz="1400" dirty="0">
                <a:solidFill>
                  <a:schemeClr val="tx1"/>
                </a:solidFill>
                <a:latin typeface="Times New Roman" pitchFamily="18" charset="0"/>
                <a:cs typeface="Times New Roman" pitchFamily="18" charset="0"/>
              </a:rPr>
              <a:t> другие. </a:t>
            </a:r>
          </a:p>
        </p:txBody>
      </p:sp>
      <p:sp>
        <p:nvSpPr>
          <p:cNvPr id="37" name="Блок-схема: альтернативный процесс 36"/>
          <p:cNvSpPr/>
          <p:nvPr/>
        </p:nvSpPr>
        <p:spPr>
          <a:xfrm>
            <a:off x="8667768" y="3643314"/>
            <a:ext cx="3238523" cy="3071834"/>
          </a:xfrm>
          <a:prstGeom prst="flowChartAlternateProcess">
            <a:avLst/>
          </a:prstGeom>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latin typeface="Times New Roman" pitchFamily="18" charset="0"/>
                <a:cs typeface="Times New Roman" pitchFamily="18" charset="0"/>
              </a:rPr>
              <a:t>Поступления от других бюджетов бюджетной системы (межбюджетные трансферты), организаций, граждан (кроме налоговых и неналоговых доходов). </a:t>
            </a:r>
            <a:endParaRPr lang="ru-RU" sz="1600" dirty="0">
              <a:solidFill>
                <a:schemeClr val="tx1"/>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2350" name="Документ" r:id="rId6" imgW="5940803" imgH="1676580" progId="Word.Document.12">
              <p:embed/>
            </p:oleObj>
          </a:graphicData>
        </a:graphic>
      </p:graphicFrame>
    </p:spTree>
    <p:extLst>
      <p:ext uri="{BB962C8B-B14F-4D97-AF65-F5344CB8AC3E}">
        <p14:creationId xmlns:p14="http://schemas.microsoft.com/office/powerpoint/2010/main" xmlns="" val="2880951775"/>
      </p:ext>
    </p:extLst>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07319"/>
          </a:xfrm>
        </p:spPr>
        <p:txBody>
          <a:bodyPr/>
          <a:lstStyle/>
          <a:p>
            <a:pPr algn="ctr"/>
            <a:r>
              <a:rPr lang="ru-RU" dirty="0">
                <a:solidFill>
                  <a:schemeClr val="tx1">
                    <a:lumMod val="85000"/>
                    <a:lumOff val="15000"/>
                  </a:schemeClr>
                </a:solidFill>
                <a:latin typeface="Times New Roman" panose="02020603050405020304" pitchFamily="18" charset="0"/>
                <a:cs typeface="Times New Roman" panose="02020603050405020304" pitchFamily="18" charset="0"/>
              </a:rPr>
              <a:t>Структура доходов бюджета</a:t>
            </a:r>
            <a:endParaRPr lang="ru-RU" dirty="0"/>
          </a:p>
        </p:txBody>
      </p:sp>
      <p:sp>
        <p:nvSpPr>
          <p:cNvPr id="9" name="Прямоугольник 8"/>
          <p:cNvSpPr/>
          <p:nvPr/>
        </p:nvSpPr>
        <p:spPr>
          <a:xfrm>
            <a:off x="2449688" y="1402622"/>
            <a:ext cx="9606845" cy="1114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lumMod val="95000"/>
                    <a:lumOff val="5000"/>
                  </a:schemeClr>
                </a:solidFill>
                <a:latin typeface="Times New Roman"/>
              </a:rPr>
              <a:t>Доходы </a:t>
            </a:r>
            <a:r>
              <a:rPr lang="ru-RU" b="1" dirty="0">
                <a:solidFill>
                  <a:schemeClr val="tx1">
                    <a:lumMod val="95000"/>
                    <a:lumOff val="5000"/>
                  </a:schemeClr>
                </a:solidFill>
                <a:latin typeface="Times New Roman"/>
              </a:rPr>
              <a:t>от предусмотренных законодательством Российской Федерации о налогах и сборах федеральных налогов и сборов, в том числе от налогов, предусмотренных специальными налоговыми режимами, региональных налогов, а также пеней и штрафов по ним </a:t>
            </a:r>
            <a:endParaRPr lang="ru-RU" b="1" dirty="0">
              <a:solidFill>
                <a:schemeClr val="tx1">
                  <a:lumMod val="95000"/>
                  <a:lumOff val="5000"/>
                </a:schemeClr>
              </a:solidFill>
            </a:endParaRPr>
          </a:p>
        </p:txBody>
      </p:sp>
      <p:sp>
        <p:nvSpPr>
          <p:cNvPr id="13" name="Прямоугольник 12"/>
          <p:cNvSpPr/>
          <p:nvPr/>
        </p:nvSpPr>
        <p:spPr>
          <a:xfrm>
            <a:off x="2449688" y="2866748"/>
            <a:ext cx="9606846" cy="1114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chemeClr val="tx1"/>
                </a:solidFill>
                <a:latin typeface="Times New Roman"/>
              </a:rPr>
              <a:t>Поступающие в бюджет платежи за оказание государственных услуг, за пользование природными ресурсами, за пользование государственной собственностью, от продажи государственного имущества, а также платежи в виде штрафов и иных санкций за нарушение законодательства </a:t>
            </a:r>
            <a:endParaRPr lang="ru-RU" b="1" dirty="0">
              <a:solidFill>
                <a:schemeClr val="tx1"/>
              </a:solidFill>
            </a:endParaRPr>
          </a:p>
        </p:txBody>
      </p:sp>
      <p:sp>
        <p:nvSpPr>
          <p:cNvPr id="17" name="Скругленный прямоугольник 16"/>
          <p:cNvSpPr/>
          <p:nvPr/>
        </p:nvSpPr>
        <p:spPr>
          <a:xfrm>
            <a:off x="169333" y="2866747"/>
            <a:ext cx="2009423" cy="1114799"/>
          </a:xfrm>
          <a:prstGeom prst="roundRect">
            <a:avLst>
              <a:gd name="adj" fmla="val 16670"/>
            </a:avLst>
          </a:prstGeom>
          <a:blipFill>
            <a:blip r:embed="rId3" cstate="print"/>
            <a:tile tx="0" ty="0" sx="100000" sy="100000" flip="none" algn="tl"/>
          </a:blipFill>
          <a:ln/>
        </p:spPr>
        <p:style>
          <a:lnRef idx="2">
            <a:schemeClr val="accent6"/>
          </a:lnRef>
          <a:fillRef idx="1">
            <a:schemeClr val="lt1"/>
          </a:fillRef>
          <a:effectRef idx="0">
            <a:schemeClr val="accent6"/>
          </a:effectRef>
          <a:fontRef idx="minor">
            <a:schemeClr val="dk1"/>
          </a:fontRef>
        </p:style>
        <p:txBody>
          <a:bodyPr/>
          <a:lstStyle/>
          <a:p>
            <a:pPr algn="ctr"/>
            <a:r>
              <a:rPr lang="ru-RU" sz="2000" b="1" dirty="0" smtClean="0">
                <a:solidFill>
                  <a:schemeClr val="bg1"/>
                </a:solidFill>
              </a:rPr>
              <a:t>Неналоговые доходы</a:t>
            </a:r>
            <a:endParaRPr lang="ru-RU" sz="2000" b="1" dirty="0">
              <a:solidFill>
                <a:schemeClr val="bg1"/>
              </a:solidFill>
            </a:endParaRPr>
          </a:p>
        </p:txBody>
      </p:sp>
      <p:sp>
        <p:nvSpPr>
          <p:cNvPr id="18" name="Скругленный прямоугольник 17"/>
          <p:cNvSpPr/>
          <p:nvPr/>
        </p:nvSpPr>
        <p:spPr>
          <a:xfrm>
            <a:off x="169333" y="4475414"/>
            <a:ext cx="2009423" cy="1114799"/>
          </a:xfrm>
          <a:prstGeom prst="roundRect">
            <a:avLst>
              <a:gd name="adj" fmla="val 16670"/>
            </a:avLst>
          </a:prstGeom>
          <a:solidFill>
            <a:srgbClr val="002060"/>
          </a:solidFill>
          <a:ln/>
        </p:spPr>
        <p:style>
          <a:lnRef idx="2">
            <a:schemeClr val="accent6"/>
          </a:lnRef>
          <a:fillRef idx="1">
            <a:schemeClr val="lt1"/>
          </a:fillRef>
          <a:effectRef idx="0">
            <a:schemeClr val="accent6"/>
          </a:effectRef>
          <a:fontRef idx="minor">
            <a:schemeClr val="dk1"/>
          </a:fontRef>
        </p:style>
        <p:txBody>
          <a:bodyPr/>
          <a:lstStyle/>
          <a:p>
            <a:pPr lvl="0" algn="ctr"/>
            <a:r>
              <a:rPr lang="ru-RU" sz="2000" b="1" dirty="0">
                <a:solidFill>
                  <a:schemeClr val="bg1"/>
                </a:solidFill>
                <a:latin typeface="Times New Roman" panose="02020603050405020304" pitchFamily="18" charset="0"/>
                <a:cs typeface="Times New Roman" panose="02020603050405020304" pitchFamily="18" charset="0"/>
              </a:rPr>
              <a:t>Безвозмездные поступления</a:t>
            </a:r>
          </a:p>
        </p:txBody>
      </p:sp>
      <p:sp>
        <p:nvSpPr>
          <p:cNvPr id="19" name="Прямоугольник 18"/>
          <p:cNvSpPr/>
          <p:nvPr/>
        </p:nvSpPr>
        <p:spPr>
          <a:xfrm>
            <a:off x="2449688" y="4475413"/>
            <a:ext cx="9606846" cy="1114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rgbClr val="000000"/>
                </a:solidFill>
                <a:latin typeface="Times New Roman"/>
              </a:rPr>
              <a:t>Дотации, субсидии, субвенции, иные межбюджетные трансферты из </a:t>
            </a:r>
            <a:r>
              <a:rPr lang="ru-RU" b="1" dirty="0" smtClean="0">
                <a:solidFill>
                  <a:srgbClr val="000000"/>
                </a:solidFill>
                <a:latin typeface="Times New Roman"/>
              </a:rPr>
              <a:t>других бюджетов, </a:t>
            </a:r>
            <a:r>
              <a:rPr lang="ru-RU" b="1" dirty="0">
                <a:solidFill>
                  <a:srgbClr val="000000"/>
                </a:solidFill>
                <a:latin typeface="Times New Roman"/>
              </a:rPr>
              <a:t>а также безвозмездные поступления от физических и юридических лиц</a:t>
            </a:r>
            <a:endParaRPr lang="ru-RU" b="1" dirty="0"/>
          </a:p>
        </p:txBody>
      </p:sp>
      <p:sp>
        <p:nvSpPr>
          <p:cNvPr id="20" name="Скругленный прямоугольник 19"/>
          <p:cNvSpPr/>
          <p:nvPr/>
        </p:nvSpPr>
        <p:spPr>
          <a:xfrm>
            <a:off x="169333" y="1402622"/>
            <a:ext cx="2009423" cy="1114799"/>
          </a:xfrm>
          <a:prstGeom prst="roundRect">
            <a:avLst>
              <a:gd name="adj" fmla="val 16670"/>
            </a:avLst>
          </a:prstGeom>
          <a:solidFill>
            <a:srgbClr val="00B050"/>
          </a:solidFill>
          <a:ln/>
        </p:spPr>
        <p:style>
          <a:lnRef idx="2">
            <a:schemeClr val="accent6"/>
          </a:lnRef>
          <a:fillRef idx="1">
            <a:schemeClr val="lt1"/>
          </a:fillRef>
          <a:effectRef idx="0">
            <a:schemeClr val="accent6"/>
          </a:effectRef>
          <a:fontRef idx="minor">
            <a:schemeClr val="dk1"/>
          </a:fontRef>
        </p:style>
        <p:txBody>
          <a:bodyPr/>
          <a:lstStyle/>
          <a:p>
            <a:pPr algn="ctr"/>
            <a:r>
              <a:rPr lang="ru-RU" sz="2000" b="1" dirty="0">
                <a:solidFill>
                  <a:schemeClr val="bg1"/>
                </a:solidFill>
              </a:rPr>
              <a:t>Н</a:t>
            </a:r>
            <a:r>
              <a:rPr lang="ru-RU" sz="2000" b="1" dirty="0" smtClean="0">
                <a:solidFill>
                  <a:schemeClr val="bg1"/>
                </a:solidFill>
              </a:rPr>
              <a:t>алоговые доходы</a:t>
            </a:r>
            <a:endParaRPr lang="ru-RU" sz="2000" b="1" dirty="0">
              <a:solidFill>
                <a:schemeClr val="bg1"/>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3375" name="Документ" r:id="rId4" imgW="5940803" imgH="1676580" progId="Word.Document.12">
              <p:embed/>
            </p:oleObj>
          </a:graphicData>
        </a:graphic>
      </p:graphicFrame>
    </p:spTree>
    <p:extLst>
      <p:ext uri="{BB962C8B-B14F-4D97-AF65-F5344CB8AC3E}">
        <p14:creationId xmlns:p14="http://schemas.microsoft.com/office/powerpoint/2010/main" xmlns="" val="2343995419"/>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383821" y="135469"/>
            <a:ext cx="11522469" cy="428976"/>
          </a:xfrm>
        </p:spPr>
        <p:txBody>
          <a:bodyPr/>
          <a:lstStyle/>
          <a:p>
            <a:pPr algn="ctr" eaLnBrk="1" hangingPunct="1"/>
            <a:r>
              <a:rPr lang="ru-RU" altLang="ru-RU" sz="2400" b="1" dirty="0" smtClean="0">
                <a:latin typeface="Times New Roman" pitchFamily="18" charset="0"/>
                <a:cs typeface="Times New Roman" pitchFamily="18" charset="0"/>
              </a:rPr>
              <a:t>Федеральные, региональные и местные налоги</a:t>
            </a:r>
          </a:p>
        </p:txBody>
      </p:sp>
      <p:sp>
        <p:nvSpPr>
          <p:cNvPr id="22531" name="Содержимое 2"/>
          <p:cNvSpPr>
            <a:spLocks noGrp="1"/>
          </p:cNvSpPr>
          <p:nvPr>
            <p:ph idx="1"/>
          </p:nvPr>
        </p:nvSpPr>
        <p:spPr>
          <a:xfrm>
            <a:off x="0" y="1000125"/>
            <a:ext cx="12192000" cy="5857875"/>
          </a:xfrm>
        </p:spPr>
        <p:txBody>
          <a:bodyPr/>
          <a:lstStyle/>
          <a:p>
            <a:pPr algn="just" eaLnBrk="1" hangingPunct="1">
              <a:buFont typeface="Wingdings 2" pitchFamily="18" charset="2"/>
              <a:buNone/>
            </a:pPr>
            <a:endParaRPr lang="ru-RU" altLang="ru-RU" sz="1600" b="1" dirty="0" smtClean="0"/>
          </a:p>
          <a:p>
            <a:pPr algn="just" eaLnBrk="1" hangingPunct="1">
              <a:buFont typeface="Wingdings 2" pitchFamily="18" charset="2"/>
              <a:buNone/>
            </a:pPr>
            <a:endParaRPr lang="ru-RU" altLang="ru-RU" sz="1600" b="1" dirty="0" smtClean="0"/>
          </a:p>
          <a:p>
            <a:pPr algn="just" eaLnBrk="1" hangingPunct="1">
              <a:buFont typeface="Wingdings 2" pitchFamily="18" charset="2"/>
              <a:buNone/>
            </a:pPr>
            <a:endParaRPr lang="ru-RU" altLang="ru-RU" sz="1600" b="1" dirty="0" smtClean="0"/>
          </a:p>
          <a:p>
            <a:pPr algn="ctr" eaLnBrk="1" hangingPunct="1">
              <a:buFont typeface="Wingdings 2" pitchFamily="18" charset="2"/>
              <a:buNone/>
            </a:pPr>
            <a:r>
              <a:rPr lang="ru-RU" altLang="ru-RU" sz="1800" b="1" dirty="0" smtClean="0">
                <a:solidFill>
                  <a:srgbClr val="FF0000"/>
                </a:solidFill>
                <a:latin typeface="Times New Roman" pitchFamily="18" charset="0"/>
                <a:cs typeface="Times New Roman" pitchFamily="18" charset="0"/>
              </a:rPr>
              <a:t>УСТАНОВЛЕНЫ НАЛОГОВЫМ КОДЕКСОМ РОССИЙСКОЙ ФЕДЕРАЦИИ</a:t>
            </a:r>
          </a:p>
          <a:p>
            <a:pPr algn="just" eaLnBrk="1" hangingPunct="1">
              <a:buFont typeface="Wingdings 2" pitchFamily="18" charset="2"/>
              <a:buNone/>
            </a:pPr>
            <a:endParaRPr lang="ru-RU" altLang="ru-RU" sz="1600" b="1" dirty="0" smtClean="0"/>
          </a:p>
        </p:txBody>
      </p:sp>
      <p:sp>
        <p:nvSpPr>
          <p:cNvPr id="5" name="Прямоугольник 4"/>
          <p:cNvSpPr/>
          <p:nvPr/>
        </p:nvSpPr>
        <p:spPr>
          <a:xfrm>
            <a:off x="4286237" y="2428868"/>
            <a:ext cx="3810027" cy="428628"/>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Виды налогов</a:t>
            </a:r>
          </a:p>
        </p:txBody>
      </p:sp>
      <p:sp>
        <p:nvSpPr>
          <p:cNvPr id="6" name="Блок-схема: процесс 5"/>
          <p:cNvSpPr/>
          <p:nvPr/>
        </p:nvSpPr>
        <p:spPr>
          <a:xfrm>
            <a:off x="809615" y="3152505"/>
            <a:ext cx="2667019" cy="357190"/>
          </a:xfrm>
          <a:prstGeom prst="flowChartProcess">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Федеральные</a:t>
            </a:r>
          </a:p>
        </p:txBody>
      </p:sp>
      <p:sp>
        <p:nvSpPr>
          <p:cNvPr id="7" name="Блок-схема: процесс 6"/>
          <p:cNvSpPr/>
          <p:nvPr/>
        </p:nvSpPr>
        <p:spPr>
          <a:xfrm>
            <a:off x="4952992" y="3071810"/>
            <a:ext cx="2762269" cy="357190"/>
          </a:xfrm>
          <a:prstGeom prst="flowChartProcess">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Региональные</a:t>
            </a:r>
          </a:p>
        </p:txBody>
      </p:sp>
      <p:sp>
        <p:nvSpPr>
          <p:cNvPr id="8" name="Блок-схема: процесс 7"/>
          <p:cNvSpPr/>
          <p:nvPr/>
        </p:nvSpPr>
        <p:spPr>
          <a:xfrm>
            <a:off x="8620125" y="3019861"/>
            <a:ext cx="2897758" cy="357190"/>
          </a:xfrm>
          <a:prstGeom prst="flowChartProcess">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Местные</a:t>
            </a:r>
          </a:p>
        </p:txBody>
      </p:sp>
      <p:cxnSp>
        <p:nvCxnSpPr>
          <p:cNvPr id="11" name="Прямая со стрелкой 10"/>
          <p:cNvCxnSpPr/>
          <p:nvPr/>
        </p:nvCxnSpPr>
        <p:spPr>
          <a:xfrm flipH="1">
            <a:off x="2190751" y="2661188"/>
            <a:ext cx="2095486" cy="410622"/>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5400000">
            <a:off x="6180402" y="2963599"/>
            <a:ext cx="214313" cy="2117"/>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15" name="Прямая со стрелкой 14"/>
          <p:cNvCxnSpPr/>
          <p:nvPr/>
        </p:nvCxnSpPr>
        <p:spPr>
          <a:xfrm>
            <a:off x="8096264" y="2670203"/>
            <a:ext cx="2143111" cy="324000"/>
          </a:xfrm>
          <a:prstGeom prst="straightConnector1">
            <a:avLst/>
          </a:prstGeom>
          <a:ln w="19050" cap="sq" cmpd="sng">
            <a:solidFill>
              <a:srgbClr val="002060">
                <a:alpha val="81000"/>
              </a:srgbClr>
            </a:solidFill>
            <a:tailEnd type="arrow" w="lg" len="lg"/>
          </a:ln>
        </p:spPr>
        <p:style>
          <a:lnRef idx="1">
            <a:schemeClr val="accent1"/>
          </a:lnRef>
          <a:fillRef idx="0">
            <a:schemeClr val="accent1"/>
          </a:fillRef>
          <a:effectRef idx="0">
            <a:schemeClr val="accent1"/>
          </a:effectRef>
          <a:fontRef idx="minor">
            <a:schemeClr val="tx1"/>
          </a:fontRef>
        </p:style>
      </p:cxnSp>
      <p:sp>
        <p:nvSpPr>
          <p:cNvPr id="26" name="Скругленный прямоугольник 25"/>
          <p:cNvSpPr/>
          <p:nvPr/>
        </p:nvSpPr>
        <p:spPr>
          <a:xfrm>
            <a:off x="285751" y="4199467"/>
            <a:ext cx="3810000" cy="2515659"/>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dirty="0">
                <a:solidFill>
                  <a:schemeClr val="tx1"/>
                </a:solidFill>
              </a:rPr>
              <a:t>и обязательные к уплате на всей территории Российской Федерации, </a:t>
            </a:r>
          </a:p>
          <a:p>
            <a:pPr algn="ctr" fontAlgn="auto">
              <a:spcBef>
                <a:spcPts val="0"/>
              </a:spcBef>
              <a:spcAft>
                <a:spcPts val="0"/>
              </a:spcAft>
              <a:defRPr/>
            </a:pPr>
            <a:r>
              <a:rPr lang="ru-RU" sz="1600" dirty="0">
                <a:solidFill>
                  <a:schemeClr val="tx1"/>
                </a:solidFill>
              </a:rPr>
              <a:t>например: </a:t>
            </a:r>
          </a:p>
          <a:p>
            <a:pPr algn="just" fontAlgn="auto">
              <a:spcBef>
                <a:spcPts val="0"/>
              </a:spcBef>
              <a:spcAft>
                <a:spcPts val="0"/>
              </a:spcAft>
              <a:buFont typeface="Wingdings" pitchFamily="2" charset="2"/>
              <a:buChar char="ü"/>
              <a:defRPr/>
            </a:pPr>
            <a:r>
              <a:rPr lang="ru-RU" sz="1600" dirty="0">
                <a:solidFill>
                  <a:schemeClr val="tx1"/>
                </a:solidFill>
              </a:rPr>
              <a:t> </a:t>
            </a:r>
            <a:r>
              <a:rPr lang="ru-RU" sz="1600" b="1" dirty="0">
                <a:solidFill>
                  <a:schemeClr val="tx1"/>
                </a:solidFill>
              </a:rPr>
              <a:t>Налог на прибыль организаций;</a:t>
            </a:r>
          </a:p>
          <a:p>
            <a:pPr algn="just" fontAlgn="auto">
              <a:spcBef>
                <a:spcPts val="0"/>
              </a:spcBef>
              <a:spcAft>
                <a:spcPts val="0"/>
              </a:spcAft>
              <a:buFont typeface="Wingdings" pitchFamily="2" charset="2"/>
              <a:buChar char="ü"/>
              <a:defRPr/>
            </a:pPr>
            <a:r>
              <a:rPr lang="ru-RU" sz="1600" b="1" dirty="0">
                <a:solidFill>
                  <a:schemeClr val="tx1"/>
                </a:solidFill>
              </a:rPr>
              <a:t> Налог на доходы физических лиц;</a:t>
            </a:r>
          </a:p>
          <a:p>
            <a:pPr algn="just" fontAlgn="auto">
              <a:spcBef>
                <a:spcPts val="0"/>
              </a:spcBef>
              <a:spcAft>
                <a:spcPts val="0"/>
              </a:spcAft>
              <a:buFont typeface="Wingdings" pitchFamily="2" charset="2"/>
              <a:buChar char="ü"/>
              <a:defRPr/>
            </a:pPr>
            <a:r>
              <a:rPr lang="ru-RU" sz="1600" b="1" dirty="0">
                <a:solidFill>
                  <a:schemeClr val="tx1"/>
                </a:solidFill>
              </a:rPr>
              <a:t> Акцизы.</a:t>
            </a:r>
          </a:p>
        </p:txBody>
      </p:sp>
      <p:sp>
        <p:nvSpPr>
          <p:cNvPr id="27" name="Блок-схема: альтернативный процесс 26"/>
          <p:cNvSpPr/>
          <p:nvPr/>
        </p:nvSpPr>
        <p:spPr>
          <a:xfrm>
            <a:off x="4381500" y="4199467"/>
            <a:ext cx="3714751" cy="2515659"/>
          </a:xfrm>
          <a:prstGeom prst="flowChartAlternateProcess">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sz="1600" dirty="0">
                <a:solidFill>
                  <a:schemeClr val="tx1"/>
                </a:solidFill>
              </a:rPr>
              <a:t>и законами субъектов Российской Федерации и обязательны к уплате на соответствующих территориях субъектов РФ , например:</a:t>
            </a:r>
          </a:p>
          <a:p>
            <a:pPr algn="ctr" fontAlgn="auto">
              <a:spcBef>
                <a:spcPts val="0"/>
              </a:spcBef>
              <a:spcAft>
                <a:spcPts val="0"/>
              </a:spcAft>
              <a:buFont typeface="Wingdings" pitchFamily="2" charset="2"/>
              <a:buChar char="ü"/>
              <a:defRPr/>
            </a:pPr>
            <a:r>
              <a:rPr lang="ru-RU" sz="1600" b="1" dirty="0">
                <a:solidFill>
                  <a:schemeClr val="tx1"/>
                </a:solidFill>
              </a:rPr>
              <a:t>Налог на имущество организаций;</a:t>
            </a:r>
          </a:p>
          <a:p>
            <a:pPr algn="ctr" fontAlgn="auto">
              <a:spcBef>
                <a:spcPts val="0"/>
              </a:spcBef>
              <a:spcAft>
                <a:spcPts val="0"/>
              </a:spcAft>
              <a:buFont typeface="Wingdings" pitchFamily="2" charset="2"/>
              <a:buChar char="ü"/>
              <a:defRPr/>
            </a:pPr>
            <a:r>
              <a:rPr lang="ru-RU" sz="1600" b="1" dirty="0">
                <a:solidFill>
                  <a:schemeClr val="tx1"/>
                </a:solidFill>
              </a:rPr>
              <a:t>Транспортный налог.</a:t>
            </a:r>
          </a:p>
          <a:p>
            <a:pPr algn="ctr" fontAlgn="auto">
              <a:spcBef>
                <a:spcPts val="0"/>
              </a:spcBef>
              <a:spcAft>
                <a:spcPts val="0"/>
              </a:spcAft>
              <a:buFont typeface="Wingdings" pitchFamily="2" charset="2"/>
              <a:buChar char="ü"/>
              <a:defRPr/>
            </a:pPr>
            <a:endParaRPr lang="ru-RU" sz="1600" dirty="0">
              <a:solidFill>
                <a:schemeClr val="tx1"/>
              </a:solidFill>
            </a:endParaRPr>
          </a:p>
          <a:p>
            <a:pPr algn="ctr" fontAlgn="auto">
              <a:spcBef>
                <a:spcPts val="0"/>
              </a:spcBef>
              <a:spcAft>
                <a:spcPts val="0"/>
              </a:spcAft>
              <a:buFont typeface="Wingdings" pitchFamily="2" charset="2"/>
              <a:buChar char="ü"/>
              <a:defRPr/>
            </a:pPr>
            <a:endParaRPr lang="ru-RU" sz="1600" b="1" dirty="0">
              <a:solidFill>
                <a:schemeClr val="tx1"/>
              </a:solidFill>
            </a:endParaRPr>
          </a:p>
          <a:p>
            <a:pPr algn="ctr" fontAlgn="auto">
              <a:spcBef>
                <a:spcPts val="0"/>
              </a:spcBef>
              <a:spcAft>
                <a:spcPts val="0"/>
              </a:spcAft>
              <a:defRPr/>
            </a:pPr>
            <a:endParaRPr lang="ru-RU" sz="1600" b="1" dirty="0">
              <a:solidFill>
                <a:schemeClr val="tx1"/>
              </a:solidFill>
            </a:endParaRPr>
          </a:p>
        </p:txBody>
      </p:sp>
      <p:sp>
        <p:nvSpPr>
          <p:cNvPr id="28" name="Блок-схема: альтернативный процесс 27"/>
          <p:cNvSpPr/>
          <p:nvPr/>
        </p:nvSpPr>
        <p:spPr>
          <a:xfrm>
            <a:off x="8382001" y="4199467"/>
            <a:ext cx="3619500" cy="251565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dirty="0">
                <a:solidFill>
                  <a:schemeClr val="tx1"/>
                </a:solidFill>
              </a:rPr>
              <a:t>и нормативными актами представительных органов муниципальных образований и обязательны к уплате на территориях соответствующих муниципальных образований, например:</a:t>
            </a:r>
          </a:p>
          <a:p>
            <a:pPr algn="ctr" fontAlgn="auto">
              <a:spcBef>
                <a:spcPts val="0"/>
              </a:spcBef>
              <a:spcAft>
                <a:spcPts val="0"/>
              </a:spcAft>
              <a:buFont typeface="Wingdings" pitchFamily="2" charset="2"/>
              <a:buChar char="ü"/>
              <a:defRPr/>
            </a:pPr>
            <a:r>
              <a:rPr lang="ru-RU" sz="1600" b="1" dirty="0">
                <a:solidFill>
                  <a:schemeClr val="tx1"/>
                </a:solidFill>
              </a:rPr>
              <a:t>Земельный налог;</a:t>
            </a:r>
          </a:p>
          <a:p>
            <a:pPr algn="ctr" fontAlgn="auto">
              <a:spcBef>
                <a:spcPts val="0"/>
              </a:spcBef>
              <a:spcAft>
                <a:spcPts val="0"/>
              </a:spcAft>
              <a:buFont typeface="Wingdings" pitchFamily="2" charset="2"/>
              <a:buChar char="ü"/>
              <a:defRPr/>
            </a:pPr>
            <a:r>
              <a:rPr lang="ru-RU" sz="1600" b="1" dirty="0">
                <a:solidFill>
                  <a:schemeClr val="tx1"/>
                </a:solidFill>
              </a:rPr>
              <a:t>Налог на имущество физических лиц</a:t>
            </a:r>
            <a:r>
              <a:rPr lang="ru-RU" sz="1400" b="1" dirty="0">
                <a:solidFill>
                  <a:schemeClr val="tx1"/>
                </a:solidFill>
              </a:rPr>
              <a:t>.</a:t>
            </a:r>
          </a:p>
        </p:txBody>
      </p:sp>
      <p:sp>
        <p:nvSpPr>
          <p:cNvPr id="29" name="Стрелка вниз 28"/>
          <p:cNvSpPr/>
          <p:nvPr/>
        </p:nvSpPr>
        <p:spPr>
          <a:xfrm>
            <a:off x="1714500" y="3556267"/>
            <a:ext cx="857251" cy="5416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30" name="Стрелка вниз 29"/>
          <p:cNvSpPr/>
          <p:nvPr/>
        </p:nvSpPr>
        <p:spPr>
          <a:xfrm>
            <a:off x="5810251" y="3509695"/>
            <a:ext cx="762000" cy="58817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31" name="Стрелка вниз 30"/>
          <p:cNvSpPr/>
          <p:nvPr/>
        </p:nvSpPr>
        <p:spPr>
          <a:xfrm>
            <a:off x="9715501" y="3429001"/>
            <a:ext cx="571500" cy="6688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7" name="Скругленный прямоугольник 16"/>
          <p:cNvSpPr/>
          <p:nvPr/>
        </p:nvSpPr>
        <p:spPr>
          <a:xfrm>
            <a:off x="285751" y="710145"/>
            <a:ext cx="11620540" cy="16040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2000" dirty="0"/>
              <a:t> </a:t>
            </a:r>
            <a:r>
              <a:rPr lang="ru-RU" altLang="ru-RU" sz="2000" b="1" dirty="0"/>
              <a:t>Налог - обязательный, индивидуально безвозмездный платеж, взимаемый с организаций и физических лиц в форме отчуждения принадлежащих им на праве собственности, хозяйственного ведения или оперативного управления денежных средств в целях финансового обеспечения деятельности государства и (или) муниципальных образований.</a:t>
            </a:r>
            <a:endParaRPr lang="ru-RU" sz="2000" dirty="0"/>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4399" name="Документ" r:id="rId3" imgW="5940803" imgH="1676580" progId="Word.Document.12">
              <p:embed/>
            </p:oleObj>
          </a:graphicData>
        </a:graphic>
      </p:graphicFrame>
    </p:spTree>
    <p:extLst>
      <p:ext uri="{BB962C8B-B14F-4D97-AF65-F5344CB8AC3E}">
        <p14:creationId xmlns:p14="http://schemas.microsoft.com/office/powerpoint/2010/main" xmlns="" val="1830286134"/>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211015" y="633046"/>
            <a:ext cx="11549576" cy="1871003"/>
          </a:xfrm>
          <a:prstGeom prst="round2DiagRect">
            <a:avLst/>
          </a:prstGeom>
          <a:blipFill>
            <a:blip r:embed="rId3" cstate="print"/>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endParaRPr lang="ru-RU" dirty="0"/>
          </a:p>
          <a:p>
            <a:pPr indent="450850" algn="just"/>
            <a:r>
              <a:rPr lang="ru-RU" sz="2400" b="1" dirty="0">
                <a:solidFill>
                  <a:srgbClr val="FFFF66"/>
                </a:solidFill>
              </a:rPr>
              <a:t>Федеральными налогами и сборами признаются налоги и сборы, которые установлены Налоговым кодексом Российской Федерации и обязательны к уплате на всей территории Российской Федерации. </a:t>
            </a:r>
          </a:p>
        </p:txBody>
      </p:sp>
      <p:sp>
        <p:nvSpPr>
          <p:cNvPr id="5" name="Прямоугольник с двумя скругленными противолежащими углами 4"/>
          <p:cNvSpPr/>
          <p:nvPr/>
        </p:nvSpPr>
        <p:spPr>
          <a:xfrm>
            <a:off x="225082" y="2825261"/>
            <a:ext cx="11549576" cy="3364524"/>
          </a:xfrm>
          <a:prstGeom prst="round2DiagRect">
            <a:avLst/>
          </a:prstGeom>
          <a:blipFill>
            <a:blip r:embed="rId3" cstate="print"/>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indent="450850" algn="just"/>
            <a:r>
              <a:rPr lang="ru-RU" sz="2400" b="1" dirty="0" smtClean="0">
                <a:solidFill>
                  <a:srgbClr val="FFFF66"/>
                </a:solidFill>
              </a:rPr>
              <a:t>Региональными </a:t>
            </a:r>
            <a:r>
              <a:rPr lang="ru-RU" sz="2400" b="1" dirty="0">
                <a:solidFill>
                  <a:srgbClr val="FFFF66"/>
                </a:solidFill>
              </a:rPr>
              <a:t>налогами являются налоги, которые установлены Налоговым кодексом Российской Федерации и законами субъектов Российской Федерации о налогах и обязательны к уплате на территориях соответствующих субъектов Российской Федерации. При установлении региональных налогов законодательными (представительными) органами государственной власти субъектов Российской Федерации определяются следующие элементы налогообложения: налоговые ставки, порядок и сроки уплаты налогов, а также налоговые льготы, основания и порядок их применения. </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48501" name="Документ" r:id="rId4" imgW="5940803" imgH="1676580" progId="Word.Document.12">
              <p:embed/>
            </p:oleObj>
          </a:graphicData>
        </a:graphic>
      </p:graphicFrame>
    </p:spTree>
    <p:extLst>
      <p:ext uri="{BB962C8B-B14F-4D97-AF65-F5344CB8AC3E}">
        <p14:creationId xmlns:p14="http://schemas.microsoft.com/office/powerpoint/2010/main" xmlns="" val="2690846291"/>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p:cNvSpPr/>
          <p:nvPr/>
        </p:nvSpPr>
        <p:spPr>
          <a:xfrm>
            <a:off x="422030" y="1446627"/>
            <a:ext cx="11549576" cy="4081976"/>
          </a:xfrm>
          <a:prstGeom prst="round2DiagRect">
            <a:avLst/>
          </a:prstGeom>
          <a:blipFill>
            <a:blip r:embed="rId3" cstate="print"/>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indent="450850" algn="just"/>
            <a:r>
              <a:rPr lang="ru-RU" sz="2400" b="1" dirty="0" smtClean="0">
                <a:solidFill>
                  <a:srgbClr val="FFFF66"/>
                </a:solidFill>
              </a:rPr>
              <a:t>Местные </a:t>
            </a:r>
            <a:r>
              <a:rPr lang="ru-RU" sz="2400" b="1" dirty="0">
                <a:solidFill>
                  <a:srgbClr val="FFFF66"/>
                </a:solidFill>
              </a:rPr>
              <a:t>налоги и сборы – это налоги, и сборы устанавливаемые Налоговым кодексом Российской Федерации и нормативными правовыми актами представительных органов муниципальных образований и обязательные к уплате на территории соответствующих муниципальных образований. При установлении местных налогов представительным органам муниципальных образований предоставлено право устанавливать налоговые ставки, порядок и сроки уплаты налогов, налоговые льготы в порядке и пределах, которые предусмотрены Налоговым кодексом Российской Федерации. </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49527" name="Документ" r:id="rId4" imgW="5940803" imgH="1676580" progId="Word.Document.12">
              <p:embed/>
            </p:oleObj>
          </a:graphicData>
        </a:graphic>
      </p:graphicFrame>
    </p:spTree>
    <p:extLst>
      <p:ext uri="{BB962C8B-B14F-4D97-AF65-F5344CB8AC3E}">
        <p14:creationId xmlns:p14="http://schemas.microsoft.com/office/powerpoint/2010/main" xmlns="" val="2631179426"/>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414867" y="357188"/>
            <a:ext cx="11430000" cy="500062"/>
          </a:xfrm>
        </p:spPr>
        <p:txBody>
          <a:bodyPr/>
          <a:lstStyle/>
          <a:p>
            <a:pPr algn="ctr" eaLnBrk="1" hangingPunct="1"/>
            <a:r>
              <a:rPr lang="ru-RU" altLang="ru-RU" sz="2000" b="1" dirty="0" smtClean="0">
                <a:latin typeface="Times New Roman" pitchFamily="18" charset="0"/>
                <a:cs typeface="Times New Roman" pitchFamily="18" charset="0"/>
              </a:rPr>
              <a:t/>
            </a:r>
            <a:br>
              <a:rPr lang="ru-RU" altLang="ru-RU" sz="2000" b="1" dirty="0" smtClean="0">
                <a:latin typeface="Times New Roman" pitchFamily="18" charset="0"/>
                <a:cs typeface="Times New Roman" pitchFamily="18" charset="0"/>
              </a:rPr>
            </a:br>
            <a:r>
              <a:rPr lang="ru-RU" altLang="ru-RU" sz="2000" b="1" dirty="0">
                <a:latin typeface="Times New Roman" pitchFamily="18" charset="0"/>
                <a:cs typeface="Times New Roman" pitchFamily="18" charset="0"/>
              </a:rPr>
              <a:t>Нормативы зачисления налогов в бюджет муниципального образования Куприяновское</a:t>
            </a:r>
            <a:r>
              <a:rPr lang="ru-RU" altLang="ru-RU" sz="2000" b="1" dirty="0" smtClean="0">
                <a:latin typeface="Times New Roman" pitchFamily="18" charset="0"/>
                <a:cs typeface="Times New Roman" pitchFamily="18" charset="0"/>
              </a:rPr>
              <a:t/>
            </a:r>
            <a:br>
              <a:rPr lang="ru-RU" altLang="ru-RU" sz="2000" b="1" dirty="0" smtClean="0">
                <a:latin typeface="Times New Roman" pitchFamily="18" charset="0"/>
                <a:cs typeface="Times New Roman" pitchFamily="18" charset="0"/>
              </a:rPr>
            </a:br>
            <a:endParaRPr lang="ru-RU" altLang="ru-RU" sz="2000" b="1" dirty="0" smtClean="0">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extLst>
              <p:ext uri="{D42A27DB-BD31-4B8C-83A1-F6EECF244321}">
                <p14:modId xmlns:p14="http://schemas.microsoft.com/office/powerpoint/2010/main" xmlns="" val="2484634096"/>
              </p:ext>
            </p:extLst>
          </p:nvPr>
        </p:nvGraphicFramePr>
        <p:xfrm>
          <a:off x="387308" y="1293619"/>
          <a:ext cx="11477314" cy="4971715"/>
        </p:xfrm>
        <a:graphic>
          <a:graphicData uri="http://schemas.openxmlformats.org/drawingml/2006/table">
            <a:tbl>
              <a:tblPr firstRow="1" bandRow="1">
                <a:tableStyleId>{5C22544A-7EE6-4342-B048-85BDC9FD1C3A}</a:tableStyleId>
              </a:tblPr>
              <a:tblGrid>
                <a:gridCol w="568253"/>
                <a:gridCol w="8139016"/>
                <a:gridCol w="2770045"/>
              </a:tblGrid>
              <a:tr h="927686">
                <a:tc gridSpan="2">
                  <a:txBody>
                    <a:bodyPr/>
                    <a:lstStyle/>
                    <a:p>
                      <a:pPr algn="ctr"/>
                      <a:r>
                        <a:rPr lang="ru-RU" sz="2000" dirty="0" smtClean="0">
                          <a:solidFill>
                            <a:srgbClr val="FF0000"/>
                          </a:solidFill>
                        </a:rPr>
                        <a:t>Налоги и сборы, установленные законодательством</a:t>
                      </a:r>
                      <a:endParaRPr lang="ru-RU" sz="2000" dirty="0">
                        <a:solidFill>
                          <a:srgbClr val="FF0000"/>
                        </a:solidFill>
                      </a:endParaRPr>
                    </a:p>
                  </a:txBody>
                  <a:tcPr marL="121920" marR="121920" anchor="ctr" anchorCtr="1">
                    <a:solidFill>
                      <a:schemeClr val="accent1">
                        <a:lumMod val="60000"/>
                        <a:lumOff val="40000"/>
                      </a:schemeClr>
                    </a:solidFill>
                  </a:tcPr>
                </a:tc>
                <a:tc hMerge="1">
                  <a:txBody>
                    <a:bodyPr/>
                    <a:lstStyle/>
                    <a:p>
                      <a:endParaRPr lang="ru-RU"/>
                    </a:p>
                  </a:txBody>
                  <a:tcPr/>
                </a:tc>
                <a:tc>
                  <a:txBody>
                    <a:bodyPr/>
                    <a:lstStyle/>
                    <a:p>
                      <a:pPr algn="ctr"/>
                      <a:r>
                        <a:rPr lang="ru-RU" sz="2000" dirty="0" smtClean="0">
                          <a:solidFill>
                            <a:srgbClr val="FF0000"/>
                          </a:solidFill>
                        </a:rPr>
                        <a:t>Бюджеты сельских поселений</a:t>
                      </a:r>
                      <a:endParaRPr lang="ru-RU" sz="2000" dirty="0">
                        <a:solidFill>
                          <a:srgbClr val="FF0000"/>
                        </a:solidFill>
                      </a:endParaRPr>
                    </a:p>
                  </a:txBody>
                  <a:tcPr marL="121920" marR="121920" anchor="ctr" anchorCtr="1">
                    <a:solidFill>
                      <a:schemeClr val="accent1">
                        <a:lumMod val="60000"/>
                        <a:lumOff val="40000"/>
                      </a:schemeClr>
                    </a:solidFill>
                  </a:tcPr>
                </a:tc>
              </a:tr>
              <a:tr h="877741">
                <a:tc rowSpan="3">
                  <a:txBody>
                    <a:bodyPr/>
                    <a:lstStyle/>
                    <a:p>
                      <a:pPr algn="ctr"/>
                      <a:r>
                        <a:rPr lang="ru-RU" sz="2000" b="1" dirty="0" smtClean="0">
                          <a:latin typeface="Times New Roman" pitchFamily="18" charset="0"/>
                          <a:cs typeface="Times New Roman" pitchFamily="18" charset="0"/>
                        </a:rPr>
                        <a:t>Федеральные</a:t>
                      </a:r>
                      <a:endParaRPr lang="ru-RU" sz="2000" b="1" dirty="0">
                        <a:latin typeface="Times New Roman" pitchFamily="18" charset="0"/>
                        <a:cs typeface="Times New Roman" pitchFamily="18" charset="0"/>
                      </a:endParaRPr>
                    </a:p>
                  </a:txBody>
                  <a:tcPr marL="121920" marR="121920" vert="vert270"/>
                </a:tc>
                <a:tc>
                  <a:txBody>
                    <a:bodyPr/>
                    <a:lstStyle/>
                    <a:p>
                      <a:pPr algn="ctr"/>
                      <a:r>
                        <a:rPr lang="ru-RU" sz="2000" dirty="0" smtClean="0"/>
                        <a:t>Налог на доходы физических</a:t>
                      </a:r>
                      <a:r>
                        <a:rPr lang="ru-RU" sz="2000" baseline="0" dirty="0" smtClean="0"/>
                        <a:t> лиц</a:t>
                      </a:r>
                      <a:endParaRPr lang="ru-RU" sz="2000" dirty="0"/>
                    </a:p>
                  </a:txBody>
                  <a:tcPr marL="121920" marR="121920" anchor="ctr"/>
                </a:tc>
                <a:tc>
                  <a:txBody>
                    <a:bodyPr/>
                    <a:lstStyle/>
                    <a:p>
                      <a:pPr algn="ctr"/>
                      <a:r>
                        <a:rPr lang="ru-RU" sz="2000" dirty="0" smtClean="0"/>
                        <a:t>5,0%</a:t>
                      </a:r>
                      <a:endParaRPr lang="ru-RU" sz="2000" dirty="0"/>
                    </a:p>
                  </a:txBody>
                  <a:tcPr marL="121920" marR="121920"/>
                </a:tc>
              </a:tr>
              <a:tr h="709551">
                <a:tc vMerge="1">
                  <a:txBody>
                    <a:bodyPr/>
                    <a:lstStyle/>
                    <a:p>
                      <a:endParaRPr lang="ru-RU" dirty="0"/>
                    </a:p>
                  </a:txBody>
                  <a:tcPr/>
                </a:tc>
                <a:tc>
                  <a:txBody>
                    <a:bodyPr/>
                    <a:lstStyle/>
                    <a:p>
                      <a:pPr algn="ctr"/>
                      <a:r>
                        <a:rPr lang="ru-RU" sz="2000" dirty="0" smtClean="0"/>
                        <a:t>Государственная пошлина (по видам)</a:t>
                      </a:r>
                      <a:endParaRPr lang="ru-RU" sz="2000" dirty="0"/>
                    </a:p>
                  </a:txBody>
                  <a:tcPr marL="121920" marR="1219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dirty="0" smtClean="0"/>
                        <a:t>100%</a:t>
                      </a:r>
                    </a:p>
                  </a:txBody>
                  <a:tcPr marL="121920" marR="121920"/>
                </a:tc>
              </a:tr>
              <a:tr h="709551">
                <a:tc vMerge="1">
                  <a:txBody>
                    <a:bodyPr/>
                    <a:lstStyle/>
                    <a:p>
                      <a:endParaRPr lang="ru-RU"/>
                    </a:p>
                  </a:txBody>
                  <a:tcPr/>
                </a:tc>
                <a:tc>
                  <a:txBody>
                    <a:bodyPr/>
                    <a:lstStyle/>
                    <a:p>
                      <a:pPr algn="ctr"/>
                      <a:r>
                        <a:rPr lang="ru-RU" sz="2000" dirty="0" smtClean="0">
                          <a:solidFill>
                            <a:schemeClr val="tx1"/>
                          </a:solidFill>
                        </a:rPr>
                        <a:t>Единый сельскохозяйственный налог</a:t>
                      </a:r>
                      <a:endParaRPr lang="ru-RU" sz="2000" dirty="0">
                        <a:solidFill>
                          <a:schemeClr val="tx1"/>
                        </a:solidFill>
                      </a:endParaRPr>
                    </a:p>
                  </a:txBody>
                  <a:tcPr marL="121920" marR="121920"/>
                </a:tc>
                <a:tc>
                  <a:txBody>
                    <a:bodyPr/>
                    <a:lstStyle/>
                    <a:p>
                      <a:pPr algn="ctr"/>
                      <a:r>
                        <a:rPr lang="ru-RU" sz="2000" dirty="0" smtClean="0"/>
                        <a:t>30%</a:t>
                      </a:r>
                      <a:endParaRPr lang="ru-RU" sz="2000" dirty="0"/>
                    </a:p>
                  </a:txBody>
                  <a:tcPr marL="121920" marR="121920"/>
                </a:tc>
              </a:tr>
              <a:tr h="859241">
                <a:tc rowSpan="2">
                  <a:txBody>
                    <a:bodyPr/>
                    <a:lstStyle/>
                    <a:p>
                      <a:pPr algn="ctr"/>
                      <a:r>
                        <a:rPr lang="ru-RU" sz="1800" b="1" dirty="0" smtClean="0">
                          <a:latin typeface="Times New Roman" pitchFamily="18" charset="0"/>
                          <a:cs typeface="Times New Roman" pitchFamily="18" charset="0"/>
                        </a:rPr>
                        <a:t>Местные</a:t>
                      </a:r>
                      <a:endParaRPr lang="ru-RU" sz="1800" b="1" dirty="0">
                        <a:latin typeface="Times New Roman" pitchFamily="18" charset="0"/>
                        <a:cs typeface="Times New Roman" pitchFamily="18" charset="0"/>
                      </a:endParaRPr>
                    </a:p>
                  </a:txBody>
                  <a:tcPr marL="121920" marR="121920" vert="vert270" anchor="ctr"/>
                </a:tc>
                <a:tc>
                  <a:txBody>
                    <a:bodyPr/>
                    <a:lstStyle/>
                    <a:p>
                      <a:pPr algn="ctr"/>
                      <a:r>
                        <a:rPr lang="ru-RU" sz="2000" dirty="0" smtClean="0"/>
                        <a:t>Налог на имущество физических лиц</a:t>
                      </a:r>
                      <a:endParaRPr lang="ru-RU" sz="2000" dirty="0"/>
                    </a:p>
                  </a:txBody>
                  <a:tcPr marL="121920" marR="121920"/>
                </a:tc>
                <a:tc>
                  <a:txBody>
                    <a:bodyPr/>
                    <a:lstStyle/>
                    <a:p>
                      <a:pPr algn="ctr"/>
                      <a:r>
                        <a:rPr lang="ru-RU" sz="2000" dirty="0" smtClean="0"/>
                        <a:t>100%</a:t>
                      </a:r>
                    </a:p>
                  </a:txBody>
                  <a:tcPr marL="121920" marR="121920"/>
                </a:tc>
              </a:tr>
              <a:tr h="887945">
                <a:tc vMerge="1">
                  <a:txBody>
                    <a:bodyPr/>
                    <a:lstStyle/>
                    <a:p>
                      <a:endParaRPr lang="ru-RU" dirty="0"/>
                    </a:p>
                  </a:txBody>
                  <a:tcPr/>
                </a:tc>
                <a:tc>
                  <a:txBody>
                    <a:bodyPr/>
                    <a:lstStyle/>
                    <a:p>
                      <a:pPr algn="ctr"/>
                      <a:r>
                        <a:rPr lang="ru-RU" sz="2000" dirty="0" smtClean="0"/>
                        <a:t>Земельный налог</a:t>
                      </a:r>
                      <a:endParaRPr lang="ru-RU" sz="2000" dirty="0"/>
                    </a:p>
                  </a:txBody>
                  <a:tcPr marL="121920" marR="121920"/>
                </a:tc>
                <a:tc>
                  <a:txBody>
                    <a:bodyPr/>
                    <a:lstStyle/>
                    <a:p>
                      <a:pPr algn="ctr"/>
                      <a:r>
                        <a:rPr lang="ru-RU" sz="2000" dirty="0" smtClean="0"/>
                        <a:t>100%</a:t>
                      </a:r>
                    </a:p>
                  </a:txBody>
                  <a:tcPr marL="121920" marR="121920"/>
                </a:tc>
              </a:tr>
            </a:tbl>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5423" name="Документ" r:id="rId3" imgW="5940803" imgH="1676580" progId="Word.Document.12">
              <p:embed/>
            </p:oleObj>
          </a:graphicData>
        </a:graphic>
      </p:graphicFrame>
    </p:spTree>
    <p:extLst>
      <p:ext uri="{BB962C8B-B14F-4D97-AF65-F5344CB8AC3E}">
        <p14:creationId xmlns:p14="http://schemas.microsoft.com/office/powerpoint/2010/main" xmlns="" val="2385897747"/>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365759" y="463065"/>
            <a:ext cx="886266" cy="6162818"/>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3600" b="1" dirty="0">
                <a:solidFill>
                  <a:srgbClr val="00FF00"/>
                </a:solidFill>
              </a:rPr>
              <a:t>Неналоговые доходы </a:t>
            </a:r>
            <a:endParaRPr lang="ru-RU" sz="3600" dirty="0">
              <a:solidFill>
                <a:srgbClr val="00FF00"/>
              </a:solidFill>
            </a:endParaRPr>
          </a:p>
        </p:txBody>
      </p:sp>
      <p:sp>
        <p:nvSpPr>
          <p:cNvPr id="19" name="Скругленный прямоугольник 18"/>
          <p:cNvSpPr/>
          <p:nvPr/>
        </p:nvSpPr>
        <p:spPr>
          <a:xfrm>
            <a:off x="3235583" y="463065"/>
            <a:ext cx="8637562" cy="731520"/>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Доходы </a:t>
            </a:r>
            <a:r>
              <a:rPr lang="ru-RU" sz="2400" b="1" dirty="0"/>
              <a:t>от использования имущества, находящегося в государственной и муниципальной собственности </a:t>
            </a:r>
          </a:p>
        </p:txBody>
      </p:sp>
      <p:sp>
        <p:nvSpPr>
          <p:cNvPr id="21" name="Скругленный прямоугольник 20"/>
          <p:cNvSpPr/>
          <p:nvPr/>
        </p:nvSpPr>
        <p:spPr>
          <a:xfrm>
            <a:off x="3235565" y="3032761"/>
            <a:ext cx="8637558" cy="756139"/>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Доходы </a:t>
            </a:r>
            <a:r>
              <a:rPr lang="ru-RU" sz="2400" b="1" dirty="0"/>
              <a:t>от продажи материальных и нематериальных активов </a:t>
            </a:r>
          </a:p>
        </p:txBody>
      </p:sp>
      <p:sp>
        <p:nvSpPr>
          <p:cNvPr id="22" name="Скругленный прямоугольник 21"/>
          <p:cNvSpPr/>
          <p:nvPr/>
        </p:nvSpPr>
        <p:spPr>
          <a:xfrm>
            <a:off x="3235565" y="1363396"/>
            <a:ext cx="8637560" cy="676419"/>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Платежи </a:t>
            </a:r>
            <a:r>
              <a:rPr lang="ru-RU" sz="2400" b="1" dirty="0"/>
              <a:t>при пользовании природными ресурсами </a:t>
            </a:r>
          </a:p>
        </p:txBody>
      </p:sp>
      <p:sp>
        <p:nvSpPr>
          <p:cNvPr id="23" name="Скругленный прямоугольник 22"/>
          <p:cNvSpPr/>
          <p:nvPr/>
        </p:nvSpPr>
        <p:spPr>
          <a:xfrm>
            <a:off x="3235583" y="3924300"/>
            <a:ext cx="8637557" cy="573261"/>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Административные </a:t>
            </a:r>
            <a:r>
              <a:rPr lang="ru-RU" sz="2400" b="1" dirty="0"/>
              <a:t>платежи и сборы </a:t>
            </a:r>
          </a:p>
        </p:txBody>
      </p:sp>
      <p:sp>
        <p:nvSpPr>
          <p:cNvPr id="24" name="Скругленный прямоугольник 23"/>
          <p:cNvSpPr/>
          <p:nvPr/>
        </p:nvSpPr>
        <p:spPr>
          <a:xfrm>
            <a:off x="3235566" y="2187525"/>
            <a:ext cx="8637559" cy="689317"/>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Доходы </a:t>
            </a:r>
            <a:r>
              <a:rPr lang="ru-RU" sz="2400" b="1" dirty="0"/>
              <a:t>от оказания платных услуг (работ) и компенсации затрат государству </a:t>
            </a:r>
          </a:p>
        </p:txBody>
      </p:sp>
      <p:sp>
        <p:nvSpPr>
          <p:cNvPr id="25" name="Скругленный прямоугольник 24"/>
          <p:cNvSpPr/>
          <p:nvPr/>
        </p:nvSpPr>
        <p:spPr>
          <a:xfrm>
            <a:off x="3235566" y="4685712"/>
            <a:ext cx="8637561" cy="547470"/>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Штрафы</a:t>
            </a:r>
            <a:r>
              <a:rPr lang="ru-RU" sz="2400" b="1" dirty="0"/>
              <a:t>, санкции, возмещение ущерба </a:t>
            </a:r>
          </a:p>
        </p:txBody>
      </p:sp>
      <p:sp>
        <p:nvSpPr>
          <p:cNvPr id="26" name="Скругленный прямоугольник 25"/>
          <p:cNvSpPr/>
          <p:nvPr/>
        </p:nvSpPr>
        <p:spPr>
          <a:xfrm>
            <a:off x="3235578" y="5382066"/>
            <a:ext cx="8637557" cy="526366"/>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Средства </a:t>
            </a:r>
            <a:r>
              <a:rPr lang="ru-RU" sz="2400" b="1" dirty="0"/>
              <a:t>самообложения граждан </a:t>
            </a:r>
          </a:p>
        </p:txBody>
      </p:sp>
      <p:sp>
        <p:nvSpPr>
          <p:cNvPr id="27" name="Скругленный прямоугольник 26"/>
          <p:cNvSpPr/>
          <p:nvPr/>
        </p:nvSpPr>
        <p:spPr>
          <a:xfrm>
            <a:off x="3235578" y="6099517"/>
            <a:ext cx="8637557" cy="526366"/>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Иные </a:t>
            </a:r>
            <a:r>
              <a:rPr lang="ru-RU" sz="2800" b="1" dirty="0"/>
              <a:t>неналоговые</a:t>
            </a:r>
            <a:r>
              <a:rPr lang="ru-RU" sz="2400" b="1" dirty="0"/>
              <a:t> доходы </a:t>
            </a:r>
          </a:p>
        </p:txBody>
      </p:sp>
      <p:sp>
        <p:nvSpPr>
          <p:cNvPr id="29" name="Стрелка вправо 28"/>
          <p:cNvSpPr/>
          <p:nvPr/>
        </p:nvSpPr>
        <p:spPr>
          <a:xfrm>
            <a:off x="1533377" y="463065"/>
            <a:ext cx="1533379" cy="626129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30" name="Объект 29"/>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51571" name="Документ" r:id="rId4" imgW="5940803" imgH="1676580" progId="Word.Document.12">
              <p:embed/>
            </p:oleObj>
          </a:graphicData>
        </a:graphic>
      </p:graphicFrame>
    </p:spTree>
    <p:extLst>
      <p:ext uri="{BB962C8B-B14F-4D97-AF65-F5344CB8AC3E}">
        <p14:creationId xmlns:p14="http://schemas.microsoft.com/office/powerpoint/2010/main" xmlns="" val="1772971641"/>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bject 2"/>
          <p:cNvSpPr>
            <a:spLocks/>
          </p:cNvSpPr>
          <p:nvPr/>
        </p:nvSpPr>
        <p:spPr bwMode="auto">
          <a:xfrm>
            <a:off x="666751" y="5945188"/>
            <a:ext cx="6529916" cy="912812"/>
          </a:xfrm>
          <a:custGeom>
            <a:avLst/>
            <a:gdLst>
              <a:gd name="T0" fmla="*/ 85684 w 4897755"/>
              <a:gd name="T1" fmla="*/ 21323 h 913129"/>
              <a:gd name="T2" fmla="*/ 3635522 w 4897755"/>
              <a:gd name="T3" fmla="*/ 911479 h 913129"/>
              <a:gd name="T4" fmla="*/ 4895815 w 4897755"/>
              <a:gd name="T5" fmla="*/ 911479 h 913129"/>
              <a:gd name="T6" fmla="*/ 85684 w 4897755"/>
              <a:gd name="T7" fmla="*/ 21323 h 913129"/>
              <a:gd name="T8" fmla="*/ 660 w 4897755"/>
              <a:gd name="T9" fmla="*/ 0 h 913129"/>
              <a:gd name="T10" fmla="*/ 0 w 4897755"/>
              <a:gd name="T11" fmla="*/ 5463 h 913129"/>
              <a:gd name="T12" fmla="*/ 85684 w 4897755"/>
              <a:gd name="T13" fmla="*/ 21323 h 913129"/>
              <a:gd name="T14" fmla="*/ 660 w 4897755"/>
              <a:gd name="T15" fmla="*/ 0 h 913129"/>
              <a:gd name="T16" fmla="*/ 0 60000 65536"/>
              <a:gd name="T17" fmla="*/ 0 60000 65536"/>
              <a:gd name="T18" fmla="*/ 0 60000 65536"/>
              <a:gd name="T19" fmla="*/ 0 60000 65536"/>
              <a:gd name="T20" fmla="*/ 0 60000 65536"/>
              <a:gd name="T21" fmla="*/ 0 60000 65536"/>
              <a:gd name="T22" fmla="*/ 0 60000 65536"/>
              <a:gd name="T23" fmla="*/ 0 60000 65536"/>
              <a:gd name="T24" fmla="*/ 0 w 4897755"/>
              <a:gd name="T25" fmla="*/ 0 h 913129"/>
              <a:gd name="T26" fmla="*/ 4897755 w 4897755"/>
              <a:gd name="T27" fmla="*/ 913129 h 913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97755" h="913129">
                <a:moveTo>
                  <a:pt x="85714" y="21358"/>
                </a:moveTo>
                <a:lnTo>
                  <a:pt x="3636702" y="913064"/>
                </a:lnTo>
                <a:lnTo>
                  <a:pt x="4897405" y="913064"/>
                </a:lnTo>
                <a:lnTo>
                  <a:pt x="85714" y="21358"/>
                </a:lnTo>
                <a:close/>
              </a:path>
              <a:path w="4897755" h="913129">
                <a:moveTo>
                  <a:pt x="660" y="0"/>
                </a:moveTo>
                <a:lnTo>
                  <a:pt x="0" y="5473"/>
                </a:lnTo>
                <a:lnTo>
                  <a:pt x="85714" y="21358"/>
                </a:lnTo>
                <a:lnTo>
                  <a:pt x="660" y="0"/>
                </a:lnTo>
                <a:close/>
              </a:path>
            </a:pathLst>
          </a:custGeom>
          <a:solidFill>
            <a:srgbClr val="B3CAB5">
              <a:alpha val="3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9219" name="object 3"/>
          <p:cNvSpPr>
            <a:spLocks/>
          </p:cNvSpPr>
          <p:nvPr/>
        </p:nvSpPr>
        <p:spPr bwMode="auto">
          <a:xfrm>
            <a:off x="647700" y="5938838"/>
            <a:ext cx="4868333" cy="919162"/>
          </a:xfrm>
          <a:custGeom>
            <a:avLst/>
            <a:gdLst>
              <a:gd name="T0" fmla="*/ 0 w 3651885"/>
              <a:gd name="T1" fmla="*/ 0 h 919479"/>
              <a:gd name="T2" fmla="*/ 7919 w 3651885"/>
              <a:gd name="T3" fmla="*/ 6339 h 919479"/>
              <a:gd name="T4" fmla="*/ 2866375 w 3651885"/>
              <a:gd name="T5" fmla="*/ 917399 h 919479"/>
              <a:gd name="T6" fmla="*/ 3648710 w 3651885"/>
              <a:gd name="T7" fmla="*/ 917399 h 919479"/>
              <a:gd name="T8" fmla="*/ 0 w 3651885"/>
              <a:gd name="T9" fmla="*/ 0 h 919479"/>
              <a:gd name="T10" fmla="*/ 0 60000 65536"/>
              <a:gd name="T11" fmla="*/ 0 60000 65536"/>
              <a:gd name="T12" fmla="*/ 0 60000 65536"/>
              <a:gd name="T13" fmla="*/ 0 60000 65536"/>
              <a:gd name="T14" fmla="*/ 0 60000 65536"/>
              <a:gd name="T15" fmla="*/ 0 w 3651885"/>
              <a:gd name="T16" fmla="*/ 0 h 919479"/>
              <a:gd name="T17" fmla="*/ 3651885 w 3651885"/>
              <a:gd name="T18" fmla="*/ 919479 h 919479"/>
            </a:gdLst>
            <a:ahLst/>
            <a:cxnLst>
              <a:cxn ang="T10">
                <a:pos x="T0" y="T1"/>
              </a:cxn>
              <a:cxn ang="T11">
                <a:pos x="T2" y="T3"/>
              </a:cxn>
              <a:cxn ang="T12">
                <a:pos x="T4" y="T5"/>
              </a:cxn>
              <a:cxn ang="T13">
                <a:pos x="T6" y="T7"/>
              </a:cxn>
              <a:cxn ang="T14">
                <a:pos x="T8" y="T9"/>
              </a:cxn>
            </a:cxnLst>
            <a:rect l="T15" t="T16" r="T17" b="T18"/>
            <a:pathLst>
              <a:path w="3651885" h="919479">
                <a:moveTo>
                  <a:pt x="0" y="0"/>
                </a:moveTo>
                <a:lnTo>
                  <a:pt x="7924" y="6349"/>
                </a:lnTo>
                <a:lnTo>
                  <a:pt x="2868870" y="918983"/>
                </a:lnTo>
                <a:lnTo>
                  <a:pt x="3651885" y="918983"/>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9220" name="object 4"/>
          <p:cNvSpPr>
            <a:spLocks noChangeArrowheads="1"/>
          </p:cNvSpPr>
          <p:nvPr/>
        </p:nvSpPr>
        <p:spPr bwMode="auto">
          <a:xfrm>
            <a:off x="0" y="5789614"/>
            <a:ext cx="4531784" cy="1068387"/>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1" name="object 5"/>
          <p:cNvSpPr>
            <a:spLocks noChangeArrowheads="1"/>
          </p:cNvSpPr>
          <p:nvPr/>
        </p:nvSpPr>
        <p:spPr bwMode="auto">
          <a:xfrm>
            <a:off x="0" y="5783264"/>
            <a:ext cx="4497917" cy="107473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2" name="object 6"/>
          <p:cNvSpPr>
            <a:spLocks noChangeArrowheads="1"/>
          </p:cNvSpPr>
          <p:nvPr/>
        </p:nvSpPr>
        <p:spPr bwMode="auto">
          <a:xfrm>
            <a:off x="7241118" y="2894013"/>
            <a:ext cx="753534" cy="3429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3" name="object 7"/>
          <p:cNvSpPr>
            <a:spLocks noChangeArrowheads="1"/>
          </p:cNvSpPr>
          <p:nvPr/>
        </p:nvSpPr>
        <p:spPr bwMode="auto">
          <a:xfrm>
            <a:off x="7241117" y="4156075"/>
            <a:ext cx="836083" cy="342900"/>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4" name="object 8"/>
          <p:cNvSpPr>
            <a:spLocks noChangeArrowheads="1"/>
          </p:cNvSpPr>
          <p:nvPr/>
        </p:nvSpPr>
        <p:spPr bwMode="auto">
          <a:xfrm>
            <a:off x="7279218" y="5765800"/>
            <a:ext cx="715433" cy="338138"/>
          </a:xfrm>
          <a:prstGeom prst="rect">
            <a:avLst/>
          </a:prstGeom>
          <a:blipFill dpi="0" rotWithShape="1">
            <a:blip r:embed="rId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5" name="object 9"/>
          <p:cNvSpPr>
            <a:spLocks noChangeArrowheads="1"/>
          </p:cNvSpPr>
          <p:nvPr/>
        </p:nvSpPr>
        <p:spPr bwMode="auto">
          <a:xfrm>
            <a:off x="3638550" y="5715000"/>
            <a:ext cx="872067" cy="338138"/>
          </a:xfrm>
          <a:prstGeom prst="rect">
            <a:avLst/>
          </a:prstGeom>
          <a:blipFill dpi="0" rotWithShape="1">
            <a:blip r:embed="rId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6" name="object 10"/>
          <p:cNvSpPr>
            <a:spLocks noChangeArrowheads="1"/>
          </p:cNvSpPr>
          <p:nvPr/>
        </p:nvSpPr>
        <p:spPr bwMode="auto">
          <a:xfrm>
            <a:off x="3621617" y="4206875"/>
            <a:ext cx="872067" cy="342900"/>
          </a:xfrm>
          <a:prstGeom prst="rect">
            <a:avLst/>
          </a:prstGeom>
          <a:blipFill dpi="0" rotWithShape="1">
            <a:blip r:embed="rId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7" name="object 11"/>
          <p:cNvSpPr>
            <a:spLocks noChangeArrowheads="1"/>
          </p:cNvSpPr>
          <p:nvPr/>
        </p:nvSpPr>
        <p:spPr bwMode="auto">
          <a:xfrm>
            <a:off x="3498851" y="2884488"/>
            <a:ext cx="872067" cy="342900"/>
          </a:xfrm>
          <a:prstGeom prst="rect">
            <a:avLst/>
          </a:prstGeom>
          <a:blipFill dpi="0" rotWithShape="1">
            <a:blip r:embed="rId10"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8" name="object 12"/>
          <p:cNvSpPr>
            <a:spLocks noChangeArrowheads="1"/>
          </p:cNvSpPr>
          <p:nvPr/>
        </p:nvSpPr>
        <p:spPr bwMode="auto">
          <a:xfrm>
            <a:off x="330200" y="4763"/>
            <a:ext cx="11527367" cy="649287"/>
          </a:xfrm>
          <a:prstGeom prst="rect">
            <a:avLst/>
          </a:prstGeom>
          <a:blipFill dpi="0" rotWithShape="1">
            <a:blip r:embed="rId11"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9" name="object 13"/>
          <p:cNvSpPr>
            <a:spLocks noChangeArrowheads="1"/>
          </p:cNvSpPr>
          <p:nvPr/>
        </p:nvSpPr>
        <p:spPr bwMode="auto">
          <a:xfrm>
            <a:off x="1140885" y="203200"/>
            <a:ext cx="4406900" cy="244475"/>
          </a:xfrm>
          <a:prstGeom prst="rect">
            <a:avLst/>
          </a:prstGeom>
          <a:blipFill dpi="0" rotWithShape="1">
            <a:blip r:embed="rId1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0" name="object 14"/>
          <p:cNvSpPr txBox="1">
            <a:spLocks noChangeArrowheads="1"/>
          </p:cNvSpPr>
          <p:nvPr/>
        </p:nvSpPr>
        <p:spPr bwMode="auto">
          <a:xfrm>
            <a:off x="466182" y="754856"/>
            <a:ext cx="6527285" cy="75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12065"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600" b="1" dirty="0">
                <a:solidFill>
                  <a:srgbClr val="FF0000"/>
                </a:solidFill>
                <a:latin typeface="Constantia" pitchFamily="18" charset="0"/>
              </a:rPr>
              <a:t>МЕЖБЮДЖЕТНЫЕ </a:t>
            </a:r>
            <a:r>
              <a:rPr lang="ru-RU" altLang="ru-RU" sz="1600" b="1" dirty="0" smtClean="0">
                <a:solidFill>
                  <a:srgbClr val="FF0000"/>
                </a:solidFill>
                <a:latin typeface="Constantia" pitchFamily="18" charset="0"/>
              </a:rPr>
              <a:t>ТРАНСФЕРТЫ </a:t>
            </a:r>
            <a:r>
              <a:rPr lang="ru-RU" altLang="ru-RU" sz="1600" b="1" i="1" dirty="0" smtClean="0">
                <a:solidFill>
                  <a:srgbClr val="FF0000"/>
                </a:solidFill>
                <a:latin typeface="Constantia" pitchFamily="18" charset="0"/>
              </a:rPr>
              <a:t>-</a:t>
            </a:r>
            <a:endParaRPr lang="ru-RU" altLang="ru-RU" sz="1600" b="1" dirty="0">
              <a:solidFill>
                <a:srgbClr val="FF0000"/>
              </a:solidFill>
              <a:latin typeface="Constantia" pitchFamily="18" charset="0"/>
            </a:endParaRPr>
          </a:p>
          <a:p>
            <a:pPr algn="ctr" eaLnBrk="1" hangingPunct="1"/>
            <a:r>
              <a:rPr lang="ru-RU" altLang="ru-RU" sz="1600" b="1" i="1" dirty="0">
                <a:solidFill>
                  <a:srgbClr val="FF0000"/>
                </a:solidFill>
                <a:latin typeface="Constantia" pitchFamily="18" charset="0"/>
              </a:rPr>
              <a:t>денежные средства, перечисляемые</a:t>
            </a:r>
            <a:endParaRPr lang="ru-RU" altLang="ru-RU" sz="1600" b="1" dirty="0">
              <a:solidFill>
                <a:srgbClr val="FF0000"/>
              </a:solidFill>
              <a:latin typeface="Constantia" pitchFamily="18" charset="0"/>
            </a:endParaRPr>
          </a:p>
          <a:p>
            <a:pPr algn="ctr" eaLnBrk="1" hangingPunct="1"/>
            <a:r>
              <a:rPr lang="ru-RU" altLang="ru-RU" sz="1600" b="1" i="1" dirty="0">
                <a:solidFill>
                  <a:srgbClr val="FF0000"/>
                </a:solidFill>
                <a:latin typeface="Constantia" pitchFamily="18" charset="0"/>
              </a:rPr>
              <a:t>из одного бюджета бюджетной системы РФ другому</a:t>
            </a:r>
            <a:endParaRPr lang="ru-RU" altLang="ru-RU" sz="1600" b="1" dirty="0">
              <a:solidFill>
                <a:srgbClr val="FF0000"/>
              </a:solidFill>
              <a:latin typeface="Constantia" pitchFamily="18" charset="0"/>
            </a:endParaRPr>
          </a:p>
        </p:txBody>
      </p:sp>
      <p:sp>
        <p:nvSpPr>
          <p:cNvPr id="9231" name="object 15"/>
          <p:cNvSpPr>
            <a:spLocks noChangeArrowheads="1"/>
          </p:cNvSpPr>
          <p:nvPr/>
        </p:nvSpPr>
        <p:spPr bwMode="auto">
          <a:xfrm>
            <a:off x="7054851" y="754856"/>
            <a:ext cx="1280583" cy="978694"/>
          </a:xfrm>
          <a:prstGeom prst="rect">
            <a:avLst/>
          </a:prstGeom>
          <a:blipFill dpi="0" rotWithShape="1">
            <a:blip r:embed="rId1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2" name="object 16"/>
          <p:cNvSpPr>
            <a:spLocks noChangeArrowheads="1"/>
          </p:cNvSpPr>
          <p:nvPr/>
        </p:nvSpPr>
        <p:spPr bwMode="auto">
          <a:xfrm>
            <a:off x="9793517" y="754856"/>
            <a:ext cx="1198334" cy="978694"/>
          </a:xfrm>
          <a:prstGeom prst="rect">
            <a:avLst/>
          </a:prstGeom>
          <a:blipFill dpi="0" rotWithShape="1">
            <a:blip r:embed="rId1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3" name="object 17"/>
          <p:cNvSpPr>
            <a:spLocks noChangeArrowheads="1"/>
          </p:cNvSpPr>
          <p:nvPr/>
        </p:nvSpPr>
        <p:spPr bwMode="auto">
          <a:xfrm>
            <a:off x="7856100" y="402702"/>
            <a:ext cx="2567517" cy="627063"/>
          </a:xfrm>
          <a:prstGeom prst="rect">
            <a:avLst/>
          </a:prstGeom>
          <a:blipFill dpi="0" rotWithShape="1">
            <a:blip r:embed="rId1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4" name="object 18"/>
          <p:cNvSpPr>
            <a:spLocks noChangeArrowheads="1"/>
          </p:cNvSpPr>
          <p:nvPr/>
        </p:nvSpPr>
        <p:spPr bwMode="auto">
          <a:xfrm>
            <a:off x="378884" y="1631950"/>
            <a:ext cx="3528483" cy="1042988"/>
          </a:xfrm>
          <a:prstGeom prst="rect">
            <a:avLst/>
          </a:prstGeom>
          <a:blipFill>
            <a:blip r:embed="rId16" cstate="prin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5" name="object 19"/>
          <p:cNvSpPr>
            <a:spLocks noChangeArrowheads="1"/>
          </p:cNvSpPr>
          <p:nvPr/>
        </p:nvSpPr>
        <p:spPr bwMode="auto">
          <a:xfrm>
            <a:off x="757768" y="1787525"/>
            <a:ext cx="2772833" cy="482600"/>
          </a:xfrm>
          <a:prstGeom prst="rect">
            <a:avLst/>
          </a:prstGeom>
          <a:blipFill dpi="0" rotWithShape="1">
            <a:blip r:embed="rId1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6" name="object 20"/>
          <p:cNvSpPr>
            <a:spLocks noChangeArrowheads="1"/>
          </p:cNvSpPr>
          <p:nvPr/>
        </p:nvSpPr>
        <p:spPr bwMode="auto">
          <a:xfrm>
            <a:off x="1009651" y="2336801"/>
            <a:ext cx="2243667" cy="219075"/>
          </a:xfrm>
          <a:prstGeom prst="rect">
            <a:avLst/>
          </a:prstGeom>
          <a:blipFill dpi="0" rotWithShape="1">
            <a:blip r:embed="rId1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7" name="object 21"/>
          <p:cNvSpPr>
            <a:spLocks noChangeArrowheads="1"/>
          </p:cNvSpPr>
          <p:nvPr/>
        </p:nvSpPr>
        <p:spPr bwMode="auto">
          <a:xfrm>
            <a:off x="299993" y="2706688"/>
            <a:ext cx="3558117" cy="1060450"/>
          </a:xfrm>
          <a:prstGeom prst="rect">
            <a:avLst/>
          </a:prstGeom>
          <a:blipFill dpi="0" rotWithShape="1">
            <a:blip r:embed="rId1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8" name="object 22"/>
          <p:cNvSpPr>
            <a:spLocks noChangeArrowheads="1"/>
          </p:cNvSpPr>
          <p:nvPr/>
        </p:nvSpPr>
        <p:spPr bwMode="auto">
          <a:xfrm>
            <a:off x="882651" y="2800350"/>
            <a:ext cx="2535767" cy="693738"/>
          </a:xfrm>
          <a:prstGeom prst="rect">
            <a:avLst/>
          </a:prstGeom>
          <a:blipFill dpi="0" rotWithShape="1">
            <a:blip r:embed="rId20"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9" name="object 23"/>
          <p:cNvSpPr>
            <a:spLocks noChangeArrowheads="1"/>
          </p:cNvSpPr>
          <p:nvPr/>
        </p:nvSpPr>
        <p:spPr bwMode="auto">
          <a:xfrm>
            <a:off x="395818" y="3635376"/>
            <a:ext cx="3492500" cy="1489075"/>
          </a:xfrm>
          <a:prstGeom prst="rect">
            <a:avLst/>
          </a:prstGeom>
          <a:blipFill dpi="0" rotWithShape="1">
            <a:blip r:embed="rId21"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0" name="object 24"/>
          <p:cNvSpPr>
            <a:spLocks noChangeArrowheads="1"/>
          </p:cNvSpPr>
          <p:nvPr/>
        </p:nvSpPr>
        <p:spPr bwMode="auto">
          <a:xfrm>
            <a:off x="1136651" y="3902075"/>
            <a:ext cx="2415116" cy="412750"/>
          </a:xfrm>
          <a:prstGeom prst="rect">
            <a:avLst/>
          </a:prstGeom>
          <a:blipFill dpi="0" rotWithShape="1">
            <a:blip r:embed="rId2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1" name="object 25"/>
          <p:cNvSpPr>
            <a:spLocks/>
          </p:cNvSpPr>
          <p:nvPr/>
        </p:nvSpPr>
        <p:spPr bwMode="auto">
          <a:xfrm>
            <a:off x="778934" y="4198939"/>
            <a:ext cx="601133" cy="111125"/>
          </a:xfrm>
          <a:custGeom>
            <a:avLst/>
            <a:gdLst>
              <a:gd name="T0" fmla="*/ 334644 w 450850"/>
              <a:gd name="T1" fmla="*/ 32675 h 110489"/>
              <a:gd name="T2" fmla="*/ 349300 w 450850"/>
              <a:gd name="T3" fmla="*/ 110570 h 110489"/>
              <a:gd name="T4" fmla="*/ 450418 w 450850"/>
              <a:gd name="T5" fmla="*/ 69008 h 110489"/>
              <a:gd name="T6" fmla="*/ 393649 w 450850"/>
              <a:gd name="T7" fmla="*/ 110570 h 110489"/>
              <a:gd name="T8" fmla="*/ 450418 w 450850"/>
              <a:gd name="T9" fmla="*/ 69008 h 110489"/>
              <a:gd name="T10" fmla="*/ 315442 w 450850"/>
              <a:gd name="T11" fmla="*/ 2351 h 110489"/>
              <a:gd name="T12" fmla="*/ 404228 w 450850"/>
              <a:gd name="T13" fmla="*/ 32675 h 110489"/>
              <a:gd name="T14" fmla="*/ 10121 w 450850"/>
              <a:gd name="T15" fmla="*/ 79855 h 110489"/>
              <a:gd name="T16" fmla="*/ 6436 w 450850"/>
              <a:gd name="T17" fmla="*/ 111942 h 110489"/>
              <a:gd name="T18" fmla="*/ 21009 w 450850"/>
              <a:gd name="T19" fmla="*/ 113511 h 110489"/>
              <a:gd name="T20" fmla="*/ 36268 w 450850"/>
              <a:gd name="T21" fmla="*/ 113166 h 110489"/>
              <a:gd name="T22" fmla="*/ 68529 w 450850"/>
              <a:gd name="T23" fmla="*/ 82207 h 110489"/>
              <a:gd name="T24" fmla="*/ 14376 w 450850"/>
              <a:gd name="T25" fmla="*/ 81423 h 110489"/>
              <a:gd name="T26" fmla="*/ 291047 w 450850"/>
              <a:gd name="T27" fmla="*/ 24570 h 110489"/>
              <a:gd name="T28" fmla="*/ 248869 w 450850"/>
              <a:gd name="T29" fmla="*/ 25617 h 110489"/>
              <a:gd name="T30" fmla="*/ 251520 w 450850"/>
              <a:gd name="T31" fmla="*/ 29536 h 110489"/>
              <a:gd name="T32" fmla="*/ 251459 w 450850"/>
              <a:gd name="T33" fmla="*/ 33327 h 110489"/>
              <a:gd name="T34" fmla="*/ 192899 w 450850"/>
              <a:gd name="T35" fmla="*/ 52058 h 110489"/>
              <a:gd name="T36" fmla="*/ 156705 w 450850"/>
              <a:gd name="T37" fmla="*/ 98023 h 110489"/>
              <a:gd name="T38" fmla="*/ 193780 w 450850"/>
              <a:gd name="T39" fmla="*/ 112761 h 110489"/>
              <a:gd name="T40" fmla="*/ 270155 w 450850"/>
              <a:gd name="T41" fmla="*/ 97369 h 110489"/>
              <a:gd name="T42" fmla="*/ 271246 w 450850"/>
              <a:gd name="T43" fmla="*/ 92663 h 110489"/>
              <a:gd name="T44" fmla="*/ 205282 w 450850"/>
              <a:gd name="T45" fmla="*/ 90050 h 110489"/>
              <a:gd name="T46" fmla="*/ 199313 w 450850"/>
              <a:gd name="T47" fmla="*/ 84822 h 110489"/>
              <a:gd name="T48" fmla="*/ 201117 w 450850"/>
              <a:gd name="T49" fmla="*/ 76064 h 110489"/>
              <a:gd name="T50" fmla="*/ 236664 w 450850"/>
              <a:gd name="T51" fmla="*/ 61297 h 110489"/>
              <a:gd name="T52" fmla="*/ 282281 w 450850"/>
              <a:gd name="T53" fmla="*/ 59206 h 110489"/>
              <a:gd name="T54" fmla="*/ 291103 w 450850"/>
              <a:gd name="T55" fmla="*/ 29668 h 110489"/>
              <a:gd name="T56" fmla="*/ 155953 w 450850"/>
              <a:gd name="T57" fmla="*/ 32675 h 110489"/>
              <a:gd name="T58" fmla="*/ 89966 w 450850"/>
              <a:gd name="T59" fmla="*/ 110570 h 110489"/>
              <a:gd name="T60" fmla="*/ 155953 w 450850"/>
              <a:gd name="T61" fmla="*/ 32675 h 110489"/>
              <a:gd name="T62" fmla="*/ 232587 w 450850"/>
              <a:gd name="T63" fmla="*/ 97369 h 110489"/>
              <a:gd name="T64" fmla="*/ 231747 w 450850"/>
              <a:gd name="T65" fmla="*/ 102466 h 110489"/>
              <a:gd name="T66" fmla="*/ 231999 w 450850"/>
              <a:gd name="T67" fmla="*/ 107979 h 110489"/>
              <a:gd name="T68" fmla="*/ 270370 w 450850"/>
              <a:gd name="T69" fmla="*/ 110570 h 110489"/>
              <a:gd name="T70" fmla="*/ 269582 w 450850"/>
              <a:gd name="T71" fmla="*/ 102466 h 110489"/>
              <a:gd name="T72" fmla="*/ 282281 w 450850"/>
              <a:gd name="T73" fmla="*/ 59206 h 110489"/>
              <a:gd name="T74" fmla="*/ 240703 w 450850"/>
              <a:gd name="T75" fmla="*/ 65871 h 110489"/>
              <a:gd name="T76" fmla="*/ 214058 w 450850"/>
              <a:gd name="T77" fmla="*/ 90050 h 110489"/>
              <a:gd name="T78" fmla="*/ 282281 w 450850"/>
              <a:gd name="T79" fmla="*/ 59206 h 110489"/>
              <a:gd name="T80" fmla="*/ 54724 w 450850"/>
              <a:gd name="T81" fmla="*/ 2351 h 110489"/>
              <a:gd name="T82" fmla="*/ 29756 w 450850"/>
              <a:gd name="T83" fmla="*/ 78025 h 110489"/>
              <a:gd name="T84" fmla="*/ 68529 w 450850"/>
              <a:gd name="T85" fmla="*/ 82207 h 110489"/>
              <a:gd name="T86" fmla="*/ 85115 w 450850"/>
              <a:gd name="T87" fmla="*/ 32675 h 110489"/>
              <a:gd name="T88" fmla="*/ 165963 w 450850"/>
              <a:gd name="T89" fmla="*/ 2351 h 110489"/>
              <a:gd name="T90" fmla="*/ 235839 w 450850"/>
              <a:gd name="T91" fmla="*/ 0 h 110489"/>
              <a:gd name="T92" fmla="*/ 189712 w 450850"/>
              <a:gd name="T93" fmla="*/ 16858 h 110489"/>
              <a:gd name="T94" fmla="*/ 215150 w 450850"/>
              <a:gd name="T95" fmla="*/ 37378 h 110489"/>
              <a:gd name="T96" fmla="*/ 221411 w 450850"/>
              <a:gd name="T97" fmla="*/ 29536 h 110489"/>
              <a:gd name="T98" fmla="*/ 228561 w 450850"/>
              <a:gd name="T99" fmla="*/ 25747 h 110489"/>
              <a:gd name="T100" fmla="*/ 291047 w 450850"/>
              <a:gd name="T101" fmla="*/ 24570 h 110489"/>
              <a:gd name="T102" fmla="*/ 251927 w 450850"/>
              <a:gd name="T103" fmla="*/ 126 h 11048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50850"/>
              <a:gd name="T157" fmla="*/ 0 h 110489"/>
              <a:gd name="T158" fmla="*/ 450850 w 450850"/>
              <a:gd name="T159" fmla="*/ 110489 h 11048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50850" h="110489">
                <a:moveTo>
                  <a:pt x="375031" y="31750"/>
                </a:moveTo>
                <a:lnTo>
                  <a:pt x="334644" y="31750"/>
                </a:lnTo>
                <a:lnTo>
                  <a:pt x="308914" y="107442"/>
                </a:lnTo>
                <a:lnTo>
                  <a:pt x="349300" y="107442"/>
                </a:lnTo>
                <a:lnTo>
                  <a:pt x="375031" y="31750"/>
                </a:lnTo>
                <a:close/>
              </a:path>
              <a:path w="450850" h="110489">
                <a:moveTo>
                  <a:pt x="450418" y="67056"/>
                </a:moveTo>
                <a:lnTo>
                  <a:pt x="407365" y="67056"/>
                </a:lnTo>
                <a:lnTo>
                  <a:pt x="393649" y="107442"/>
                </a:lnTo>
                <a:lnTo>
                  <a:pt x="436702" y="107442"/>
                </a:lnTo>
                <a:lnTo>
                  <a:pt x="450418" y="67056"/>
                </a:lnTo>
                <a:close/>
              </a:path>
              <a:path w="450850" h="110489">
                <a:moveTo>
                  <a:pt x="414210" y="2286"/>
                </a:moveTo>
                <a:lnTo>
                  <a:pt x="315442" y="2286"/>
                </a:lnTo>
                <a:lnTo>
                  <a:pt x="305447" y="31750"/>
                </a:lnTo>
                <a:lnTo>
                  <a:pt x="404228" y="31750"/>
                </a:lnTo>
                <a:lnTo>
                  <a:pt x="414210" y="2286"/>
                </a:lnTo>
                <a:close/>
              </a:path>
              <a:path w="450850" h="110489">
                <a:moveTo>
                  <a:pt x="10121" y="77596"/>
                </a:moveTo>
                <a:lnTo>
                  <a:pt x="0" y="107442"/>
                </a:lnTo>
                <a:lnTo>
                  <a:pt x="6436" y="108775"/>
                </a:lnTo>
                <a:lnTo>
                  <a:pt x="13439" y="109728"/>
                </a:lnTo>
                <a:lnTo>
                  <a:pt x="21009" y="110299"/>
                </a:lnTo>
                <a:lnTo>
                  <a:pt x="29146" y="110489"/>
                </a:lnTo>
                <a:lnTo>
                  <a:pt x="36268" y="109964"/>
                </a:lnTo>
                <a:lnTo>
                  <a:pt x="66874" y="84085"/>
                </a:lnTo>
                <a:lnTo>
                  <a:pt x="68529" y="79882"/>
                </a:lnTo>
                <a:lnTo>
                  <a:pt x="17754" y="79882"/>
                </a:lnTo>
                <a:lnTo>
                  <a:pt x="14376" y="79120"/>
                </a:lnTo>
                <a:lnTo>
                  <a:pt x="10121" y="77596"/>
                </a:lnTo>
                <a:close/>
              </a:path>
              <a:path w="450850" h="110489">
                <a:moveTo>
                  <a:pt x="291047" y="23875"/>
                </a:moveTo>
                <a:lnTo>
                  <a:pt x="245605" y="23875"/>
                </a:lnTo>
                <a:lnTo>
                  <a:pt x="248869" y="24892"/>
                </a:lnTo>
                <a:lnTo>
                  <a:pt x="250332" y="27050"/>
                </a:lnTo>
                <a:lnTo>
                  <a:pt x="251520" y="28701"/>
                </a:lnTo>
                <a:lnTo>
                  <a:pt x="251487" y="31750"/>
                </a:lnTo>
                <a:lnTo>
                  <a:pt x="251459" y="32384"/>
                </a:lnTo>
                <a:lnTo>
                  <a:pt x="202336" y="48513"/>
                </a:lnTo>
                <a:lnTo>
                  <a:pt x="192899" y="50585"/>
                </a:lnTo>
                <a:lnTo>
                  <a:pt x="155892" y="88137"/>
                </a:lnTo>
                <a:lnTo>
                  <a:pt x="156705" y="95250"/>
                </a:lnTo>
                <a:lnTo>
                  <a:pt x="186829" y="109855"/>
                </a:lnTo>
                <a:lnTo>
                  <a:pt x="193780" y="109571"/>
                </a:lnTo>
                <a:lnTo>
                  <a:pt x="232587" y="94614"/>
                </a:lnTo>
                <a:lnTo>
                  <a:pt x="270155" y="94614"/>
                </a:lnTo>
                <a:lnTo>
                  <a:pt x="270243" y="93852"/>
                </a:lnTo>
                <a:lnTo>
                  <a:pt x="271246" y="90043"/>
                </a:lnTo>
                <a:lnTo>
                  <a:pt x="272108" y="87502"/>
                </a:lnTo>
                <a:lnTo>
                  <a:pt x="205282" y="87502"/>
                </a:lnTo>
                <a:lnTo>
                  <a:pt x="202374" y="86487"/>
                </a:lnTo>
                <a:lnTo>
                  <a:pt x="199313" y="82423"/>
                </a:lnTo>
                <a:lnTo>
                  <a:pt x="199097" y="79882"/>
                </a:lnTo>
                <a:lnTo>
                  <a:pt x="201117" y="73913"/>
                </a:lnTo>
                <a:lnTo>
                  <a:pt x="230301" y="61340"/>
                </a:lnTo>
                <a:lnTo>
                  <a:pt x="236664" y="59562"/>
                </a:lnTo>
                <a:lnTo>
                  <a:pt x="242887" y="57531"/>
                </a:lnTo>
                <a:lnTo>
                  <a:pt x="282281" y="57531"/>
                </a:lnTo>
                <a:lnTo>
                  <a:pt x="290385" y="33655"/>
                </a:lnTo>
                <a:lnTo>
                  <a:pt x="291103" y="28828"/>
                </a:lnTo>
                <a:lnTo>
                  <a:pt x="291047" y="23875"/>
                </a:lnTo>
                <a:close/>
              </a:path>
              <a:path w="450850" h="110489">
                <a:moveTo>
                  <a:pt x="155953" y="31750"/>
                </a:moveTo>
                <a:lnTo>
                  <a:pt x="115697" y="31750"/>
                </a:lnTo>
                <a:lnTo>
                  <a:pt x="89966" y="107442"/>
                </a:lnTo>
                <a:lnTo>
                  <a:pt x="130238" y="107442"/>
                </a:lnTo>
                <a:lnTo>
                  <a:pt x="155953" y="31750"/>
                </a:lnTo>
                <a:close/>
              </a:path>
              <a:path w="450850" h="110489">
                <a:moveTo>
                  <a:pt x="270155" y="94614"/>
                </a:moveTo>
                <a:lnTo>
                  <a:pt x="232587" y="94614"/>
                </a:lnTo>
                <a:lnTo>
                  <a:pt x="232016" y="97662"/>
                </a:lnTo>
                <a:lnTo>
                  <a:pt x="231747" y="99568"/>
                </a:lnTo>
                <a:lnTo>
                  <a:pt x="231759" y="103250"/>
                </a:lnTo>
                <a:lnTo>
                  <a:pt x="231999" y="104925"/>
                </a:lnTo>
                <a:lnTo>
                  <a:pt x="232562" y="107442"/>
                </a:lnTo>
                <a:lnTo>
                  <a:pt x="270370" y="107442"/>
                </a:lnTo>
                <a:lnTo>
                  <a:pt x="269753" y="103250"/>
                </a:lnTo>
                <a:lnTo>
                  <a:pt x="269582" y="99568"/>
                </a:lnTo>
                <a:lnTo>
                  <a:pt x="270155" y="94614"/>
                </a:lnTo>
                <a:close/>
              </a:path>
              <a:path w="450850" h="110489">
                <a:moveTo>
                  <a:pt x="282281" y="57531"/>
                </a:moveTo>
                <a:lnTo>
                  <a:pt x="242887" y="57531"/>
                </a:lnTo>
                <a:lnTo>
                  <a:pt x="240703" y="64007"/>
                </a:lnTo>
                <a:lnTo>
                  <a:pt x="238988" y="68961"/>
                </a:lnTo>
                <a:lnTo>
                  <a:pt x="214058" y="87502"/>
                </a:lnTo>
                <a:lnTo>
                  <a:pt x="272108" y="87502"/>
                </a:lnTo>
                <a:lnTo>
                  <a:pt x="282281" y="57531"/>
                </a:lnTo>
                <a:close/>
              </a:path>
              <a:path w="450850" h="110489">
                <a:moveTo>
                  <a:pt x="165963" y="2286"/>
                </a:moveTo>
                <a:lnTo>
                  <a:pt x="54724" y="2286"/>
                </a:lnTo>
                <a:lnTo>
                  <a:pt x="31164" y="71627"/>
                </a:lnTo>
                <a:lnTo>
                  <a:pt x="29756" y="75818"/>
                </a:lnTo>
                <a:lnTo>
                  <a:pt x="25679" y="79882"/>
                </a:lnTo>
                <a:lnTo>
                  <a:pt x="68529" y="79882"/>
                </a:lnTo>
                <a:lnTo>
                  <a:pt x="70129" y="75818"/>
                </a:lnTo>
                <a:lnTo>
                  <a:pt x="85115" y="31750"/>
                </a:lnTo>
                <a:lnTo>
                  <a:pt x="155953" y="31750"/>
                </a:lnTo>
                <a:lnTo>
                  <a:pt x="165963" y="2286"/>
                </a:lnTo>
                <a:close/>
              </a:path>
              <a:path w="450850" h="110489">
                <a:moveTo>
                  <a:pt x="243357" y="0"/>
                </a:moveTo>
                <a:lnTo>
                  <a:pt x="235839" y="0"/>
                </a:lnTo>
                <a:lnTo>
                  <a:pt x="228650" y="507"/>
                </a:lnTo>
                <a:lnTo>
                  <a:pt x="189712" y="16382"/>
                </a:lnTo>
                <a:lnTo>
                  <a:pt x="178028" y="32384"/>
                </a:lnTo>
                <a:lnTo>
                  <a:pt x="215150" y="36321"/>
                </a:lnTo>
                <a:lnTo>
                  <a:pt x="218274" y="31876"/>
                </a:lnTo>
                <a:lnTo>
                  <a:pt x="221411" y="28701"/>
                </a:lnTo>
                <a:lnTo>
                  <a:pt x="224548" y="27050"/>
                </a:lnTo>
                <a:lnTo>
                  <a:pt x="228561" y="25018"/>
                </a:lnTo>
                <a:lnTo>
                  <a:pt x="233870" y="23875"/>
                </a:lnTo>
                <a:lnTo>
                  <a:pt x="291047" y="23875"/>
                </a:lnTo>
                <a:lnTo>
                  <a:pt x="290893" y="17652"/>
                </a:lnTo>
                <a:lnTo>
                  <a:pt x="251927" y="121"/>
                </a:lnTo>
                <a:lnTo>
                  <a:pt x="243357"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9242" name="object 26"/>
          <p:cNvSpPr>
            <a:spLocks noChangeArrowheads="1"/>
          </p:cNvSpPr>
          <p:nvPr/>
        </p:nvSpPr>
        <p:spPr bwMode="auto">
          <a:xfrm>
            <a:off x="770467" y="4194175"/>
            <a:ext cx="615951" cy="120650"/>
          </a:xfrm>
          <a:prstGeom prst="rect">
            <a:avLst/>
          </a:prstGeom>
          <a:blipFill dpi="0" rotWithShape="1">
            <a:blip r:embed="rId2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3" name="object 27"/>
          <p:cNvSpPr>
            <a:spLocks noChangeArrowheads="1"/>
          </p:cNvSpPr>
          <p:nvPr/>
        </p:nvSpPr>
        <p:spPr bwMode="auto">
          <a:xfrm>
            <a:off x="1128185" y="4437063"/>
            <a:ext cx="2067983" cy="404812"/>
          </a:xfrm>
          <a:prstGeom prst="rect">
            <a:avLst/>
          </a:prstGeom>
          <a:blipFill dpi="0" rotWithShape="1">
            <a:blip r:embed="rId2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4" name="object 28"/>
          <p:cNvSpPr>
            <a:spLocks noChangeArrowheads="1"/>
          </p:cNvSpPr>
          <p:nvPr/>
        </p:nvSpPr>
        <p:spPr bwMode="auto">
          <a:xfrm>
            <a:off x="395818" y="5048250"/>
            <a:ext cx="3492500" cy="1809750"/>
          </a:xfrm>
          <a:prstGeom prst="rect">
            <a:avLst/>
          </a:prstGeom>
          <a:blipFill dpi="0" rotWithShape="1">
            <a:blip r:embed="rId2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5" name="object 29"/>
          <p:cNvSpPr>
            <a:spLocks noChangeArrowheads="1"/>
          </p:cNvSpPr>
          <p:nvPr/>
        </p:nvSpPr>
        <p:spPr bwMode="auto">
          <a:xfrm>
            <a:off x="880534" y="5614988"/>
            <a:ext cx="2673351" cy="412750"/>
          </a:xfrm>
          <a:prstGeom prst="rect">
            <a:avLst/>
          </a:prstGeom>
          <a:blipFill dpi="0" rotWithShape="1">
            <a:blip r:embed="rId2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6" name="object 30"/>
          <p:cNvSpPr>
            <a:spLocks noChangeArrowheads="1"/>
          </p:cNvSpPr>
          <p:nvPr/>
        </p:nvSpPr>
        <p:spPr bwMode="auto">
          <a:xfrm>
            <a:off x="1259418" y="6110288"/>
            <a:ext cx="1807633" cy="201612"/>
          </a:xfrm>
          <a:prstGeom prst="rect">
            <a:avLst/>
          </a:prstGeom>
          <a:blipFill dpi="0" rotWithShape="1">
            <a:blip r:embed="rId2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7" name="object 31"/>
          <p:cNvSpPr>
            <a:spLocks noChangeArrowheads="1"/>
          </p:cNvSpPr>
          <p:nvPr/>
        </p:nvSpPr>
        <p:spPr bwMode="auto">
          <a:xfrm>
            <a:off x="4165601" y="1693863"/>
            <a:ext cx="3511549" cy="973138"/>
          </a:xfrm>
          <a:prstGeom prst="rect">
            <a:avLst/>
          </a:prstGeom>
          <a:blipFill>
            <a:blip r:embed="rId16" cstate="prin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48" name="object 32"/>
          <p:cNvSpPr>
            <a:spLocks noChangeArrowheads="1"/>
          </p:cNvSpPr>
          <p:nvPr/>
        </p:nvSpPr>
        <p:spPr bwMode="auto">
          <a:xfrm>
            <a:off x="4677834" y="2090738"/>
            <a:ext cx="2315633" cy="222250"/>
          </a:xfrm>
          <a:prstGeom prst="rect">
            <a:avLst/>
          </a:prstGeom>
          <a:blipFill dpi="0" rotWithShape="1">
            <a:blip r:embed="rId2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9" name="object 33"/>
          <p:cNvSpPr>
            <a:spLocks noChangeArrowheads="1"/>
          </p:cNvSpPr>
          <p:nvPr/>
        </p:nvSpPr>
        <p:spPr bwMode="auto">
          <a:xfrm>
            <a:off x="3975101" y="2619375"/>
            <a:ext cx="3560233" cy="1060450"/>
          </a:xfrm>
          <a:prstGeom prst="rect">
            <a:avLst/>
          </a:prstGeom>
          <a:blipFill dpi="0" rotWithShape="1">
            <a:blip r:embed="rId2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0" name="object 34"/>
          <p:cNvSpPr>
            <a:spLocks noChangeArrowheads="1"/>
          </p:cNvSpPr>
          <p:nvPr/>
        </p:nvSpPr>
        <p:spPr bwMode="auto">
          <a:xfrm>
            <a:off x="4413251" y="2743201"/>
            <a:ext cx="2743200" cy="612775"/>
          </a:xfrm>
          <a:prstGeom prst="rect">
            <a:avLst/>
          </a:prstGeom>
          <a:blipFill dpi="0" rotWithShape="1">
            <a:blip r:embed="rId30"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1" name="object 35"/>
          <p:cNvSpPr>
            <a:spLocks noChangeArrowheads="1"/>
          </p:cNvSpPr>
          <p:nvPr/>
        </p:nvSpPr>
        <p:spPr bwMode="auto">
          <a:xfrm>
            <a:off x="4730751" y="3429000"/>
            <a:ext cx="2099733" cy="107950"/>
          </a:xfrm>
          <a:prstGeom prst="rect">
            <a:avLst/>
          </a:prstGeom>
          <a:blipFill dpi="0" rotWithShape="1">
            <a:blip r:embed="rId31"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2" name="object 36"/>
          <p:cNvSpPr>
            <a:spLocks noChangeArrowheads="1"/>
          </p:cNvSpPr>
          <p:nvPr/>
        </p:nvSpPr>
        <p:spPr bwMode="auto">
          <a:xfrm>
            <a:off x="4047066" y="3635376"/>
            <a:ext cx="3488267" cy="1489075"/>
          </a:xfrm>
          <a:prstGeom prst="rect">
            <a:avLst/>
          </a:prstGeom>
          <a:blipFill dpi="0" rotWithShape="1">
            <a:blip r:embed="rId3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3" name="object 37"/>
          <p:cNvSpPr>
            <a:spLocks noChangeArrowheads="1"/>
          </p:cNvSpPr>
          <p:nvPr/>
        </p:nvSpPr>
        <p:spPr bwMode="auto">
          <a:xfrm>
            <a:off x="4559300" y="3803650"/>
            <a:ext cx="2601384" cy="374650"/>
          </a:xfrm>
          <a:prstGeom prst="rect">
            <a:avLst/>
          </a:prstGeom>
          <a:blipFill dpi="0" rotWithShape="1">
            <a:blip r:embed="rId3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4" name="object 38"/>
          <p:cNvSpPr>
            <a:spLocks noChangeArrowheads="1"/>
          </p:cNvSpPr>
          <p:nvPr/>
        </p:nvSpPr>
        <p:spPr bwMode="auto">
          <a:xfrm>
            <a:off x="4428067" y="4244976"/>
            <a:ext cx="2785533" cy="695325"/>
          </a:xfrm>
          <a:prstGeom prst="rect">
            <a:avLst/>
          </a:prstGeom>
          <a:blipFill dpi="0" rotWithShape="1">
            <a:blip r:embed="rId3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5" name="object 39"/>
          <p:cNvSpPr>
            <a:spLocks noChangeArrowheads="1"/>
          </p:cNvSpPr>
          <p:nvPr/>
        </p:nvSpPr>
        <p:spPr bwMode="auto">
          <a:xfrm>
            <a:off x="4047066" y="5048250"/>
            <a:ext cx="3488267" cy="1809750"/>
          </a:xfrm>
          <a:prstGeom prst="rect">
            <a:avLst/>
          </a:prstGeom>
          <a:blipFill dpi="0" rotWithShape="1">
            <a:blip r:embed="rId3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6" name="object 40"/>
          <p:cNvSpPr>
            <a:spLocks noChangeArrowheads="1"/>
          </p:cNvSpPr>
          <p:nvPr/>
        </p:nvSpPr>
        <p:spPr bwMode="auto">
          <a:xfrm>
            <a:off x="4660900" y="5453064"/>
            <a:ext cx="2413000" cy="174625"/>
          </a:xfrm>
          <a:prstGeom prst="rect">
            <a:avLst/>
          </a:prstGeom>
          <a:blipFill dpi="0" rotWithShape="1">
            <a:blip r:embed="rId3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7" name="object 41"/>
          <p:cNvSpPr>
            <a:spLocks noChangeArrowheads="1"/>
          </p:cNvSpPr>
          <p:nvPr/>
        </p:nvSpPr>
        <p:spPr bwMode="auto">
          <a:xfrm>
            <a:off x="4480984" y="5711826"/>
            <a:ext cx="2675467" cy="354013"/>
          </a:xfrm>
          <a:prstGeom prst="rect">
            <a:avLst/>
          </a:prstGeom>
          <a:blipFill dpi="0" rotWithShape="1">
            <a:blip r:embed="rId3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8" name="object 42"/>
          <p:cNvSpPr>
            <a:spLocks noChangeArrowheads="1"/>
          </p:cNvSpPr>
          <p:nvPr/>
        </p:nvSpPr>
        <p:spPr bwMode="auto">
          <a:xfrm>
            <a:off x="4667252" y="6138864"/>
            <a:ext cx="2290233" cy="344487"/>
          </a:xfrm>
          <a:prstGeom prst="rect">
            <a:avLst/>
          </a:prstGeom>
          <a:blipFill dpi="0" rotWithShape="1">
            <a:blip r:embed="rId3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9" name="object 43"/>
          <p:cNvSpPr>
            <a:spLocks noChangeArrowheads="1"/>
          </p:cNvSpPr>
          <p:nvPr/>
        </p:nvSpPr>
        <p:spPr bwMode="auto">
          <a:xfrm>
            <a:off x="7850839" y="1745548"/>
            <a:ext cx="4006728" cy="968376"/>
          </a:xfrm>
          <a:prstGeom prst="rect">
            <a:avLst/>
          </a:prstGeom>
          <a:blipFill>
            <a:blip r:embed="rId16" cstate="prin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60" name="object 44"/>
          <p:cNvSpPr>
            <a:spLocks noChangeArrowheads="1"/>
          </p:cNvSpPr>
          <p:nvPr/>
        </p:nvSpPr>
        <p:spPr bwMode="auto">
          <a:xfrm>
            <a:off x="8684684" y="1819275"/>
            <a:ext cx="1970616" cy="177800"/>
          </a:xfrm>
          <a:prstGeom prst="rect">
            <a:avLst/>
          </a:prstGeom>
          <a:blipFill dpi="0" rotWithShape="1">
            <a:blip r:embed="rId3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61" name="object 45"/>
          <p:cNvSpPr>
            <a:spLocks noChangeArrowheads="1"/>
          </p:cNvSpPr>
          <p:nvPr/>
        </p:nvSpPr>
        <p:spPr bwMode="auto">
          <a:xfrm>
            <a:off x="8750300" y="2090739"/>
            <a:ext cx="1778000" cy="179387"/>
          </a:xfrm>
          <a:prstGeom prst="rect">
            <a:avLst/>
          </a:prstGeom>
          <a:blipFill dpi="0" rotWithShape="1">
            <a:blip r:embed="rId40"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2" name="object 46"/>
          <p:cNvSpPr>
            <a:spLocks noChangeArrowheads="1"/>
          </p:cNvSpPr>
          <p:nvPr/>
        </p:nvSpPr>
        <p:spPr bwMode="auto">
          <a:xfrm>
            <a:off x="8860367" y="2363789"/>
            <a:ext cx="1547284" cy="211137"/>
          </a:xfrm>
          <a:prstGeom prst="rect">
            <a:avLst/>
          </a:prstGeom>
          <a:blipFill dpi="0" rotWithShape="1">
            <a:blip r:embed="rId41"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63" name="object 47"/>
          <p:cNvSpPr>
            <a:spLocks noChangeArrowheads="1"/>
          </p:cNvSpPr>
          <p:nvPr/>
        </p:nvSpPr>
        <p:spPr bwMode="auto">
          <a:xfrm>
            <a:off x="7850839" y="2639900"/>
            <a:ext cx="4006728" cy="1082675"/>
          </a:xfrm>
          <a:prstGeom prst="rect">
            <a:avLst/>
          </a:prstGeom>
          <a:blipFill dpi="0" rotWithShape="1">
            <a:blip r:embed="rId4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4" name="object 48"/>
          <p:cNvSpPr>
            <a:spLocks noChangeArrowheads="1"/>
          </p:cNvSpPr>
          <p:nvPr/>
        </p:nvSpPr>
        <p:spPr bwMode="auto">
          <a:xfrm>
            <a:off x="8330142" y="2725738"/>
            <a:ext cx="1242483" cy="165100"/>
          </a:xfrm>
          <a:prstGeom prst="rect">
            <a:avLst/>
          </a:prstGeom>
          <a:blipFill dpi="0" rotWithShape="1">
            <a:blip r:embed="rId4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5" name="object 49"/>
          <p:cNvSpPr>
            <a:spLocks noChangeArrowheads="1"/>
          </p:cNvSpPr>
          <p:nvPr/>
        </p:nvSpPr>
        <p:spPr bwMode="auto">
          <a:xfrm>
            <a:off x="8216900" y="2975294"/>
            <a:ext cx="2178051" cy="179387"/>
          </a:xfrm>
          <a:prstGeom prst="rect">
            <a:avLst/>
          </a:prstGeom>
          <a:blipFill dpi="0" rotWithShape="1">
            <a:blip r:embed="rId4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6" name="object 50"/>
          <p:cNvSpPr>
            <a:spLocks noChangeArrowheads="1"/>
          </p:cNvSpPr>
          <p:nvPr/>
        </p:nvSpPr>
        <p:spPr bwMode="auto">
          <a:xfrm>
            <a:off x="8291074" y="3174026"/>
            <a:ext cx="1697567" cy="141288"/>
          </a:xfrm>
          <a:prstGeom prst="rect">
            <a:avLst/>
          </a:prstGeom>
          <a:blipFill dpi="0" rotWithShape="1">
            <a:blip r:embed="rId4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7" name="object 51"/>
          <p:cNvSpPr>
            <a:spLocks/>
          </p:cNvSpPr>
          <p:nvPr/>
        </p:nvSpPr>
        <p:spPr bwMode="auto">
          <a:xfrm>
            <a:off x="7994650" y="3403600"/>
            <a:ext cx="1100667" cy="122238"/>
          </a:xfrm>
          <a:custGeom>
            <a:avLst/>
            <a:gdLst>
              <a:gd name="T0" fmla="*/ 0 w 824865"/>
              <a:gd name="T1" fmla="*/ 125861 h 121285"/>
              <a:gd name="T2" fmla="*/ 124132 w 824865"/>
              <a:gd name="T3" fmla="*/ 98390 h 121285"/>
              <a:gd name="T4" fmla="*/ 99440 w 824865"/>
              <a:gd name="T5" fmla="*/ 98390 h 121285"/>
              <a:gd name="T6" fmla="*/ 124132 w 824865"/>
              <a:gd name="T7" fmla="*/ 98390 h 121285"/>
              <a:gd name="T8" fmla="*/ 147632 w 824865"/>
              <a:gd name="T9" fmla="*/ 50448 h 121285"/>
              <a:gd name="T10" fmla="*/ 176020 w 824865"/>
              <a:gd name="T11" fmla="*/ 100180 h 121285"/>
              <a:gd name="T12" fmla="*/ 232556 w 824865"/>
              <a:gd name="T13" fmla="*/ 85943 h 121285"/>
              <a:gd name="T14" fmla="*/ 183203 w 824865"/>
              <a:gd name="T15" fmla="*/ 76863 h 121285"/>
              <a:gd name="T16" fmla="*/ 179523 w 824865"/>
              <a:gd name="T17" fmla="*/ 65290 h 121285"/>
              <a:gd name="T18" fmla="*/ 253449 w 824865"/>
              <a:gd name="T19" fmla="*/ 55335 h 121285"/>
              <a:gd name="T20" fmla="*/ 186643 w 824865"/>
              <a:gd name="T21" fmla="*/ 41733 h 121285"/>
              <a:gd name="T22" fmla="*/ 199904 w 824865"/>
              <a:gd name="T23" fmla="*/ 24169 h 121285"/>
              <a:gd name="T24" fmla="*/ 256127 w 824865"/>
              <a:gd name="T25" fmla="*/ 16510 h 121285"/>
              <a:gd name="T26" fmla="*/ 324079 w 824865"/>
              <a:gd name="T27" fmla="*/ 2244 h 121285"/>
              <a:gd name="T28" fmla="*/ 292588 w 824865"/>
              <a:gd name="T29" fmla="*/ 98390 h 121285"/>
              <a:gd name="T30" fmla="*/ 381259 w 824865"/>
              <a:gd name="T31" fmla="*/ 35131 h 121285"/>
              <a:gd name="T32" fmla="*/ 372435 w 824865"/>
              <a:gd name="T33" fmla="*/ 62072 h 121285"/>
              <a:gd name="T34" fmla="*/ 360540 w 824865"/>
              <a:gd name="T35" fmla="*/ 98390 h 121285"/>
              <a:gd name="T36" fmla="*/ 415362 w 824865"/>
              <a:gd name="T37" fmla="*/ 2244 h 121285"/>
              <a:gd name="T38" fmla="*/ 454972 w 824865"/>
              <a:gd name="T39" fmla="*/ 96461 h 121285"/>
              <a:gd name="T40" fmla="*/ 482786 w 824865"/>
              <a:gd name="T41" fmla="*/ 75807 h 121285"/>
              <a:gd name="T42" fmla="*/ 488249 w 824865"/>
              <a:gd name="T43" fmla="*/ 58903 h 121285"/>
              <a:gd name="T44" fmla="*/ 473456 w 824865"/>
              <a:gd name="T45" fmla="*/ 38404 h 121285"/>
              <a:gd name="T46" fmla="*/ 451057 w 824865"/>
              <a:gd name="T47" fmla="*/ 2244 h 121285"/>
              <a:gd name="T48" fmla="*/ 240273 w 824865"/>
              <a:gd name="T49" fmla="*/ 78977 h 121285"/>
              <a:gd name="T50" fmla="*/ 488249 w 824865"/>
              <a:gd name="T51" fmla="*/ 58903 h 121285"/>
              <a:gd name="T52" fmla="*/ 452883 w 824865"/>
              <a:gd name="T53" fmla="*/ 62072 h 121285"/>
              <a:gd name="T54" fmla="*/ 448636 w 824865"/>
              <a:gd name="T55" fmla="*/ 72241 h 121285"/>
              <a:gd name="T56" fmla="*/ 441496 w 824865"/>
              <a:gd name="T57" fmla="*/ 75807 h 121285"/>
              <a:gd name="T58" fmla="*/ 488249 w 824865"/>
              <a:gd name="T59" fmla="*/ 58903 h 121285"/>
              <a:gd name="T60" fmla="*/ 51997 w 824865"/>
              <a:gd name="T61" fmla="*/ 24433 h 121285"/>
              <a:gd name="T62" fmla="*/ 34234 w 824865"/>
              <a:gd name="T63" fmla="*/ 61808 h 121285"/>
              <a:gd name="T64" fmla="*/ 84016 w 824865"/>
              <a:gd name="T65" fmla="*/ 30244 h 121285"/>
              <a:gd name="T66" fmla="*/ 145847 w 824865"/>
              <a:gd name="T67" fmla="*/ 2244 h 121285"/>
              <a:gd name="T68" fmla="*/ 87457 w 824865"/>
              <a:gd name="T69" fmla="*/ 71449 h 121285"/>
              <a:gd name="T70" fmla="*/ 257172 w 824865"/>
              <a:gd name="T71" fmla="*/ 21924 h 121285"/>
              <a:gd name="T72" fmla="*/ 221195 w 824865"/>
              <a:gd name="T73" fmla="*/ 26545 h 121285"/>
              <a:gd name="T74" fmla="*/ 221703 w 824865"/>
              <a:gd name="T75" fmla="*/ 41733 h 121285"/>
              <a:gd name="T76" fmla="*/ 258118 w 824865"/>
              <a:gd name="T77" fmla="*/ 31695 h 121285"/>
              <a:gd name="T78" fmla="*/ 257172 w 824865"/>
              <a:gd name="T79" fmla="*/ 21924 h 121285"/>
              <a:gd name="T80" fmla="*/ 345624 w 824865"/>
              <a:gd name="T81" fmla="*/ 35131 h 121285"/>
              <a:gd name="T82" fmla="*/ 602261 w 824865"/>
              <a:gd name="T83" fmla="*/ 2244 h 121285"/>
              <a:gd name="T84" fmla="*/ 531248 w 824865"/>
              <a:gd name="T85" fmla="*/ 98390 h 121285"/>
              <a:gd name="T86" fmla="*/ 602261 w 824865"/>
              <a:gd name="T87" fmla="*/ 2244 h 121285"/>
              <a:gd name="T88" fmla="*/ 585815 w 824865"/>
              <a:gd name="T89" fmla="*/ 98390 h 121285"/>
              <a:gd name="T90" fmla="*/ 703737 w 824865"/>
              <a:gd name="T91" fmla="*/ 51109 h 121285"/>
              <a:gd name="T92" fmla="*/ 650962 w 824865"/>
              <a:gd name="T93" fmla="*/ 2244 h 121285"/>
              <a:gd name="T94" fmla="*/ 654531 w 824865"/>
              <a:gd name="T95" fmla="*/ 98390 h 121285"/>
              <a:gd name="T96" fmla="*/ 768252 w 824865"/>
              <a:gd name="T97" fmla="*/ 8188 h 121285"/>
              <a:gd name="T98" fmla="*/ 713432 w 824865"/>
              <a:gd name="T99" fmla="*/ 91921 h 121285"/>
              <a:gd name="T100" fmla="*/ 768252 w 824865"/>
              <a:gd name="T101" fmla="*/ 8188 h 121285"/>
              <a:gd name="T102" fmla="*/ 796810 w 824865"/>
              <a:gd name="T103" fmla="*/ 50053 h 121285"/>
              <a:gd name="T104" fmla="*/ 827790 w 824865"/>
              <a:gd name="T105" fmla="*/ 50053 h 121285"/>
              <a:gd name="T106" fmla="*/ 686276 w 824865"/>
              <a:gd name="T107" fmla="*/ 2244 h 121285"/>
              <a:gd name="T108" fmla="*/ 719806 w 824865"/>
              <a:gd name="T109" fmla="*/ 2244 h 1212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24865"/>
              <a:gd name="T166" fmla="*/ 0 h 121285"/>
              <a:gd name="T167" fmla="*/ 824865 w 824865"/>
              <a:gd name="T168" fmla="*/ 121285 h 1212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24865" h="121285">
                <a:moveTo>
                  <a:pt x="132461" y="68707"/>
                </a:moveTo>
                <a:lnTo>
                  <a:pt x="17780" y="68707"/>
                </a:lnTo>
                <a:lnTo>
                  <a:pt x="0" y="121031"/>
                </a:lnTo>
                <a:lnTo>
                  <a:pt x="24637" y="121031"/>
                </a:lnTo>
                <a:lnTo>
                  <a:pt x="33655" y="94615"/>
                </a:lnTo>
                <a:lnTo>
                  <a:pt x="123657" y="94615"/>
                </a:lnTo>
                <a:lnTo>
                  <a:pt x="132461" y="68707"/>
                </a:lnTo>
                <a:close/>
              </a:path>
              <a:path w="824865" h="121285">
                <a:moveTo>
                  <a:pt x="123657" y="94615"/>
                </a:moveTo>
                <a:lnTo>
                  <a:pt x="99060" y="94615"/>
                </a:lnTo>
                <a:lnTo>
                  <a:pt x="90043" y="121031"/>
                </a:lnTo>
                <a:lnTo>
                  <a:pt x="114681" y="121031"/>
                </a:lnTo>
                <a:lnTo>
                  <a:pt x="123657" y="94615"/>
                </a:lnTo>
                <a:close/>
              </a:path>
              <a:path w="824865" h="121285">
                <a:moveTo>
                  <a:pt x="215773" y="0"/>
                </a:moveTo>
                <a:lnTo>
                  <a:pt x="172847" y="13462"/>
                </a:lnTo>
                <a:lnTo>
                  <a:pt x="147066" y="48513"/>
                </a:lnTo>
                <a:lnTo>
                  <a:pt x="143891" y="62785"/>
                </a:lnTo>
                <a:lnTo>
                  <a:pt x="144003" y="69850"/>
                </a:lnTo>
                <a:lnTo>
                  <a:pt x="175345" y="96335"/>
                </a:lnTo>
                <a:lnTo>
                  <a:pt x="183896" y="96647"/>
                </a:lnTo>
                <a:lnTo>
                  <a:pt x="193990" y="96285"/>
                </a:lnTo>
                <a:lnTo>
                  <a:pt x="231663" y="82645"/>
                </a:lnTo>
                <a:lnTo>
                  <a:pt x="239350" y="75946"/>
                </a:lnTo>
                <a:lnTo>
                  <a:pt x="186309" y="75946"/>
                </a:lnTo>
                <a:lnTo>
                  <a:pt x="182499" y="73913"/>
                </a:lnTo>
                <a:lnTo>
                  <a:pt x="180467" y="69850"/>
                </a:lnTo>
                <a:lnTo>
                  <a:pt x="178943" y="67056"/>
                </a:lnTo>
                <a:lnTo>
                  <a:pt x="178833" y="62785"/>
                </a:lnTo>
                <a:lnTo>
                  <a:pt x="180086" y="57150"/>
                </a:lnTo>
                <a:lnTo>
                  <a:pt x="251206" y="57150"/>
                </a:lnTo>
                <a:lnTo>
                  <a:pt x="252475" y="53212"/>
                </a:lnTo>
                <a:lnTo>
                  <a:pt x="255095" y="44497"/>
                </a:lnTo>
                <a:lnTo>
                  <a:pt x="255968" y="40132"/>
                </a:lnTo>
                <a:lnTo>
                  <a:pt x="185927" y="40132"/>
                </a:lnTo>
                <a:lnTo>
                  <a:pt x="188468" y="34671"/>
                </a:lnTo>
                <a:lnTo>
                  <a:pt x="191262" y="30480"/>
                </a:lnTo>
                <a:lnTo>
                  <a:pt x="199136" y="23241"/>
                </a:lnTo>
                <a:lnTo>
                  <a:pt x="204470" y="21082"/>
                </a:lnTo>
                <a:lnTo>
                  <a:pt x="256184" y="21082"/>
                </a:lnTo>
                <a:lnTo>
                  <a:pt x="255143" y="15875"/>
                </a:lnTo>
                <a:lnTo>
                  <a:pt x="225034" y="381"/>
                </a:lnTo>
                <a:lnTo>
                  <a:pt x="215773" y="0"/>
                </a:lnTo>
                <a:close/>
              </a:path>
              <a:path w="824865" h="121285">
                <a:moveTo>
                  <a:pt x="322834" y="2159"/>
                </a:moveTo>
                <a:lnTo>
                  <a:pt x="287274" y="2159"/>
                </a:lnTo>
                <a:lnTo>
                  <a:pt x="255905" y="94615"/>
                </a:lnTo>
                <a:lnTo>
                  <a:pt x="291464" y="94615"/>
                </a:lnTo>
                <a:lnTo>
                  <a:pt x="303275" y="59690"/>
                </a:lnTo>
                <a:lnTo>
                  <a:pt x="371005" y="59690"/>
                </a:lnTo>
                <a:lnTo>
                  <a:pt x="379795" y="33782"/>
                </a:lnTo>
                <a:lnTo>
                  <a:pt x="312038" y="33782"/>
                </a:lnTo>
                <a:lnTo>
                  <a:pt x="322834" y="2159"/>
                </a:lnTo>
                <a:close/>
              </a:path>
              <a:path w="824865" h="121285">
                <a:moveTo>
                  <a:pt x="371005" y="59690"/>
                </a:moveTo>
                <a:lnTo>
                  <a:pt x="335534" y="59690"/>
                </a:lnTo>
                <a:lnTo>
                  <a:pt x="323596" y="94615"/>
                </a:lnTo>
                <a:lnTo>
                  <a:pt x="359156" y="94615"/>
                </a:lnTo>
                <a:lnTo>
                  <a:pt x="371005" y="59690"/>
                </a:lnTo>
                <a:close/>
              </a:path>
              <a:path w="824865" h="121285">
                <a:moveTo>
                  <a:pt x="449325" y="2159"/>
                </a:moveTo>
                <a:lnTo>
                  <a:pt x="413766" y="2159"/>
                </a:lnTo>
                <a:lnTo>
                  <a:pt x="382397" y="94615"/>
                </a:lnTo>
                <a:lnTo>
                  <a:pt x="435101" y="94615"/>
                </a:lnTo>
                <a:lnTo>
                  <a:pt x="453225" y="92759"/>
                </a:lnTo>
                <a:lnTo>
                  <a:pt x="467598" y="87201"/>
                </a:lnTo>
                <a:lnTo>
                  <a:pt x="478232" y="77952"/>
                </a:lnTo>
                <a:lnTo>
                  <a:pt x="480932" y="72898"/>
                </a:lnTo>
                <a:lnTo>
                  <a:pt x="425323" y="72898"/>
                </a:lnTo>
                <a:lnTo>
                  <a:pt x="430784" y="56642"/>
                </a:lnTo>
                <a:lnTo>
                  <a:pt x="486374" y="56642"/>
                </a:lnTo>
                <a:lnTo>
                  <a:pt x="487068" y="51929"/>
                </a:lnTo>
                <a:lnTo>
                  <a:pt x="482568" y="42560"/>
                </a:lnTo>
                <a:lnTo>
                  <a:pt x="471638" y="36931"/>
                </a:lnTo>
                <a:lnTo>
                  <a:pt x="454279" y="35051"/>
                </a:lnTo>
                <a:lnTo>
                  <a:pt x="438150" y="35051"/>
                </a:lnTo>
                <a:lnTo>
                  <a:pt x="449325" y="2159"/>
                </a:lnTo>
                <a:close/>
              </a:path>
              <a:path w="824865" h="121285">
                <a:moveTo>
                  <a:pt x="210693" y="67437"/>
                </a:moveTo>
                <a:lnTo>
                  <a:pt x="195199" y="75946"/>
                </a:lnTo>
                <a:lnTo>
                  <a:pt x="239350" y="75946"/>
                </a:lnTo>
                <a:lnTo>
                  <a:pt x="244601" y="70612"/>
                </a:lnTo>
                <a:lnTo>
                  <a:pt x="210693" y="67437"/>
                </a:lnTo>
                <a:close/>
              </a:path>
              <a:path w="824865" h="121285">
                <a:moveTo>
                  <a:pt x="486374" y="56642"/>
                </a:moveTo>
                <a:lnTo>
                  <a:pt x="448945" y="56642"/>
                </a:lnTo>
                <a:lnTo>
                  <a:pt x="451161" y="59350"/>
                </a:lnTo>
                <a:lnTo>
                  <a:pt x="451144" y="59690"/>
                </a:lnTo>
                <a:lnTo>
                  <a:pt x="449325" y="65024"/>
                </a:lnTo>
                <a:lnTo>
                  <a:pt x="448563" y="67563"/>
                </a:lnTo>
                <a:lnTo>
                  <a:pt x="446913" y="69469"/>
                </a:lnTo>
                <a:lnTo>
                  <a:pt x="444626" y="70866"/>
                </a:lnTo>
                <a:lnTo>
                  <a:pt x="442341" y="72136"/>
                </a:lnTo>
                <a:lnTo>
                  <a:pt x="439800" y="72898"/>
                </a:lnTo>
                <a:lnTo>
                  <a:pt x="480932" y="72898"/>
                </a:lnTo>
                <a:lnTo>
                  <a:pt x="485139" y="65024"/>
                </a:lnTo>
                <a:lnTo>
                  <a:pt x="486374" y="56642"/>
                </a:lnTo>
                <a:close/>
              </a:path>
              <a:path w="824865" h="121285">
                <a:moveTo>
                  <a:pt x="145287" y="2159"/>
                </a:moveTo>
                <a:lnTo>
                  <a:pt x="59055" y="2159"/>
                </a:lnTo>
                <a:lnTo>
                  <a:pt x="51797" y="23495"/>
                </a:lnTo>
                <a:lnTo>
                  <a:pt x="46749" y="36639"/>
                </a:lnTo>
                <a:lnTo>
                  <a:pt x="40878" y="48625"/>
                </a:lnTo>
                <a:lnTo>
                  <a:pt x="34104" y="59436"/>
                </a:lnTo>
                <a:lnTo>
                  <a:pt x="26670" y="68707"/>
                </a:lnTo>
                <a:lnTo>
                  <a:pt x="61849" y="68707"/>
                </a:lnTo>
                <a:lnTo>
                  <a:pt x="83693" y="29083"/>
                </a:lnTo>
                <a:lnTo>
                  <a:pt x="83947" y="28067"/>
                </a:lnTo>
                <a:lnTo>
                  <a:pt x="136487" y="28067"/>
                </a:lnTo>
                <a:lnTo>
                  <a:pt x="145287" y="2159"/>
                </a:lnTo>
                <a:close/>
              </a:path>
              <a:path w="824865" h="121285">
                <a:moveTo>
                  <a:pt x="136487" y="28067"/>
                </a:moveTo>
                <a:lnTo>
                  <a:pt x="100964" y="28067"/>
                </a:lnTo>
                <a:lnTo>
                  <a:pt x="87122" y="68707"/>
                </a:lnTo>
                <a:lnTo>
                  <a:pt x="122682" y="68707"/>
                </a:lnTo>
                <a:lnTo>
                  <a:pt x="136487" y="28067"/>
                </a:lnTo>
                <a:close/>
              </a:path>
              <a:path w="824865" h="121285">
                <a:moveTo>
                  <a:pt x="256184" y="21082"/>
                </a:moveTo>
                <a:lnTo>
                  <a:pt x="214884" y="21082"/>
                </a:lnTo>
                <a:lnTo>
                  <a:pt x="218312" y="22479"/>
                </a:lnTo>
                <a:lnTo>
                  <a:pt x="220345" y="25526"/>
                </a:lnTo>
                <a:lnTo>
                  <a:pt x="222376" y="28448"/>
                </a:lnTo>
                <a:lnTo>
                  <a:pt x="222410" y="33782"/>
                </a:lnTo>
                <a:lnTo>
                  <a:pt x="220852" y="40132"/>
                </a:lnTo>
                <a:lnTo>
                  <a:pt x="255968" y="40132"/>
                </a:lnTo>
                <a:lnTo>
                  <a:pt x="256674" y="36542"/>
                </a:lnTo>
                <a:lnTo>
                  <a:pt x="257127" y="30480"/>
                </a:lnTo>
                <a:lnTo>
                  <a:pt x="257056" y="28067"/>
                </a:lnTo>
                <a:lnTo>
                  <a:pt x="256667" y="23495"/>
                </a:lnTo>
                <a:lnTo>
                  <a:pt x="256184" y="21082"/>
                </a:lnTo>
                <a:close/>
              </a:path>
              <a:path w="824865" h="121285">
                <a:moveTo>
                  <a:pt x="390525" y="2159"/>
                </a:moveTo>
                <a:lnTo>
                  <a:pt x="355092" y="2159"/>
                </a:lnTo>
                <a:lnTo>
                  <a:pt x="344297" y="33782"/>
                </a:lnTo>
                <a:lnTo>
                  <a:pt x="379795" y="33782"/>
                </a:lnTo>
                <a:lnTo>
                  <a:pt x="390525" y="2159"/>
                </a:lnTo>
                <a:close/>
              </a:path>
              <a:path w="824865" h="121285">
                <a:moveTo>
                  <a:pt x="599948" y="2159"/>
                </a:moveTo>
                <a:lnTo>
                  <a:pt x="525018" y="2159"/>
                </a:lnTo>
                <a:lnTo>
                  <a:pt x="493649" y="94615"/>
                </a:lnTo>
                <a:lnTo>
                  <a:pt x="529208" y="94615"/>
                </a:lnTo>
                <a:lnTo>
                  <a:pt x="551815" y="28067"/>
                </a:lnTo>
                <a:lnTo>
                  <a:pt x="591185" y="28067"/>
                </a:lnTo>
                <a:lnTo>
                  <a:pt x="599948" y="2159"/>
                </a:lnTo>
                <a:close/>
              </a:path>
              <a:path w="824865" h="121285">
                <a:moveTo>
                  <a:pt x="648462" y="2159"/>
                </a:moveTo>
                <a:lnTo>
                  <a:pt x="614933" y="2159"/>
                </a:lnTo>
                <a:lnTo>
                  <a:pt x="583565" y="94615"/>
                </a:lnTo>
                <a:lnTo>
                  <a:pt x="617220" y="94615"/>
                </a:lnTo>
                <a:lnTo>
                  <a:pt x="667512" y="49149"/>
                </a:lnTo>
                <a:lnTo>
                  <a:pt x="701034" y="49149"/>
                </a:lnTo>
                <a:lnTo>
                  <a:pt x="701337" y="48260"/>
                </a:lnTo>
                <a:lnTo>
                  <a:pt x="632841" y="48260"/>
                </a:lnTo>
                <a:lnTo>
                  <a:pt x="648462" y="2159"/>
                </a:lnTo>
                <a:close/>
              </a:path>
              <a:path w="824865" h="121285">
                <a:moveTo>
                  <a:pt x="701034" y="49149"/>
                </a:moveTo>
                <a:lnTo>
                  <a:pt x="667512" y="49149"/>
                </a:lnTo>
                <a:lnTo>
                  <a:pt x="652018" y="94615"/>
                </a:lnTo>
                <a:lnTo>
                  <a:pt x="685546" y="94615"/>
                </a:lnTo>
                <a:lnTo>
                  <a:pt x="701034" y="49149"/>
                </a:lnTo>
                <a:close/>
              </a:path>
              <a:path w="824865" h="121285">
                <a:moveTo>
                  <a:pt x="765301" y="7874"/>
                </a:moveTo>
                <a:lnTo>
                  <a:pt x="738124" y="7874"/>
                </a:lnTo>
                <a:lnTo>
                  <a:pt x="748538" y="48133"/>
                </a:lnTo>
                <a:lnTo>
                  <a:pt x="710692" y="88392"/>
                </a:lnTo>
                <a:lnTo>
                  <a:pt x="737997" y="88392"/>
                </a:lnTo>
                <a:lnTo>
                  <a:pt x="779399" y="48133"/>
                </a:lnTo>
                <a:lnTo>
                  <a:pt x="765301" y="7874"/>
                </a:lnTo>
                <a:close/>
              </a:path>
              <a:path w="824865" h="121285">
                <a:moveTo>
                  <a:pt x="810514" y="7874"/>
                </a:moveTo>
                <a:lnTo>
                  <a:pt x="783336" y="7874"/>
                </a:lnTo>
                <a:lnTo>
                  <a:pt x="793750" y="48133"/>
                </a:lnTo>
                <a:lnTo>
                  <a:pt x="755903" y="88392"/>
                </a:lnTo>
                <a:lnTo>
                  <a:pt x="783081" y="88392"/>
                </a:lnTo>
                <a:lnTo>
                  <a:pt x="824611" y="48133"/>
                </a:lnTo>
                <a:lnTo>
                  <a:pt x="810514" y="7874"/>
                </a:lnTo>
                <a:close/>
              </a:path>
              <a:path w="824865" h="121285">
                <a:moveTo>
                  <a:pt x="717042" y="2159"/>
                </a:moveTo>
                <a:lnTo>
                  <a:pt x="683641" y="2159"/>
                </a:lnTo>
                <a:lnTo>
                  <a:pt x="632841" y="48260"/>
                </a:lnTo>
                <a:lnTo>
                  <a:pt x="701337" y="48260"/>
                </a:lnTo>
                <a:lnTo>
                  <a:pt x="717042" y="21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9268" name="object 52"/>
          <p:cNvSpPr>
            <a:spLocks/>
          </p:cNvSpPr>
          <p:nvPr/>
        </p:nvSpPr>
        <p:spPr bwMode="auto">
          <a:xfrm>
            <a:off x="8561917" y="3460751"/>
            <a:ext cx="33867" cy="15875"/>
          </a:xfrm>
          <a:custGeom>
            <a:avLst/>
            <a:gdLst>
              <a:gd name="T0" fmla="*/ 4826 w 26035"/>
              <a:gd name="T1" fmla="*/ 0 h 16510"/>
              <a:gd name="T2" fmla="*/ 0 w 26035"/>
              <a:gd name="T3" fmla="*/ 13361 h 16510"/>
              <a:gd name="T4" fmla="*/ 10215 w 26035"/>
              <a:gd name="T5" fmla="*/ 13361 h 16510"/>
              <a:gd name="T6" fmla="*/ 12796 w 26035"/>
              <a:gd name="T7" fmla="*/ 13361 h 16510"/>
              <a:gd name="T8" fmla="*/ 21215 w 26035"/>
              <a:gd name="T9" fmla="*/ 6888 h 16510"/>
              <a:gd name="T10" fmla="*/ 22900 w 26035"/>
              <a:gd name="T11" fmla="*/ 2296 h 16510"/>
              <a:gd name="T12" fmla="*/ 20879 w 26035"/>
              <a:gd name="T13" fmla="*/ 0 h 16510"/>
              <a:gd name="T14" fmla="*/ 15042 w 26035"/>
              <a:gd name="T15" fmla="*/ 0 h 16510"/>
              <a:gd name="T16" fmla="*/ 4826 w 26035"/>
              <a:gd name="T17" fmla="*/ 0 h 165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035"/>
              <a:gd name="T28" fmla="*/ 0 h 16510"/>
              <a:gd name="T29" fmla="*/ 26035 w 26035"/>
              <a:gd name="T30" fmla="*/ 16510 h 165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035" h="16510">
                <a:moveTo>
                  <a:pt x="5461" y="0"/>
                </a:moveTo>
                <a:lnTo>
                  <a:pt x="0" y="16255"/>
                </a:lnTo>
                <a:lnTo>
                  <a:pt x="11557" y="16255"/>
                </a:lnTo>
                <a:lnTo>
                  <a:pt x="14477" y="16255"/>
                </a:lnTo>
                <a:lnTo>
                  <a:pt x="24002" y="8381"/>
                </a:lnTo>
                <a:lnTo>
                  <a:pt x="25908" y="2793"/>
                </a:lnTo>
                <a:lnTo>
                  <a:pt x="23622" y="0"/>
                </a:lnTo>
                <a:lnTo>
                  <a:pt x="17018" y="0"/>
                </a:lnTo>
                <a:lnTo>
                  <a:pt x="5461"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69" name="object 53"/>
          <p:cNvSpPr>
            <a:spLocks/>
          </p:cNvSpPr>
          <p:nvPr/>
        </p:nvSpPr>
        <p:spPr bwMode="auto">
          <a:xfrm>
            <a:off x="8077200" y="3432175"/>
            <a:ext cx="52917" cy="39688"/>
          </a:xfrm>
          <a:custGeom>
            <a:avLst/>
            <a:gdLst>
              <a:gd name="T0" fmla="*/ 23004 w 39370"/>
              <a:gd name="T1" fmla="*/ 0 h 40639"/>
              <a:gd name="T2" fmla="*/ 0 w 39370"/>
              <a:gd name="T3" fmla="*/ 36101 h 40639"/>
              <a:gd name="T4" fmla="*/ 26310 w 39370"/>
              <a:gd name="T5" fmla="*/ 36101 h 40639"/>
              <a:gd name="T6" fmla="*/ 40720 w 39370"/>
              <a:gd name="T7" fmla="*/ 0 h 40639"/>
              <a:gd name="T8" fmla="*/ 23004 w 39370"/>
              <a:gd name="T9" fmla="*/ 0 h 40639"/>
              <a:gd name="T10" fmla="*/ 0 60000 65536"/>
              <a:gd name="T11" fmla="*/ 0 60000 65536"/>
              <a:gd name="T12" fmla="*/ 0 60000 65536"/>
              <a:gd name="T13" fmla="*/ 0 60000 65536"/>
              <a:gd name="T14" fmla="*/ 0 60000 65536"/>
              <a:gd name="T15" fmla="*/ 0 w 39370"/>
              <a:gd name="T16" fmla="*/ 0 h 40639"/>
              <a:gd name="T17" fmla="*/ 39370 w 39370"/>
              <a:gd name="T18" fmla="*/ 40639 h 40639"/>
            </a:gdLst>
            <a:ahLst/>
            <a:cxnLst>
              <a:cxn ang="T10">
                <a:pos x="T0" y="T1"/>
              </a:cxn>
              <a:cxn ang="T11">
                <a:pos x="T2" y="T3"/>
              </a:cxn>
              <a:cxn ang="T12">
                <a:pos x="T4" y="T5"/>
              </a:cxn>
              <a:cxn ang="T13">
                <a:pos x="T6" y="T7"/>
              </a:cxn>
              <a:cxn ang="T14">
                <a:pos x="T8" y="T9"/>
              </a:cxn>
            </a:cxnLst>
            <a:rect l="T15" t="T16" r="T17" b="T18"/>
            <a:pathLst>
              <a:path w="39370" h="40639">
                <a:moveTo>
                  <a:pt x="22098" y="0"/>
                </a:moveTo>
                <a:lnTo>
                  <a:pt x="0" y="40639"/>
                </a:lnTo>
                <a:lnTo>
                  <a:pt x="25273" y="40639"/>
                </a:lnTo>
                <a:lnTo>
                  <a:pt x="39115" y="0"/>
                </a:lnTo>
                <a:lnTo>
                  <a:pt x="22098"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0" name="object 54"/>
          <p:cNvSpPr>
            <a:spLocks/>
          </p:cNvSpPr>
          <p:nvPr/>
        </p:nvSpPr>
        <p:spPr bwMode="auto">
          <a:xfrm>
            <a:off x="8242301" y="3424238"/>
            <a:ext cx="48684" cy="19050"/>
          </a:xfrm>
          <a:custGeom>
            <a:avLst/>
            <a:gdLst>
              <a:gd name="T0" fmla="*/ 23112 w 36829"/>
              <a:gd name="T1" fmla="*/ 0 h 19050"/>
              <a:gd name="T2" fmla="*/ 17760 w 36829"/>
              <a:gd name="T3" fmla="*/ 0 h 19050"/>
              <a:gd name="T4" fmla="*/ 12652 w 36829"/>
              <a:gd name="T5" fmla="*/ 2159 h 19050"/>
              <a:gd name="T6" fmla="*/ 8029 w 36829"/>
              <a:gd name="T7" fmla="*/ 6603 h 19050"/>
              <a:gd name="T8" fmla="*/ 5109 w 36829"/>
              <a:gd name="T9" fmla="*/ 9398 h 19050"/>
              <a:gd name="T10" fmla="*/ 2433 w 36829"/>
              <a:gd name="T11" fmla="*/ 13588 h 19050"/>
              <a:gd name="T12" fmla="*/ 0 w 36829"/>
              <a:gd name="T13" fmla="*/ 19050 h 19050"/>
              <a:gd name="T14" fmla="*/ 33451 w 36829"/>
              <a:gd name="T15" fmla="*/ 19050 h 19050"/>
              <a:gd name="T16" fmla="*/ 35034 w 36829"/>
              <a:gd name="T17" fmla="*/ 12318 h 19050"/>
              <a:gd name="T18" fmla="*/ 34912 w 36829"/>
              <a:gd name="T19" fmla="*/ 7365 h 19050"/>
              <a:gd name="T20" fmla="*/ 32966 w 36829"/>
              <a:gd name="T21" fmla="*/ 4444 h 19050"/>
              <a:gd name="T22" fmla="*/ 31020 w 36829"/>
              <a:gd name="T23" fmla="*/ 1397 h 19050"/>
              <a:gd name="T24" fmla="*/ 27736 w 36829"/>
              <a:gd name="T25" fmla="*/ 0 h 19050"/>
              <a:gd name="T26" fmla="*/ 23112 w 36829"/>
              <a:gd name="T27" fmla="*/ 0 h 190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829"/>
              <a:gd name="T43" fmla="*/ 0 h 19050"/>
              <a:gd name="T44" fmla="*/ 36829 w 36829"/>
              <a:gd name="T45" fmla="*/ 19050 h 190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829" h="19050">
                <a:moveTo>
                  <a:pt x="24130" y="0"/>
                </a:moveTo>
                <a:lnTo>
                  <a:pt x="18542" y="0"/>
                </a:lnTo>
                <a:lnTo>
                  <a:pt x="13208" y="2159"/>
                </a:lnTo>
                <a:lnTo>
                  <a:pt x="8382" y="6603"/>
                </a:lnTo>
                <a:lnTo>
                  <a:pt x="5334" y="9398"/>
                </a:lnTo>
                <a:lnTo>
                  <a:pt x="2540" y="13588"/>
                </a:lnTo>
                <a:lnTo>
                  <a:pt x="0" y="19050"/>
                </a:lnTo>
                <a:lnTo>
                  <a:pt x="34925" y="19050"/>
                </a:lnTo>
                <a:lnTo>
                  <a:pt x="36576" y="12318"/>
                </a:lnTo>
                <a:lnTo>
                  <a:pt x="36449" y="7365"/>
                </a:lnTo>
                <a:lnTo>
                  <a:pt x="34417" y="4444"/>
                </a:lnTo>
                <a:lnTo>
                  <a:pt x="32385" y="1397"/>
                </a:lnTo>
                <a:lnTo>
                  <a:pt x="28956" y="0"/>
                </a:lnTo>
                <a:lnTo>
                  <a:pt x="24130"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1" name="object 55"/>
          <p:cNvSpPr>
            <a:spLocks/>
          </p:cNvSpPr>
          <p:nvPr/>
        </p:nvSpPr>
        <p:spPr bwMode="auto">
          <a:xfrm>
            <a:off x="9002184" y="3411538"/>
            <a:ext cx="93133" cy="80962"/>
          </a:xfrm>
          <a:custGeom>
            <a:avLst/>
            <a:gdLst>
              <a:gd name="T0" fmla="*/ 28714 w 69215"/>
              <a:gd name="T1" fmla="*/ 0 h 80645"/>
              <a:gd name="T2" fmla="*/ 57162 w 69215"/>
              <a:gd name="T3" fmla="*/ 0 h 80645"/>
              <a:gd name="T4" fmla="*/ 71917 w 69215"/>
              <a:gd name="T5" fmla="*/ 41056 h 80645"/>
              <a:gd name="T6" fmla="*/ 28447 w 69215"/>
              <a:gd name="T7" fmla="*/ 82114 h 80645"/>
              <a:gd name="T8" fmla="*/ 0 w 69215"/>
              <a:gd name="T9" fmla="*/ 82114 h 80645"/>
              <a:gd name="T10" fmla="*/ 39614 w 69215"/>
              <a:gd name="T11" fmla="*/ 41056 h 80645"/>
              <a:gd name="T12" fmla="*/ 28714 w 69215"/>
              <a:gd name="T13" fmla="*/ 0 h 80645"/>
              <a:gd name="T14" fmla="*/ 0 60000 65536"/>
              <a:gd name="T15" fmla="*/ 0 60000 65536"/>
              <a:gd name="T16" fmla="*/ 0 60000 65536"/>
              <a:gd name="T17" fmla="*/ 0 60000 65536"/>
              <a:gd name="T18" fmla="*/ 0 60000 65536"/>
              <a:gd name="T19" fmla="*/ 0 60000 65536"/>
              <a:gd name="T20" fmla="*/ 0 60000 65536"/>
              <a:gd name="T21" fmla="*/ 0 w 69215"/>
              <a:gd name="T22" fmla="*/ 0 h 80645"/>
              <a:gd name="T23" fmla="*/ 69215 w 69215"/>
              <a:gd name="T24" fmla="*/ 80645 h 806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215" h="80645">
                <a:moveTo>
                  <a:pt x="27432" y="0"/>
                </a:moveTo>
                <a:lnTo>
                  <a:pt x="54610" y="0"/>
                </a:lnTo>
                <a:lnTo>
                  <a:pt x="68707" y="40259"/>
                </a:lnTo>
                <a:lnTo>
                  <a:pt x="27177" y="80518"/>
                </a:lnTo>
                <a:lnTo>
                  <a:pt x="0" y="80518"/>
                </a:lnTo>
                <a:lnTo>
                  <a:pt x="37846" y="40259"/>
                </a:lnTo>
                <a:lnTo>
                  <a:pt x="27432" y="0"/>
                </a:lnTo>
                <a:close/>
              </a:path>
            </a:pathLst>
          </a:custGeom>
          <a:noFill/>
          <a:ln w="10667">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2" name="object 56"/>
          <p:cNvSpPr>
            <a:spLocks/>
          </p:cNvSpPr>
          <p:nvPr/>
        </p:nvSpPr>
        <p:spPr bwMode="auto">
          <a:xfrm>
            <a:off x="8942917" y="3411538"/>
            <a:ext cx="91016" cy="80962"/>
          </a:xfrm>
          <a:custGeom>
            <a:avLst/>
            <a:gdLst>
              <a:gd name="T0" fmla="*/ 25595 w 69215"/>
              <a:gd name="T1" fmla="*/ 0 h 80645"/>
              <a:gd name="T2" fmla="*/ 50952 w 69215"/>
              <a:gd name="T3" fmla="*/ 0 h 80645"/>
              <a:gd name="T4" fmla="*/ 64105 w 69215"/>
              <a:gd name="T5" fmla="*/ 41056 h 80645"/>
              <a:gd name="T6" fmla="*/ 25474 w 69215"/>
              <a:gd name="T7" fmla="*/ 82114 h 80645"/>
              <a:gd name="T8" fmla="*/ 0 w 69215"/>
              <a:gd name="T9" fmla="*/ 82114 h 80645"/>
              <a:gd name="T10" fmla="*/ 35311 w 69215"/>
              <a:gd name="T11" fmla="*/ 41056 h 80645"/>
              <a:gd name="T12" fmla="*/ 25595 w 69215"/>
              <a:gd name="T13" fmla="*/ 0 h 80645"/>
              <a:gd name="T14" fmla="*/ 0 60000 65536"/>
              <a:gd name="T15" fmla="*/ 0 60000 65536"/>
              <a:gd name="T16" fmla="*/ 0 60000 65536"/>
              <a:gd name="T17" fmla="*/ 0 60000 65536"/>
              <a:gd name="T18" fmla="*/ 0 60000 65536"/>
              <a:gd name="T19" fmla="*/ 0 60000 65536"/>
              <a:gd name="T20" fmla="*/ 0 60000 65536"/>
              <a:gd name="T21" fmla="*/ 0 w 69215"/>
              <a:gd name="T22" fmla="*/ 0 h 80645"/>
              <a:gd name="T23" fmla="*/ 69215 w 69215"/>
              <a:gd name="T24" fmla="*/ 80645 h 806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215" h="80645">
                <a:moveTo>
                  <a:pt x="27431" y="0"/>
                </a:moveTo>
                <a:lnTo>
                  <a:pt x="54609" y="0"/>
                </a:lnTo>
                <a:lnTo>
                  <a:pt x="68706" y="40259"/>
                </a:lnTo>
                <a:lnTo>
                  <a:pt x="27304" y="80518"/>
                </a:lnTo>
                <a:lnTo>
                  <a:pt x="0" y="80518"/>
                </a:lnTo>
                <a:lnTo>
                  <a:pt x="37846" y="40259"/>
                </a:lnTo>
                <a:lnTo>
                  <a:pt x="27431"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3" name="object 57"/>
          <p:cNvSpPr>
            <a:spLocks/>
          </p:cNvSpPr>
          <p:nvPr/>
        </p:nvSpPr>
        <p:spPr bwMode="auto">
          <a:xfrm>
            <a:off x="8773584" y="3406776"/>
            <a:ext cx="177800" cy="92075"/>
          </a:xfrm>
          <a:custGeom>
            <a:avLst/>
            <a:gdLst>
              <a:gd name="T0" fmla="*/ 30633 w 133984"/>
              <a:gd name="T1" fmla="*/ 0 h 92710"/>
              <a:gd name="T2" fmla="*/ 63376 w 133984"/>
              <a:gd name="T3" fmla="*/ 0 h 92710"/>
              <a:gd name="T4" fmla="*/ 48120 w 133984"/>
              <a:gd name="T5" fmla="*/ 44543 h 92710"/>
              <a:gd name="T6" fmla="*/ 97729 w 133984"/>
              <a:gd name="T7" fmla="*/ 0 h 92710"/>
              <a:gd name="T8" fmla="*/ 130346 w 133984"/>
              <a:gd name="T9" fmla="*/ 0 h 92710"/>
              <a:gd name="T10" fmla="*/ 99590 w 133984"/>
              <a:gd name="T11" fmla="*/ 89333 h 92710"/>
              <a:gd name="T12" fmla="*/ 66848 w 133984"/>
              <a:gd name="T13" fmla="*/ 89333 h 92710"/>
              <a:gd name="T14" fmla="*/ 81980 w 133984"/>
              <a:gd name="T15" fmla="*/ 45402 h 92710"/>
              <a:gd name="T16" fmla="*/ 32866 w 133984"/>
              <a:gd name="T17" fmla="*/ 89333 h 92710"/>
              <a:gd name="T18" fmla="*/ 0 w 133984"/>
              <a:gd name="T19" fmla="*/ 89333 h 92710"/>
              <a:gd name="T20" fmla="*/ 30633 w 133984"/>
              <a:gd name="T21" fmla="*/ 0 h 927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3984"/>
              <a:gd name="T34" fmla="*/ 0 h 92710"/>
              <a:gd name="T35" fmla="*/ 133984 w 133984"/>
              <a:gd name="T36" fmla="*/ 92710 h 927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3984" h="92710">
                <a:moveTo>
                  <a:pt x="31368" y="0"/>
                </a:moveTo>
                <a:lnTo>
                  <a:pt x="64897" y="0"/>
                </a:lnTo>
                <a:lnTo>
                  <a:pt x="49275" y="46100"/>
                </a:lnTo>
                <a:lnTo>
                  <a:pt x="100075" y="0"/>
                </a:lnTo>
                <a:lnTo>
                  <a:pt x="133476" y="0"/>
                </a:lnTo>
                <a:lnTo>
                  <a:pt x="101980" y="92456"/>
                </a:lnTo>
                <a:lnTo>
                  <a:pt x="68452" y="92456"/>
                </a:lnTo>
                <a:lnTo>
                  <a:pt x="83947" y="46989"/>
                </a:lnTo>
                <a:lnTo>
                  <a:pt x="33654" y="92456"/>
                </a:lnTo>
                <a:lnTo>
                  <a:pt x="0" y="92456"/>
                </a:lnTo>
                <a:lnTo>
                  <a:pt x="31368"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4" name="object 58"/>
          <p:cNvSpPr>
            <a:spLocks/>
          </p:cNvSpPr>
          <p:nvPr/>
        </p:nvSpPr>
        <p:spPr bwMode="auto">
          <a:xfrm>
            <a:off x="8652934" y="3406776"/>
            <a:ext cx="289983" cy="53975"/>
          </a:xfrm>
          <a:custGeom>
            <a:avLst/>
            <a:gdLst>
              <a:gd name="T0" fmla="*/ 30907 w 106679"/>
              <a:gd name="T1" fmla="*/ 0 h 92710"/>
              <a:gd name="T2" fmla="*/ 104734 w 106679"/>
              <a:gd name="T3" fmla="*/ 0 h 92710"/>
              <a:gd name="T4" fmla="*/ 96100 w 106679"/>
              <a:gd name="T5" fmla="*/ 25033 h 92710"/>
              <a:gd name="T6" fmla="*/ 57310 w 106679"/>
              <a:gd name="T7" fmla="*/ 25033 h 92710"/>
              <a:gd name="T8" fmla="*/ 35036 w 106679"/>
              <a:gd name="T9" fmla="*/ 89333 h 92710"/>
              <a:gd name="T10" fmla="*/ 0 w 106679"/>
              <a:gd name="T11" fmla="*/ 89333 h 92710"/>
              <a:gd name="T12" fmla="*/ 30907 w 106679"/>
              <a:gd name="T13" fmla="*/ 0 h 92710"/>
              <a:gd name="T14" fmla="*/ 0 60000 65536"/>
              <a:gd name="T15" fmla="*/ 0 60000 65536"/>
              <a:gd name="T16" fmla="*/ 0 60000 65536"/>
              <a:gd name="T17" fmla="*/ 0 60000 65536"/>
              <a:gd name="T18" fmla="*/ 0 60000 65536"/>
              <a:gd name="T19" fmla="*/ 0 60000 65536"/>
              <a:gd name="T20" fmla="*/ 0 60000 65536"/>
              <a:gd name="T21" fmla="*/ 0 w 106679"/>
              <a:gd name="T22" fmla="*/ 0 h 92710"/>
              <a:gd name="T23" fmla="*/ 106679 w 106679"/>
              <a:gd name="T24" fmla="*/ 92710 h 927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679" h="92710">
                <a:moveTo>
                  <a:pt x="31369" y="0"/>
                </a:moveTo>
                <a:lnTo>
                  <a:pt x="106299" y="0"/>
                </a:lnTo>
                <a:lnTo>
                  <a:pt x="97536" y="25908"/>
                </a:lnTo>
                <a:lnTo>
                  <a:pt x="58166" y="25908"/>
                </a:lnTo>
                <a:lnTo>
                  <a:pt x="35559" y="92456"/>
                </a:lnTo>
                <a:lnTo>
                  <a:pt x="0" y="92456"/>
                </a:lnTo>
                <a:lnTo>
                  <a:pt x="31369"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5" name="object 59"/>
          <p:cNvSpPr>
            <a:spLocks/>
          </p:cNvSpPr>
          <p:nvPr/>
        </p:nvSpPr>
        <p:spPr bwMode="auto">
          <a:xfrm>
            <a:off x="8504767" y="3406776"/>
            <a:ext cx="139700" cy="92075"/>
          </a:xfrm>
          <a:custGeom>
            <a:avLst/>
            <a:gdLst>
              <a:gd name="T0" fmla="*/ 31369 w 104775"/>
              <a:gd name="T1" fmla="*/ 0 h 92710"/>
              <a:gd name="T2" fmla="*/ 66928 w 104775"/>
              <a:gd name="T3" fmla="*/ 0 h 92710"/>
              <a:gd name="T4" fmla="*/ 55752 w 104775"/>
              <a:gd name="T5" fmla="*/ 31781 h 92710"/>
              <a:gd name="T6" fmla="*/ 71882 w 104775"/>
              <a:gd name="T7" fmla="*/ 31781 h 92710"/>
              <a:gd name="T8" fmla="*/ 89241 w 104775"/>
              <a:gd name="T9" fmla="*/ 33597 h 92710"/>
              <a:gd name="T10" fmla="*/ 100171 w 104775"/>
              <a:gd name="T11" fmla="*/ 39036 h 92710"/>
              <a:gd name="T12" fmla="*/ 104671 w 104775"/>
              <a:gd name="T13" fmla="*/ 48088 h 92710"/>
              <a:gd name="T14" fmla="*/ 102742 w 104775"/>
              <a:gd name="T15" fmla="*/ 60739 h 92710"/>
              <a:gd name="T16" fmla="*/ 95835 w 104775"/>
              <a:gd name="T17" fmla="*/ 73232 h 92710"/>
              <a:gd name="T18" fmla="*/ 85201 w 104775"/>
              <a:gd name="T19" fmla="*/ 82169 h 92710"/>
              <a:gd name="T20" fmla="*/ 70828 w 104775"/>
              <a:gd name="T21" fmla="*/ 87539 h 92710"/>
              <a:gd name="T22" fmla="*/ 52704 w 104775"/>
              <a:gd name="T23" fmla="*/ 89333 h 92710"/>
              <a:gd name="T24" fmla="*/ 0 w 104775"/>
              <a:gd name="T25" fmla="*/ 89333 h 92710"/>
              <a:gd name="T26" fmla="*/ 31369 w 104775"/>
              <a:gd name="T27" fmla="*/ 0 h 927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775"/>
              <a:gd name="T43" fmla="*/ 0 h 92710"/>
              <a:gd name="T44" fmla="*/ 104775 w 104775"/>
              <a:gd name="T45" fmla="*/ 92710 h 927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775" h="92710">
                <a:moveTo>
                  <a:pt x="31369" y="0"/>
                </a:moveTo>
                <a:lnTo>
                  <a:pt x="66928" y="0"/>
                </a:lnTo>
                <a:lnTo>
                  <a:pt x="55752" y="32892"/>
                </a:lnTo>
                <a:lnTo>
                  <a:pt x="71882" y="32892"/>
                </a:lnTo>
                <a:lnTo>
                  <a:pt x="89241" y="34772"/>
                </a:lnTo>
                <a:lnTo>
                  <a:pt x="100171" y="40401"/>
                </a:lnTo>
                <a:lnTo>
                  <a:pt x="104671" y="49770"/>
                </a:lnTo>
                <a:lnTo>
                  <a:pt x="102742" y="62864"/>
                </a:lnTo>
                <a:lnTo>
                  <a:pt x="95835" y="75793"/>
                </a:lnTo>
                <a:lnTo>
                  <a:pt x="85201" y="85042"/>
                </a:lnTo>
                <a:lnTo>
                  <a:pt x="70828" y="90600"/>
                </a:lnTo>
                <a:lnTo>
                  <a:pt x="52704" y="92456"/>
                </a:lnTo>
                <a:lnTo>
                  <a:pt x="0" y="92456"/>
                </a:lnTo>
                <a:lnTo>
                  <a:pt x="31369"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6" name="object 60"/>
          <p:cNvSpPr>
            <a:spLocks/>
          </p:cNvSpPr>
          <p:nvPr/>
        </p:nvSpPr>
        <p:spPr bwMode="auto">
          <a:xfrm>
            <a:off x="8335434" y="3406776"/>
            <a:ext cx="179917" cy="92075"/>
          </a:xfrm>
          <a:custGeom>
            <a:avLst/>
            <a:gdLst>
              <a:gd name="T0" fmla="*/ 31740 w 134620"/>
              <a:gd name="T1" fmla="*/ 0 h 92710"/>
              <a:gd name="T2" fmla="*/ 67722 w 134620"/>
              <a:gd name="T3" fmla="*/ 0 h 92710"/>
              <a:gd name="T4" fmla="*/ 56800 w 134620"/>
              <a:gd name="T5" fmla="*/ 30554 h 92710"/>
              <a:gd name="T6" fmla="*/ 89440 w 134620"/>
              <a:gd name="T7" fmla="*/ 30554 h 92710"/>
              <a:gd name="T8" fmla="*/ 100364 w 134620"/>
              <a:gd name="T9" fmla="*/ 0 h 92710"/>
              <a:gd name="T10" fmla="*/ 136217 w 134620"/>
              <a:gd name="T11" fmla="*/ 0 h 92710"/>
              <a:gd name="T12" fmla="*/ 104475 w 134620"/>
              <a:gd name="T13" fmla="*/ 89333 h 92710"/>
              <a:gd name="T14" fmla="*/ 68493 w 134620"/>
              <a:gd name="T15" fmla="*/ 89333 h 92710"/>
              <a:gd name="T16" fmla="*/ 80573 w 134620"/>
              <a:gd name="T17" fmla="*/ 55588 h 92710"/>
              <a:gd name="T18" fmla="*/ 47932 w 134620"/>
              <a:gd name="T19" fmla="*/ 55588 h 92710"/>
              <a:gd name="T20" fmla="*/ 35981 w 134620"/>
              <a:gd name="T21" fmla="*/ 89333 h 92710"/>
              <a:gd name="T22" fmla="*/ 0 w 134620"/>
              <a:gd name="T23" fmla="*/ 89333 h 92710"/>
              <a:gd name="T24" fmla="*/ 31740 w 134620"/>
              <a:gd name="T25" fmla="*/ 0 h 927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620"/>
              <a:gd name="T40" fmla="*/ 0 h 92710"/>
              <a:gd name="T41" fmla="*/ 134620 w 134620"/>
              <a:gd name="T42" fmla="*/ 92710 h 927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620" h="92710">
                <a:moveTo>
                  <a:pt x="31368" y="0"/>
                </a:moveTo>
                <a:lnTo>
                  <a:pt x="66928" y="0"/>
                </a:lnTo>
                <a:lnTo>
                  <a:pt x="56133" y="31623"/>
                </a:lnTo>
                <a:lnTo>
                  <a:pt x="88391" y="31623"/>
                </a:lnTo>
                <a:lnTo>
                  <a:pt x="99187" y="0"/>
                </a:lnTo>
                <a:lnTo>
                  <a:pt x="134619" y="0"/>
                </a:lnTo>
                <a:lnTo>
                  <a:pt x="103250" y="92456"/>
                </a:lnTo>
                <a:lnTo>
                  <a:pt x="67690" y="92456"/>
                </a:lnTo>
                <a:lnTo>
                  <a:pt x="79628" y="57531"/>
                </a:lnTo>
                <a:lnTo>
                  <a:pt x="47370" y="57531"/>
                </a:lnTo>
                <a:lnTo>
                  <a:pt x="35559" y="92456"/>
                </a:lnTo>
                <a:lnTo>
                  <a:pt x="0" y="92456"/>
                </a:lnTo>
                <a:lnTo>
                  <a:pt x="31368"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7" name="object 61"/>
          <p:cNvSpPr>
            <a:spLocks/>
          </p:cNvSpPr>
          <p:nvPr/>
        </p:nvSpPr>
        <p:spPr bwMode="auto">
          <a:xfrm>
            <a:off x="7994651" y="3406776"/>
            <a:ext cx="194733" cy="119063"/>
          </a:xfrm>
          <a:custGeom>
            <a:avLst/>
            <a:gdLst>
              <a:gd name="T0" fmla="*/ 60358 w 145414"/>
              <a:gd name="T1" fmla="*/ 0 h 119379"/>
              <a:gd name="T2" fmla="*/ 148492 w 145414"/>
              <a:gd name="T3" fmla="*/ 0 h 119379"/>
              <a:gd name="T4" fmla="*/ 125389 w 145414"/>
              <a:gd name="T5" fmla="*/ 65672 h 119379"/>
              <a:gd name="T6" fmla="*/ 135383 w 145414"/>
              <a:gd name="T7" fmla="*/ 65672 h 119379"/>
              <a:gd name="T8" fmla="*/ 117211 w 145414"/>
              <a:gd name="T9" fmla="*/ 117307 h 119379"/>
              <a:gd name="T10" fmla="*/ 92030 w 145414"/>
              <a:gd name="T11" fmla="*/ 117307 h 119379"/>
              <a:gd name="T12" fmla="*/ 101245 w 145414"/>
              <a:gd name="T13" fmla="*/ 91239 h 119379"/>
              <a:gd name="T14" fmla="*/ 34397 w 145414"/>
              <a:gd name="T15" fmla="*/ 91239 h 119379"/>
              <a:gd name="T16" fmla="*/ 25181 w 145414"/>
              <a:gd name="T17" fmla="*/ 117307 h 119379"/>
              <a:gd name="T18" fmla="*/ 0 w 145414"/>
              <a:gd name="T19" fmla="*/ 117307 h 119379"/>
              <a:gd name="T20" fmla="*/ 18172 w 145414"/>
              <a:gd name="T21" fmla="*/ 65672 h 119379"/>
              <a:gd name="T22" fmla="*/ 27259 w 145414"/>
              <a:gd name="T23" fmla="*/ 65672 h 119379"/>
              <a:gd name="T24" fmla="*/ 34925 w 145414"/>
              <a:gd name="T25" fmla="*/ 56438 h 119379"/>
              <a:gd name="T26" fmla="*/ 41780 w 145414"/>
              <a:gd name="T27" fmla="*/ 45854 h 119379"/>
              <a:gd name="T28" fmla="*/ 47829 w 145414"/>
              <a:gd name="T29" fmla="*/ 33930 h 119379"/>
              <a:gd name="T30" fmla="*/ 53088 w 145414"/>
              <a:gd name="T31" fmla="*/ 20679 h 119379"/>
              <a:gd name="T32" fmla="*/ 60358 w 145414"/>
              <a:gd name="T33" fmla="*/ 0 h 1193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414"/>
              <a:gd name="T52" fmla="*/ 0 h 119379"/>
              <a:gd name="T53" fmla="*/ 145414 w 145414"/>
              <a:gd name="T54" fmla="*/ 119379 h 1193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414" h="119379">
                <a:moveTo>
                  <a:pt x="59055" y="0"/>
                </a:moveTo>
                <a:lnTo>
                  <a:pt x="145287" y="0"/>
                </a:lnTo>
                <a:lnTo>
                  <a:pt x="122682" y="66548"/>
                </a:lnTo>
                <a:lnTo>
                  <a:pt x="132461" y="66548"/>
                </a:lnTo>
                <a:lnTo>
                  <a:pt x="114681" y="118872"/>
                </a:lnTo>
                <a:lnTo>
                  <a:pt x="90043" y="118872"/>
                </a:lnTo>
                <a:lnTo>
                  <a:pt x="99060" y="92456"/>
                </a:lnTo>
                <a:lnTo>
                  <a:pt x="33655" y="92456"/>
                </a:lnTo>
                <a:lnTo>
                  <a:pt x="24637" y="118872"/>
                </a:lnTo>
                <a:lnTo>
                  <a:pt x="0" y="118872"/>
                </a:lnTo>
                <a:lnTo>
                  <a:pt x="17780" y="66548"/>
                </a:lnTo>
                <a:lnTo>
                  <a:pt x="26670" y="66548"/>
                </a:lnTo>
                <a:lnTo>
                  <a:pt x="34172" y="57191"/>
                </a:lnTo>
                <a:lnTo>
                  <a:pt x="40878" y="46466"/>
                </a:lnTo>
                <a:lnTo>
                  <a:pt x="46797" y="34383"/>
                </a:lnTo>
                <a:lnTo>
                  <a:pt x="51943" y="20954"/>
                </a:lnTo>
                <a:lnTo>
                  <a:pt x="59055"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8" name="object 62"/>
          <p:cNvSpPr>
            <a:spLocks/>
          </p:cNvSpPr>
          <p:nvPr/>
        </p:nvSpPr>
        <p:spPr bwMode="auto">
          <a:xfrm>
            <a:off x="8187267" y="3403600"/>
            <a:ext cx="150284" cy="96838"/>
          </a:xfrm>
          <a:custGeom>
            <a:avLst/>
            <a:gdLst>
              <a:gd name="T0" fmla="*/ 68929 w 113664"/>
              <a:gd name="T1" fmla="*/ 0 h 97154"/>
              <a:gd name="T2" fmla="*/ 106678 w 113664"/>
              <a:gd name="T3" fmla="*/ 15619 h 97154"/>
              <a:gd name="T4" fmla="*/ 108642 w 113664"/>
              <a:gd name="T5" fmla="*/ 29160 h 97154"/>
              <a:gd name="T6" fmla="*/ 108139 w 113664"/>
              <a:gd name="T7" fmla="*/ 36047 h 97154"/>
              <a:gd name="T8" fmla="*/ 106633 w 113664"/>
              <a:gd name="T9" fmla="*/ 43778 h 97154"/>
              <a:gd name="T10" fmla="*/ 104120 w 113664"/>
              <a:gd name="T11" fmla="*/ 52352 h 97154"/>
              <a:gd name="T12" fmla="*/ 102903 w 113664"/>
              <a:gd name="T13" fmla="*/ 56227 h 97154"/>
              <a:gd name="T14" fmla="*/ 34709 w 113664"/>
              <a:gd name="T15" fmla="*/ 56227 h 97154"/>
              <a:gd name="T16" fmla="*/ 33491 w 113664"/>
              <a:gd name="T17" fmla="*/ 61850 h 97154"/>
              <a:gd name="T18" fmla="*/ 33613 w 113664"/>
              <a:gd name="T19" fmla="*/ 65973 h 97154"/>
              <a:gd name="T20" fmla="*/ 35075 w 113664"/>
              <a:gd name="T21" fmla="*/ 68722 h 97154"/>
              <a:gd name="T22" fmla="*/ 37023 w 113664"/>
              <a:gd name="T23" fmla="*/ 72719 h 97154"/>
              <a:gd name="T24" fmla="*/ 40676 w 113664"/>
              <a:gd name="T25" fmla="*/ 74719 h 97154"/>
              <a:gd name="T26" fmla="*/ 45912 w 113664"/>
              <a:gd name="T27" fmla="*/ 74719 h 97154"/>
              <a:gd name="T28" fmla="*/ 49200 w 113664"/>
              <a:gd name="T29" fmla="*/ 74719 h 97154"/>
              <a:gd name="T30" fmla="*/ 64057 w 113664"/>
              <a:gd name="T31" fmla="*/ 66347 h 97154"/>
              <a:gd name="T32" fmla="*/ 96569 w 113664"/>
              <a:gd name="T33" fmla="*/ 69471 h 97154"/>
              <a:gd name="T34" fmla="*/ 64615 w 113664"/>
              <a:gd name="T35" fmla="*/ 91815 h 97154"/>
              <a:gd name="T36" fmla="*/ 38362 w 113664"/>
              <a:gd name="T37" fmla="*/ 95087 h 97154"/>
              <a:gd name="T38" fmla="*/ 30163 w 113664"/>
              <a:gd name="T39" fmla="*/ 94780 h 97154"/>
              <a:gd name="T40" fmla="*/ 0 w 113664"/>
              <a:gd name="T41" fmla="*/ 68059 h 97154"/>
              <a:gd name="T42" fmla="*/ 3 w 113664"/>
              <a:gd name="T43" fmla="*/ 61770 h 97154"/>
              <a:gd name="T44" fmla="*/ 19573 w 113664"/>
              <a:gd name="T45" fmla="*/ 20337 h 97154"/>
              <a:gd name="T46" fmla="*/ 57531 w 113664"/>
              <a:gd name="T47" fmla="*/ 838 h 97154"/>
              <a:gd name="T48" fmla="*/ 68929 w 113664"/>
              <a:gd name="T49" fmla="*/ 0 h 97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3664"/>
              <a:gd name="T76" fmla="*/ 0 h 97154"/>
              <a:gd name="T77" fmla="*/ 113664 w 113664"/>
              <a:gd name="T78" fmla="*/ 97154 h 97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3664" h="97154">
                <a:moveTo>
                  <a:pt x="71885" y="0"/>
                </a:moveTo>
                <a:lnTo>
                  <a:pt x="111255" y="15875"/>
                </a:lnTo>
                <a:lnTo>
                  <a:pt x="113303" y="29638"/>
                </a:lnTo>
                <a:lnTo>
                  <a:pt x="112779" y="36639"/>
                </a:lnTo>
                <a:lnTo>
                  <a:pt x="111208" y="44497"/>
                </a:lnTo>
                <a:lnTo>
                  <a:pt x="108588" y="53212"/>
                </a:lnTo>
                <a:lnTo>
                  <a:pt x="107318" y="57150"/>
                </a:lnTo>
                <a:lnTo>
                  <a:pt x="36198" y="57150"/>
                </a:lnTo>
                <a:lnTo>
                  <a:pt x="34928" y="62865"/>
                </a:lnTo>
                <a:lnTo>
                  <a:pt x="35055" y="67056"/>
                </a:lnTo>
                <a:lnTo>
                  <a:pt x="36579" y="69850"/>
                </a:lnTo>
                <a:lnTo>
                  <a:pt x="38611" y="73913"/>
                </a:lnTo>
                <a:lnTo>
                  <a:pt x="42421" y="75946"/>
                </a:lnTo>
                <a:lnTo>
                  <a:pt x="47882" y="75946"/>
                </a:lnTo>
                <a:lnTo>
                  <a:pt x="51311" y="75946"/>
                </a:lnTo>
                <a:lnTo>
                  <a:pt x="66805" y="67437"/>
                </a:lnTo>
                <a:lnTo>
                  <a:pt x="100714" y="70612"/>
                </a:lnTo>
                <a:lnTo>
                  <a:pt x="67387" y="93325"/>
                </a:lnTo>
                <a:lnTo>
                  <a:pt x="40008" y="96647"/>
                </a:lnTo>
                <a:lnTo>
                  <a:pt x="31458" y="96335"/>
                </a:lnTo>
                <a:lnTo>
                  <a:pt x="0" y="69177"/>
                </a:lnTo>
                <a:lnTo>
                  <a:pt x="3" y="62785"/>
                </a:lnTo>
                <a:lnTo>
                  <a:pt x="20413" y="20671"/>
                </a:lnTo>
                <a:lnTo>
                  <a:pt x="59999" y="853"/>
                </a:lnTo>
                <a:lnTo>
                  <a:pt x="71885" y="0"/>
                </a:lnTo>
                <a:close/>
              </a:path>
            </a:pathLst>
          </a:custGeom>
          <a:noFill/>
          <a:ln w="10667">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79" name="object 63"/>
          <p:cNvSpPr>
            <a:spLocks noChangeArrowheads="1"/>
          </p:cNvSpPr>
          <p:nvPr/>
        </p:nvSpPr>
        <p:spPr bwMode="auto">
          <a:xfrm>
            <a:off x="7856100" y="3536950"/>
            <a:ext cx="4016738" cy="1489075"/>
          </a:xfrm>
          <a:prstGeom prst="rect">
            <a:avLst/>
          </a:prstGeom>
          <a:blipFill dpi="0" rotWithShape="1">
            <a:blip r:embed="rId4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0" name="object 64"/>
          <p:cNvSpPr>
            <a:spLocks noChangeArrowheads="1"/>
          </p:cNvSpPr>
          <p:nvPr/>
        </p:nvSpPr>
        <p:spPr bwMode="auto">
          <a:xfrm>
            <a:off x="8398933" y="3758044"/>
            <a:ext cx="1240367" cy="163513"/>
          </a:xfrm>
          <a:prstGeom prst="rect">
            <a:avLst/>
          </a:prstGeom>
          <a:blipFill dpi="0" rotWithShape="1">
            <a:blip r:embed="rId4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1" name="object 65"/>
          <p:cNvSpPr>
            <a:spLocks noChangeArrowheads="1"/>
          </p:cNvSpPr>
          <p:nvPr/>
        </p:nvSpPr>
        <p:spPr bwMode="auto">
          <a:xfrm>
            <a:off x="8281067" y="3921557"/>
            <a:ext cx="2178051" cy="179388"/>
          </a:xfrm>
          <a:prstGeom prst="rect">
            <a:avLst/>
          </a:prstGeom>
          <a:blipFill dpi="0" rotWithShape="1">
            <a:blip r:embed="rId4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2" name="object 66"/>
          <p:cNvSpPr>
            <a:spLocks noChangeArrowheads="1"/>
          </p:cNvSpPr>
          <p:nvPr/>
        </p:nvSpPr>
        <p:spPr bwMode="auto">
          <a:xfrm>
            <a:off x="8166465" y="4239918"/>
            <a:ext cx="2738967" cy="131762"/>
          </a:xfrm>
          <a:prstGeom prst="rect">
            <a:avLst/>
          </a:prstGeom>
          <a:blipFill dpi="0" rotWithShape="1">
            <a:blip r:embed="rId4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3" name="object 67"/>
          <p:cNvSpPr>
            <a:spLocks noChangeArrowheads="1"/>
          </p:cNvSpPr>
          <p:nvPr/>
        </p:nvSpPr>
        <p:spPr bwMode="auto">
          <a:xfrm>
            <a:off x="8250767" y="4518025"/>
            <a:ext cx="2882900" cy="355600"/>
          </a:xfrm>
          <a:prstGeom prst="rect">
            <a:avLst/>
          </a:prstGeom>
          <a:blipFill dpi="0" rotWithShape="1">
            <a:blip r:embed="rId50"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4" name="object 68"/>
          <p:cNvSpPr>
            <a:spLocks noChangeArrowheads="1"/>
          </p:cNvSpPr>
          <p:nvPr/>
        </p:nvSpPr>
        <p:spPr bwMode="auto">
          <a:xfrm>
            <a:off x="7856100" y="4987926"/>
            <a:ext cx="3964759" cy="1870075"/>
          </a:xfrm>
          <a:prstGeom prst="rect">
            <a:avLst/>
          </a:prstGeom>
          <a:blipFill dpi="0" rotWithShape="1">
            <a:blip r:embed="rId51"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5" name="object 69"/>
          <p:cNvSpPr>
            <a:spLocks noChangeArrowheads="1"/>
          </p:cNvSpPr>
          <p:nvPr/>
        </p:nvSpPr>
        <p:spPr bwMode="auto">
          <a:xfrm>
            <a:off x="8136467" y="5111751"/>
            <a:ext cx="2332567" cy="168275"/>
          </a:xfrm>
          <a:prstGeom prst="rect">
            <a:avLst/>
          </a:prstGeom>
          <a:blipFill dpi="0" rotWithShape="1">
            <a:blip r:embed="rId5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6" name="object 70"/>
          <p:cNvSpPr>
            <a:spLocks/>
          </p:cNvSpPr>
          <p:nvPr/>
        </p:nvSpPr>
        <p:spPr bwMode="auto">
          <a:xfrm>
            <a:off x="8115301" y="5367338"/>
            <a:ext cx="810684" cy="120650"/>
          </a:xfrm>
          <a:custGeom>
            <a:avLst/>
            <a:gdLst>
              <a:gd name="T0" fmla="*/ 0 w 607695"/>
              <a:gd name="T1" fmla="*/ 117895 h 121285"/>
              <a:gd name="T2" fmla="*/ 123982 w 607695"/>
              <a:gd name="T3" fmla="*/ 92163 h 121285"/>
              <a:gd name="T4" fmla="*/ 99320 w 607695"/>
              <a:gd name="T5" fmla="*/ 92163 h 121285"/>
              <a:gd name="T6" fmla="*/ 123982 w 607695"/>
              <a:gd name="T7" fmla="*/ 92163 h 121285"/>
              <a:gd name="T8" fmla="*/ 147451 w 607695"/>
              <a:gd name="T9" fmla="*/ 47256 h 121285"/>
              <a:gd name="T10" fmla="*/ 175860 w 607695"/>
              <a:gd name="T11" fmla="*/ 93840 h 121285"/>
              <a:gd name="T12" fmla="*/ 232317 w 607695"/>
              <a:gd name="T13" fmla="*/ 80504 h 121285"/>
              <a:gd name="T14" fmla="*/ 182978 w 607695"/>
              <a:gd name="T15" fmla="*/ 71998 h 121285"/>
              <a:gd name="T16" fmla="*/ 179305 w 607695"/>
              <a:gd name="T17" fmla="*/ 61158 h 121285"/>
              <a:gd name="T18" fmla="*/ 253263 w 607695"/>
              <a:gd name="T19" fmla="*/ 51833 h 121285"/>
              <a:gd name="T20" fmla="*/ 186542 w 607695"/>
              <a:gd name="T21" fmla="*/ 39091 h 121285"/>
              <a:gd name="T22" fmla="*/ 194820 w 607695"/>
              <a:gd name="T23" fmla="*/ 26968 h 121285"/>
              <a:gd name="T24" fmla="*/ 256894 w 607695"/>
              <a:gd name="T25" fmla="*/ 20535 h 121285"/>
              <a:gd name="T26" fmla="*/ 216338 w 607695"/>
              <a:gd name="T27" fmla="*/ 0 h 121285"/>
              <a:gd name="T28" fmla="*/ 393458 w 607695"/>
              <a:gd name="T29" fmla="*/ 47256 h 121285"/>
              <a:gd name="T30" fmla="*/ 421866 w 607695"/>
              <a:gd name="T31" fmla="*/ 93840 h 121285"/>
              <a:gd name="T32" fmla="*/ 478325 w 607695"/>
              <a:gd name="T33" fmla="*/ 80504 h 121285"/>
              <a:gd name="T34" fmla="*/ 428983 w 607695"/>
              <a:gd name="T35" fmla="*/ 71998 h 121285"/>
              <a:gd name="T36" fmla="*/ 425309 w 607695"/>
              <a:gd name="T37" fmla="*/ 61158 h 121285"/>
              <a:gd name="T38" fmla="*/ 499272 w 607695"/>
              <a:gd name="T39" fmla="*/ 51833 h 121285"/>
              <a:gd name="T40" fmla="*/ 432549 w 607695"/>
              <a:gd name="T41" fmla="*/ 39091 h 121285"/>
              <a:gd name="T42" fmla="*/ 440825 w 607695"/>
              <a:gd name="T43" fmla="*/ 26968 h 121285"/>
              <a:gd name="T44" fmla="*/ 502902 w 607695"/>
              <a:gd name="T45" fmla="*/ 20535 h 121285"/>
              <a:gd name="T46" fmla="*/ 462345 w 607695"/>
              <a:gd name="T47" fmla="*/ 0 h 121285"/>
              <a:gd name="T48" fmla="*/ 256575 w 607695"/>
              <a:gd name="T49" fmla="*/ 92163 h 121285"/>
              <a:gd name="T50" fmla="*/ 372024 w 607695"/>
              <a:gd name="T51" fmla="*/ 58142 h 121285"/>
              <a:gd name="T52" fmla="*/ 323679 w 607695"/>
              <a:gd name="T53" fmla="*/ 2103 h 121285"/>
              <a:gd name="T54" fmla="*/ 324571 w 607695"/>
              <a:gd name="T55" fmla="*/ 92163 h 121285"/>
              <a:gd name="T56" fmla="*/ 609159 w 607695"/>
              <a:gd name="T57" fmla="*/ 2103 h 121285"/>
              <a:gd name="T58" fmla="*/ 538234 w 607695"/>
              <a:gd name="T59" fmla="*/ 92163 h 121285"/>
              <a:gd name="T60" fmla="*/ 609159 w 607695"/>
              <a:gd name="T61" fmla="*/ 2103 h 121285"/>
              <a:gd name="T62" fmla="*/ 239991 w 607695"/>
              <a:gd name="T63" fmla="*/ 73978 h 121285"/>
              <a:gd name="T64" fmla="*/ 457379 w 607695"/>
              <a:gd name="T65" fmla="*/ 65689 h 121285"/>
              <a:gd name="T66" fmla="*/ 491250 w 607695"/>
              <a:gd name="T67" fmla="*/ 68781 h 121285"/>
              <a:gd name="T68" fmla="*/ 59337 w 607695"/>
              <a:gd name="T69" fmla="*/ 2103 h 121285"/>
              <a:gd name="T70" fmla="*/ 41014 w 607695"/>
              <a:gd name="T71" fmla="*/ 47365 h 121285"/>
              <a:gd name="T72" fmla="*/ 62009 w 607695"/>
              <a:gd name="T73" fmla="*/ 66926 h 121285"/>
              <a:gd name="T74" fmla="*/ 136888 w 607695"/>
              <a:gd name="T75" fmla="*/ 27215 h 121285"/>
              <a:gd name="T76" fmla="*/ 101230 w 607695"/>
              <a:gd name="T77" fmla="*/ 27215 h 121285"/>
              <a:gd name="T78" fmla="*/ 136888 w 607695"/>
              <a:gd name="T79" fmla="*/ 27215 h 121285"/>
              <a:gd name="T80" fmla="*/ 219011 w 607695"/>
              <a:gd name="T81" fmla="*/ 21896 h 121285"/>
              <a:gd name="T82" fmla="*/ 223000 w 607695"/>
              <a:gd name="T83" fmla="*/ 32906 h 121285"/>
              <a:gd name="T84" fmla="*/ 257361 w 607695"/>
              <a:gd name="T85" fmla="*/ 35597 h 121285"/>
              <a:gd name="T86" fmla="*/ 257339 w 607695"/>
              <a:gd name="T87" fmla="*/ 22886 h 121285"/>
              <a:gd name="T88" fmla="*/ 461580 w 607695"/>
              <a:gd name="T89" fmla="*/ 20535 h 121285"/>
              <a:gd name="T90" fmla="*/ 468966 w 607695"/>
              <a:gd name="T91" fmla="*/ 27710 h 121285"/>
              <a:gd name="T92" fmla="*/ 502678 w 607695"/>
              <a:gd name="T93" fmla="*/ 39091 h 121285"/>
              <a:gd name="T94" fmla="*/ 503704 w 607695"/>
              <a:gd name="T95" fmla="*/ 26968 h 121285"/>
              <a:gd name="T96" fmla="*/ 391675 w 607695"/>
              <a:gd name="T97" fmla="*/ 2103 h 121285"/>
              <a:gd name="T98" fmla="*/ 380874 w 607695"/>
              <a:gd name="T99" fmla="*/ 32906 h 1212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07695"/>
              <a:gd name="T151" fmla="*/ 0 h 121285"/>
              <a:gd name="T152" fmla="*/ 607695 w 607695"/>
              <a:gd name="T153" fmla="*/ 121285 h 1212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07695" h="121285">
                <a:moveTo>
                  <a:pt x="132461" y="68706"/>
                </a:moveTo>
                <a:lnTo>
                  <a:pt x="17780" y="68706"/>
                </a:lnTo>
                <a:lnTo>
                  <a:pt x="0" y="121030"/>
                </a:lnTo>
                <a:lnTo>
                  <a:pt x="24637" y="121030"/>
                </a:lnTo>
                <a:lnTo>
                  <a:pt x="33655" y="94614"/>
                </a:lnTo>
                <a:lnTo>
                  <a:pt x="123657" y="94614"/>
                </a:lnTo>
                <a:lnTo>
                  <a:pt x="132461" y="68706"/>
                </a:lnTo>
                <a:close/>
              </a:path>
              <a:path w="607695" h="121285">
                <a:moveTo>
                  <a:pt x="123657" y="94614"/>
                </a:moveTo>
                <a:lnTo>
                  <a:pt x="99060" y="94614"/>
                </a:lnTo>
                <a:lnTo>
                  <a:pt x="90170" y="121030"/>
                </a:lnTo>
                <a:lnTo>
                  <a:pt x="114681" y="121030"/>
                </a:lnTo>
                <a:lnTo>
                  <a:pt x="123657" y="94614"/>
                </a:lnTo>
                <a:close/>
              </a:path>
              <a:path w="607695" h="121285">
                <a:moveTo>
                  <a:pt x="215773" y="0"/>
                </a:moveTo>
                <a:lnTo>
                  <a:pt x="172847" y="13461"/>
                </a:lnTo>
                <a:lnTo>
                  <a:pt x="147066" y="48513"/>
                </a:lnTo>
                <a:lnTo>
                  <a:pt x="143938" y="62785"/>
                </a:lnTo>
                <a:lnTo>
                  <a:pt x="144019" y="69849"/>
                </a:lnTo>
                <a:lnTo>
                  <a:pt x="175400" y="96335"/>
                </a:lnTo>
                <a:lnTo>
                  <a:pt x="184023" y="96646"/>
                </a:lnTo>
                <a:lnTo>
                  <a:pt x="194097" y="96267"/>
                </a:lnTo>
                <a:lnTo>
                  <a:pt x="231711" y="82645"/>
                </a:lnTo>
                <a:lnTo>
                  <a:pt x="239365" y="75945"/>
                </a:lnTo>
                <a:lnTo>
                  <a:pt x="186309" y="75945"/>
                </a:lnTo>
                <a:lnTo>
                  <a:pt x="182499" y="73913"/>
                </a:lnTo>
                <a:lnTo>
                  <a:pt x="180467" y="69849"/>
                </a:lnTo>
                <a:lnTo>
                  <a:pt x="178943" y="67055"/>
                </a:lnTo>
                <a:lnTo>
                  <a:pt x="178835" y="62785"/>
                </a:lnTo>
                <a:lnTo>
                  <a:pt x="180212" y="57149"/>
                </a:lnTo>
                <a:lnTo>
                  <a:pt x="251206" y="57149"/>
                </a:lnTo>
                <a:lnTo>
                  <a:pt x="252603" y="53212"/>
                </a:lnTo>
                <a:lnTo>
                  <a:pt x="255148" y="44497"/>
                </a:lnTo>
                <a:lnTo>
                  <a:pt x="256001" y="40131"/>
                </a:lnTo>
                <a:lnTo>
                  <a:pt x="186055" y="40131"/>
                </a:lnTo>
                <a:lnTo>
                  <a:pt x="188468" y="34670"/>
                </a:lnTo>
                <a:lnTo>
                  <a:pt x="191262" y="30479"/>
                </a:lnTo>
                <a:lnTo>
                  <a:pt x="194310" y="27685"/>
                </a:lnTo>
                <a:lnTo>
                  <a:pt x="199262" y="23240"/>
                </a:lnTo>
                <a:lnTo>
                  <a:pt x="204470" y="21081"/>
                </a:lnTo>
                <a:lnTo>
                  <a:pt x="256224" y="21081"/>
                </a:lnTo>
                <a:lnTo>
                  <a:pt x="255270" y="15874"/>
                </a:lnTo>
                <a:lnTo>
                  <a:pt x="225036" y="380"/>
                </a:lnTo>
                <a:lnTo>
                  <a:pt x="215773" y="0"/>
                </a:lnTo>
                <a:close/>
              </a:path>
              <a:path w="607695" h="121285">
                <a:moveTo>
                  <a:pt x="461137" y="0"/>
                </a:moveTo>
                <a:lnTo>
                  <a:pt x="418211" y="13461"/>
                </a:lnTo>
                <a:lnTo>
                  <a:pt x="392430" y="48513"/>
                </a:lnTo>
                <a:lnTo>
                  <a:pt x="389302" y="62785"/>
                </a:lnTo>
                <a:lnTo>
                  <a:pt x="389383" y="69849"/>
                </a:lnTo>
                <a:lnTo>
                  <a:pt x="420764" y="96335"/>
                </a:lnTo>
                <a:lnTo>
                  <a:pt x="429387" y="96646"/>
                </a:lnTo>
                <a:lnTo>
                  <a:pt x="439461" y="96267"/>
                </a:lnTo>
                <a:lnTo>
                  <a:pt x="477075" y="82645"/>
                </a:lnTo>
                <a:lnTo>
                  <a:pt x="484729" y="75945"/>
                </a:lnTo>
                <a:lnTo>
                  <a:pt x="431673" y="75945"/>
                </a:lnTo>
                <a:lnTo>
                  <a:pt x="427863" y="73913"/>
                </a:lnTo>
                <a:lnTo>
                  <a:pt x="425830" y="69849"/>
                </a:lnTo>
                <a:lnTo>
                  <a:pt x="424306" y="67055"/>
                </a:lnTo>
                <a:lnTo>
                  <a:pt x="424199" y="62785"/>
                </a:lnTo>
                <a:lnTo>
                  <a:pt x="425576" y="57149"/>
                </a:lnTo>
                <a:lnTo>
                  <a:pt x="496570" y="57149"/>
                </a:lnTo>
                <a:lnTo>
                  <a:pt x="497967" y="53212"/>
                </a:lnTo>
                <a:lnTo>
                  <a:pt x="500512" y="44497"/>
                </a:lnTo>
                <a:lnTo>
                  <a:pt x="501365" y="40131"/>
                </a:lnTo>
                <a:lnTo>
                  <a:pt x="431419" y="40131"/>
                </a:lnTo>
                <a:lnTo>
                  <a:pt x="433831" y="34670"/>
                </a:lnTo>
                <a:lnTo>
                  <a:pt x="436625" y="30479"/>
                </a:lnTo>
                <a:lnTo>
                  <a:pt x="439674" y="27685"/>
                </a:lnTo>
                <a:lnTo>
                  <a:pt x="444626" y="23240"/>
                </a:lnTo>
                <a:lnTo>
                  <a:pt x="449834" y="21081"/>
                </a:lnTo>
                <a:lnTo>
                  <a:pt x="501588" y="21081"/>
                </a:lnTo>
                <a:lnTo>
                  <a:pt x="500634" y="15874"/>
                </a:lnTo>
                <a:lnTo>
                  <a:pt x="470400" y="380"/>
                </a:lnTo>
                <a:lnTo>
                  <a:pt x="461137" y="0"/>
                </a:lnTo>
                <a:close/>
              </a:path>
              <a:path w="607695" h="121285">
                <a:moveTo>
                  <a:pt x="322834" y="2158"/>
                </a:moveTo>
                <a:lnTo>
                  <a:pt x="287400" y="2158"/>
                </a:lnTo>
                <a:lnTo>
                  <a:pt x="255905" y="94614"/>
                </a:lnTo>
                <a:lnTo>
                  <a:pt x="291465" y="94614"/>
                </a:lnTo>
                <a:lnTo>
                  <a:pt x="303275" y="59689"/>
                </a:lnTo>
                <a:lnTo>
                  <a:pt x="371053" y="59689"/>
                </a:lnTo>
                <a:lnTo>
                  <a:pt x="379879" y="33781"/>
                </a:lnTo>
                <a:lnTo>
                  <a:pt x="312038" y="33781"/>
                </a:lnTo>
                <a:lnTo>
                  <a:pt x="322834" y="2158"/>
                </a:lnTo>
                <a:close/>
              </a:path>
              <a:path w="607695" h="121285">
                <a:moveTo>
                  <a:pt x="371053" y="59689"/>
                </a:moveTo>
                <a:lnTo>
                  <a:pt x="335534" y="59689"/>
                </a:lnTo>
                <a:lnTo>
                  <a:pt x="323723" y="94614"/>
                </a:lnTo>
                <a:lnTo>
                  <a:pt x="359156" y="94614"/>
                </a:lnTo>
                <a:lnTo>
                  <a:pt x="371053" y="59689"/>
                </a:lnTo>
                <a:close/>
              </a:path>
              <a:path w="607695" h="121285">
                <a:moveTo>
                  <a:pt x="607568" y="2158"/>
                </a:moveTo>
                <a:lnTo>
                  <a:pt x="532765" y="2158"/>
                </a:lnTo>
                <a:lnTo>
                  <a:pt x="501269" y="94614"/>
                </a:lnTo>
                <a:lnTo>
                  <a:pt x="536828" y="94614"/>
                </a:lnTo>
                <a:lnTo>
                  <a:pt x="559435" y="27939"/>
                </a:lnTo>
                <a:lnTo>
                  <a:pt x="598804" y="27939"/>
                </a:lnTo>
                <a:lnTo>
                  <a:pt x="607568" y="2158"/>
                </a:lnTo>
                <a:close/>
              </a:path>
              <a:path w="607695" h="121285">
                <a:moveTo>
                  <a:pt x="210820" y="67436"/>
                </a:moveTo>
                <a:lnTo>
                  <a:pt x="195325" y="75945"/>
                </a:lnTo>
                <a:lnTo>
                  <a:pt x="239365" y="75945"/>
                </a:lnTo>
                <a:lnTo>
                  <a:pt x="244601" y="70611"/>
                </a:lnTo>
                <a:lnTo>
                  <a:pt x="210820" y="67436"/>
                </a:lnTo>
                <a:close/>
              </a:path>
              <a:path w="607695" h="121285">
                <a:moveTo>
                  <a:pt x="456184" y="67436"/>
                </a:moveTo>
                <a:lnTo>
                  <a:pt x="440690" y="75945"/>
                </a:lnTo>
                <a:lnTo>
                  <a:pt x="484729" y="75945"/>
                </a:lnTo>
                <a:lnTo>
                  <a:pt x="489966" y="70611"/>
                </a:lnTo>
                <a:lnTo>
                  <a:pt x="456184" y="67436"/>
                </a:lnTo>
                <a:close/>
              </a:path>
              <a:path w="607695" h="121285">
                <a:moveTo>
                  <a:pt x="145287" y="2158"/>
                </a:moveTo>
                <a:lnTo>
                  <a:pt x="59182" y="2158"/>
                </a:lnTo>
                <a:lnTo>
                  <a:pt x="51921" y="23494"/>
                </a:lnTo>
                <a:lnTo>
                  <a:pt x="46805" y="36639"/>
                </a:lnTo>
                <a:lnTo>
                  <a:pt x="40909" y="48625"/>
                </a:lnTo>
                <a:lnTo>
                  <a:pt x="34228" y="59350"/>
                </a:lnTo>
                <a:lnTo>
                  <a:pt x="26797" y="68706"/>
                </a:lnTo>
                <a:lnTo>
                  <a:pt x="61849" y="68706"/>
                </a:lnTo>
                <a:lnTo>
                  <a:pt x="83756" y="28892"/>
                </a:lnTo>
                <a:lnTo>
                  <a:pt x="84074" y="27939"/>
                </a:lnTo>
                <a:lnTo>
                  <a:pt x="136530" y="27939"/>
                </a:lnTo>
                <a:lnTo>
                  <a:pt x="145287" y="2158"/>
                </a:lnTo>
                <a:close/>
              </a:path>
              <a:path w="607695" h="121285">
                <a:moveTo>
                  <a:pt x="136530" y="27939"/>
                </a:moveTo>
                <a:lnTo>
                  <a:pt x="100965" y="27939"/>
                </a:lnTo>
                <a:lnTo>
                  <a:pt x="87122" y="68706"/>
                </a:lnTo>
                <a:lnTo>
                  <a:pt x="122682" y="68706"/>
                </a:lnTo>
                <a:lnTo>
                  <a:pt x="136530" y="27939"/>
                </a:lnTo>
                <a:close/>
              </a:path>
              <a:path w="607695" h="121285">
                <a:moveTo>
                  <a:pt x="256224" y="21081"/>
                </a:moveTo>
                <a:lnTo>
                  <a:pt x="215011" y="21081"/>
                </a:lnTo>
                <a:lnTo>
                  <a:pt x="218440" y="22478"/>
                </a:lnTo>
                <a:lnTo>
                  <a:pt x="220345" y="25526"/>
                </a:lnTo>
                <a:lnTo>
                  <a:pt x="222376" y="28447"/>
                </a:lnTo>
                <a:lnTo>
                  <a:pt x="222417" y="33781"/>
                </a:lnTo>
                <a:lnTo>
                  <a:pt x="220980" y="40131"/>
                </a:lnTo>
                <a:lnTo>
                  <a:pt x="256001" y="40131"/>
                </a:lnTo>
                <a:lnTo>
                  <a:pt x="256689" y="36542"/>
                </a:lnTo>
                <a:lnTo>
                  <a:pt x="257131" y="30479"/>
                </a:lnTo>
                <a:lnTo>
                  <a:pt x="257025" y="27685"/>
                </a:lnTo>
                <a:lnTo>
                  <a:pt x="256667" y="23494"/>
                </a:lnTo>
                <a:lnTo>
                  <a:pt x="256224" y="21081"/>
                </a:lnTo>
                <a:close/>
              </a:path>
              <a:path w="607695" h="121285">
                <a:moveTo>
                  <a:pt x="501588" y="21081"/>
                </a:moveTo>
                <a:lnTo>
                  <a:pt x="460375" y="21081"/>
                </a:lnTo>
                <a:lnTo>
                  <a:pt x="463803" y="22478"/>
                </a:lnTo>
                <a:lnTo>
                  <a:pt x="465709" y="25526"/>
                </a:lnTo>
                <a:lnTo>
                  <a:pt x="467741" y="28447"/>
                </a:lnTo>
                <a:lnTo>
                  <a:pt x="467781" y="33781"/>
                </a:lnTo>
                <a:lnTo>
                  <a:pt x="466344" y="40131"/>
                </a:lnTo>
                <a:lnTo>
                  <a:pt x="501365" y="40131"/>
                </a:lnTo>
                <a:lnTo>
                  <a:pt x="502053" y="36542"/>
                </a:lnTo>
                <a:lnTo>
                  <a:pt x="502495" y="30479"/>
                </a:lnTo>
                <a:lnTo>
                  <a:pt x="502389" y="27685"/>
                </a:lnTo>
                <a:lnTo>
                  <a:pt x="502030" y="23494"/>
                </a:lnTo>
                <a:lnTo>
                  <a:pt x="501588" y="21081"/>
                </a:lnTo>
                <a:close/>
              </a:path>
              <a:path w="607695" h="121285">
                <a:moveTo>
                  <a:pt x="390651" y="2158"/>
                </a:moveTo>
                <a:lnTo>
                  <a:pt x="355092" y="2158"/>
                </a:lnTo>
                <a:lnTo>
                  <a:pt x="344297" y="33781"/>
                </a:lnTo>
                <a:lnTo>
                  <a:pt x="379879" y="33781"/>
                </a:lnTo>
                <a:lnTo>
                  <a:pt x="390651" y="215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9287" name="object 71"/>
          <p:cNvSpPr>
            <a:spLocks/>
          </p:cNvSpPr>
          <p:nvPr/>
        </p:nvSpPr>
        <p:spPr bwMode="auto">
          <a:xfrm>
            <a:off x="8197851" y="5394326"/>
            <a:ext cx="52916" cy="41275"/>
          </a:xfrm>
          <a:custGeom>
            <a:avLst/>
            <a:gdLst>
              <a:gd name="T0" fmla="*/ 23134 w 39370"/>
              <a:gd name="T1" fmla="*/ 0 h 41275"/>
              <a:gd name="T2" fmla="*/ 0 w 39370"/>
              <a:gd name="T3" fmla="*/ 40766 h 41275"/>
              <a:gd name="T4" fmla="*/ 26306 w 39370"/>
              <a:gd name="T5" fmla="*/ 40766 h 41275"/>
              <a:gd name="T6" fmla="*/ 40716 w 39370"/>
              <a:gd name="T7" fmla="*/ 0 h 41275"/>
              <a:gd name="T8" fmla="*/ 23134 w 39370"/>
              <a:gd name="T9" fmla="*/ 0 h 41275"/>
              <a:gd name="T10" fmla="*/ 0 60000 65536"/>
              <a:gd name="T11" fmla="*/ 0 60000 65536"/>
              <a:gd name="T12" fmla="*/ 0 60000 65536"/>
              <a:gd name="T13" fmla="*/ 0 60000 65536"/>
              <a:gd name="T14" fmla="*/ 0 60000 65536"/>
              <a:gd name="T15" fmla="*/ 0 w 39370"/>
              <a:gd name="T16" fmla="*/ 0 h 41275"/>
              <a:gd name="T17" fmla="*/ 39370 w 39370"/>
              <a:gd name="T18" fmla="*/ 41275 h 41275"/>
            </a:gdLst>
            <a:ahLst/>
            <a:cxnLst>
              <a:cxn ang="T10">
                <a:pos x="T0" y="T1"/>
              </a:cxn>
              <a:cxn ang="T11">
                <a:pos x="T2" y="T3"/>
              </a:cxn>
              <a:cxn ang="T12">
                <a:pos x="T4" y="T5"/>
              </a:cxn>
              <a:cxn ang="T13">
                <a:pos x="T6" y="T7"/>
              </a:cxn>
              <a:cxn ang="T14">
                <a:pos x="T8" y="T9"/>
              </a:cxn>
            </a:cxnLst>
            <a:rect l="T15" t="T16" r="T17" b="T18"/>
            <a:pathLst>
              <a:path w="39370" h="41275">
                <a:moveTo>
                  <a:pt x="22225" y="0"/>
                </a:moveTo>
                <a:lnTo>
                  <a:pt x="0" y="40766"/>
                </a:lnTo>
                <a:lnTo>
                  <a:pt x="25273" y="40766"/>
                </a:lnTo>
                <a:lnTo>
                  <a:pt x="39116" y="0"/>
                </a:lnTo>
                <a:lnTo>
                  <a:pt x="22225"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88" name="object 72"/>
          <p:cNvSpPr>
            <a:spLocks/>
          </p:cNvSpPr>
          <p:nvPr/>
        </p:nvSpPr>
        <p:spPr bwMode="auto">
          <a:xfrm>
            <a:off x="8691034" y="5387975"/>
            <a:ext cx="48684" cy="19050"/>
          </a:xfrm>
          <a:custGeom>
            <a:avLst/>
            <a:gdLst>
              <a:gd name="T0" fmla="*/ 22990 w 36829"/>
              <a:gd name="T1" fmla="*/ 0 h 19050"/>
              <a:gd name="T2" fmla="*/ 17638 w 36829"/>
              <a:gd name="T3" fmla="*/ 0 h 19050"/>
              <a:gd name="T4" fmla="*/ 12652 w 36829"/>
              <a:gd name="T5" fmla="*/ 2159 h 19050"/>
              <a:gd name="T6" fmla="*/ 7906 w 36829"/>
              <a:gd name="T7" fmla="*/ 6604 h 19050"/>
              <a:gd name="T8" fmla="*/ 4986 w 36829"/>
              <a:gd name="T9" fmla="*/ 9398 h 19050"/>
              <a:gd name="T10" fmla="*/ 2310 w 36829"/>
              <a:gd name="T11" fmla="*/ 13589 h 19050"/>
              <a:gd name="T12" fmla="*/ 0 w 36829"/>
              <a:gd name="T13" fmla="*/ 19050 h 19050"/>
              <a:gd name="T14" fmla="*/ 33451 w 36829"/>
              <a:gd name="T15" fmla="*/ 19050 h 19050"/>
              <a:gd name="T16" fmla="*/ 34912 w 36829"/>
              <a:gd name="T17" fmla="*/ 12319 h 19050"/>
              <a:gd name="T18" fmla="*/ 34790 w 36829"/>
              <a:gd name="T19" fmla="*/ 7366 h 19050"/>
              <a:gd name="T20" fmla="*/ 32844 w 36829"/>
              <a:gd name="T21" fmla="*/ 4445 h 19050"/>
              <a:gd name="T22" fmla="*/ 31019 w 36829"/>
              <a:gd name="T23" fmla="*/ 1397 h 19050"/>
              <a:gd name="T24" fmla="*/ 27735 w 36829"/>
              <a:gd name="T25" fmla="*/ 0 h 19050"/>
              <a:gd name="T26" fmla="*/ 22990 w 36829"/>
              <a:gd name="T27" fmla="*/ 0 h 190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829"/>
              <a:gd name="T43" fmla="*/ 0 h 19050"/>
              <a:gd name="T44" fmla="*/ 36829 w 36829"/>
              <a:gd name="T45" fmla="*/ 19050 h 190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829" h="19050">
                <a:moveTo>
                  <a:pt x="24002" y="0"/>
                </a:moveTo>
                <a:lnTo>
                  <a:pt x="18415" y="0"/>
                </a:lnTo>
                <a:lnTo>
                  <a:pt x="13207" y="2159"/>
                </a:lnTo>
                <a:lnTo>
                  <a:pt x="8254" y="6604"/>
                </a:lnTo>
                <a:lnTo>
                  <a:pt x="5206" y="9398"/>
                </a:lnTo>
                <a:lnTo>
                  <a:pt x="2412" y="13589"/>
                </a:lnTo>
                <a:lnTo>
                  <a:pt x="0" y="19050"/>
                </a:lnTo>
                <a:lnTo>
                  <a:pt x="34925" y="19050"/>
                </a:lnTo>
                <a:lnTo>
                  <a:pt x="36449" y="12319"/>
                </a:lnTo>
                <a:lnTo>
                  <a:pt x="36322" y="7366"/>
                </a:lnTo>
                <a:lnTo>
                  <a:pt x="34290" y="4445"/>
                </a:lnTo>
                <a:lnTo>
                  <a:pt x="32384" y="1397"/>
                </a:lnTo>
                <a:lnTo>
                  <a:pt x="28955" y="0"/>
                </a:lnTo>
                <a:lnTo>
                  <a:pt x="24002"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89" name="object 73"/>
          <p:cNvSpPr>
            <a:spLocks/>
          </p:cNvSpPr>
          <p:nvPr/>
        </p:nvSpPr>
        <p:spPr bwMode="auto">
          <a:xfrm>
            <a:off x="8362951" y="5387975"/>
            <a:ext cx="50800" cy="19050"/>
          </a:xfrm>
          <a:custGeom>
            <a:avLst/>
            <a:gdLst>
              <a:gd name="T0" fmla="*/ 28439 w 36829"/>
              <a:gd name="T1" fmla="*/ 0 h 19050"/>
              <a:gd name="T2" fmla="*/ 21818 w 36829"/>
              <a:gd name="T3" fmla="*/ 0 h 19050"/>
              <a:gd name="T4" fmla="*/ 15650 w 36829"/>
              <a:gd name="T5" fmla="*/ 2159 h 19050"/>
              <a:gd name="T6" fmla="*/ 9780 w 36829"/>
              <a:gd name="T7" fmla="*/ 6604 h 19050"/>
              <a:gd name="T8" fmla="*/ 6169 w 36829"/>
              <a:gd name="T9" fmla="*/ 9398 h 19050"/>
              <a:gd name="T10" fmla="*/ 2857 w 36829"/>
              <a:gd name="T11" fmla="*/ 13589 h 19050"/>
              <a:gd name="T12" fmla="*/ 0 w 36829"/>
              <a:gd name="T13" fmla="*/ 19050 h 19050"/>
              <a:gd name="T14" fmla="*/ 41381 w 36829"/>
              <a:gd name="T15" fmla="*/ 19050 h 19050"/>
              <a:gd name="T16" fmla="*/ 43188 w 36829"/>
              <a:gd name="T17" fmla="*/ 12319 h 19050"/>
              <a:gd name="T18" fmla="*/ 43036 w 36829"/>
              <a:gd name="T19" fmla="*/ 7366 h 19050"/>
              <a:gd name="T20" fmla="*/ 40627 w 36829"/>
              <a:gd name="T21" fmla="*/ 4445 h 19050"/>
              <a:gd name="T22" fmla="*/ 38372 w 36829"/>
              <a:gd name="T23" fmla="*/ 1397 h 19050"/>
              <a:gd name="T24" fmla="*/ 34307 w 36829"/>
              <a:gd name="T25" fmla="*/ 0 h 19050"/>
              <a:gd name="T26" fmla="*/ 28439 w 36829"/>
              <a:gd name="T27" fmla="*/ 0 h 190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829"/>
              <a:gd name="T43" fmla="*/ 0 h 19050"/>
              <a:gd name="T44" fmla="*/ 36829 w 36829"/>
              <a:gd name="T45" fmla="*/ 19050 h 190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829" h="19050">
                <a:moveTo>
                  <a:pt x="24002" y="0"/>
                </a:moveTo>
                <a:lnTo>
                  <a:pt x="18414" y="0"/>
                </a:lnTo>
                <a:lnTo>
                  <a:pt x="13207" y="2159"/>
                </a:lnTo>
                <a:lnTo>
                  <a:pt x="8254" y="6604"/>
                </a:lnTo>
                <a:lnTo>
                  <a:pt x="5206" y="9398"/>
                </a:lnTo>
                <a:lnTo>
                  <a:pt x="2412" y="13589"/>
                </a:lnTo>
                <a:lnTo>
                  <a:pt x="0" y="19050"/>
                </a:lnTo>
                <a:lnTo>
                  <a:pt x="34925" y="19050"/>
                </a:lnTo>
                <a:lnTo>
                  <a:pt x="36449" y="12319"/>
                </a:lnTo>
                <a:lnTo>
                  <a:pt x="36321" y="7366"/>
                </a:lnTo>
                <a:lnTo>
                  <a:pt x="34289" y="4445"/>
                </a:lnTo>
                <a:lnTo>
                  <a:pt x="32385" y="1397"/>
                </a:lnTo>
                <a:lnTo>
                  <a:pt x="28955" y="0"/>
                </a:lnTo>
                <a:lnTo>
                  <a:pt x="24002"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90" name="object 74"/>
          <p:cNvSpPr>
            <a:spLocks/>
          </p:cNvSpPr>
          <p:nvPr/>
        </p:nvSpPr>
        <p:spPr bwMode="auto">
          <a:xfrm>
            <a:off x="8784168" y="5368926"/>
            <a:ext cx="141817" cy="93663"/>
          </a:xfrm>
          <a:custGeom>
            <a:avLst/>
            <a:gdLst>
              <a:gd name="T0" fmla="*/ 31033 w 106679"/>
              <a:gd name="T1" fmla="*/ 0 h 92710"/>
              <a:gd name="T2" fmla="*/ 104734 w 106679"/>
              <a:gd name="T3" fmla="*/ 0 h 92710"/>
              <a:gd name="T4" fmla="*/ 96099 w 106679"/>
              <a:gd name="T5" fmla="*/ 27133 h 92710"/>
              <a:gd name="T6" fmla="*/ 57310 w 106679"/>
              <a:gd name="T7" fmla="*/ 27133 h 92710"/>
              <a:gd name="T8" fmla="*/ 35036 w 106679"/>
              <a:gd name="T9" fmla="*/ 97306 h 92710"/>
              <a:gd name="T10" fmla="*/ 0 w 106679"/>
              <a:gd name="T11" fmla="*/ 97306 h 92710"/>
              <a:gd name="T12" fmla="*/ 31033 w 106679"/>
              <a:gd name="T13" fmla="*/ 0 h 92710"/>
              <a:gd name="T14" fmla="*/ 0 60000 65536"/>
              <a:gd name="T15" fmla="*/ 0 60000 65536"/>
              <a:gd name="T16" fmla="*/ 0 60000 65536"/>
              <a:gd name="T17" fmla="*/ 0 60000 65536"/>
              <a:gd name="T18" fmla="*/ 0 60000 65536"/>
              <a:gd name="T19" fmla="*/ 0 60000 65536"/>
              <a:gd name="T20" fmla="*/ 0 60000 65536"/>
              <a:gd name="T21" fmla="*/ 0 w 106679"/>
              <a:gd name="T22" fmla="*/ 0 h 92710"/>
              <a:gd name="T23" fmla="*/ 106679 w 106679"/>
              <a:gd name="T24" fmla="*/ 92710 h 927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679" h="92710">
                <a:moveTo>
                  <a:pt x="31496" y="0"/>
                </a:moveTo>
                <a:lnTo>
                  <a:pt x="106299" y="0"/>
                </a:lnTo>
                <a:lnTo>
                  <a:pt x="97535" y="25781"/>
                </a:lnTo>
                <a:lnTo>
                  <a:pt x="58166" y="25781"/>
                </a:lnTo>
                <a:lnTo>
                  <a:pt x="35559" y="92456"/>
                </a:lnTo>
                <a:lnTo>
                  <a:pt x="0" y="92456"/>
                </a:lnTo>
                <a:lnTo>
                  <a:pt x="31496"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91" name="object 75"/>
          <p:cNvSpPr>
            <a:spLocks/>
          </p:cNvSpPr>
          <p:nvPr/>
        </p:nvSpPr>
        <p:spPr bwMode="auto">
          <a:xfrm>
            <a:off x="8456085" y="5368926"/>
            <a:ext cx="182033" cy="93663"/>
          </a:xfrm>
          <a:custGeom>
            <a:avLst/>
            <a:gdLst>
              <a:gd name="T0" fmla="*/ 33003 w 135254"/>
              <a:gd name="T1" fmla="*/ 0 h 92710"/>
              <a:gd name="T2" fmla="*/ 70133 w 135254"/>
              <a:gd name="T3" fmla="*/ 0 h 92710"/>
              <a:gd name="T4" fmla="*/ 58819 w 135254"/>
              <a:gd name="T5" fmla="*/ 33282 h 92710"/>
              <a:gd name="T6" fmla="*/ 92622 w 135254"/>
              <a:gd name="T7" fmla="*/ 33282 h 92710"/>
              <a:gd name="T8" fmla="*/ 103937 w 135254"/>
              <a:gd name="T9" fmla="*/ 0 h 92710"/>
              <a:gd name="T10" fmla="*/ 141196 w 135254"/>
              <a:gd name="T11" fmla="*/ 0 h 92710"/>
              <a:gd name="T12" fmla="*/ 108193 w 135254"/>
              <a:gd name="T13" fmla="*/ 97306 h 92710"/>
              <a:gd name="T14" fmla="*/ 71063 w 135254"/>
              <a:gd name="T15" fmla="*/ 97306 h 92710"/>
              <a:gd name="T16" fmla="*/ 83440 w 135254"/>
              <a:gd name="T17" fmla="*/ 60549 h 92710"/>
              <a:gd name="T18" fmla="*/ 49638 w 135254"/>
              <a:gd name="T19" fmla="*/ 60549 h 92710"/>
              <a:gd name="T20" fmla="*/ 37262 w 135254"/>
              <a:gd name="T21" fmla="*/ 97306 h 92710"/>
              <a:gd name="T22" fmla="*/ 0 w 135254"/>
              <a:gd name="T23" fmla="*/ 97306 h 92710"/>
              <a:gd name="T24" fmla="*/ 33003 w 135254"/>
              <a:gd name="T25" fmla="*/ 0 h 927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54"/>
              <a:gd name="T40" fmla="*/ 0 h 92710"/>
              <a:gd name="T41" fmla="*/ 135254 w 135254"/>
              <a:gd name="T42" fmla="*/ 92710 h 927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54" h="92710">
                <a:moveTo>
                  <a:pt x="31495" y="0"/>
                </a:moveTo>
                <a:lnTo>
                  <a:pt x="66928" y="0"/>
                </a:lnTo>
                <a:lnTo>
                  <a:pt x="56133" y="31623"/>
                </a:lnTo>
                <a:lnTo>
                  <a:pt x="88391" y="31623"/>
                </a:lnTo>
                <a:lnTo>
                  <a:pt x="99187" y="0"/>
                </a:lnTo>
                <a:lnTo>
                  <a:pt x="134746" y="0"/>
                </a:lnTo>
                <a:lnTo>
                  <a:pt x="103250" y="92456"/>
                </a:lnTo>
                <a:lnTo>
                  <a:pt x="67817" y="92456"/>
                </a:lnTo>
                <a:lnTo>
                  <a:pt x="79628" y="57531"/>
                </a:lnTo>
                <a:lnTo>
                  <a:pt x="47370" y="57531"/>
                </a:lnTo>
                <a:lnTo>
                  <a:pt x="35560" y="92456"/>
                </a:lnTo>
                <a:lnTo>
                  <a:pt x="0" y="92456"/>
                </a:lnTo>
                <a:lnTo>
                  <a:pt x="31495"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92" name="object 76"/>
          <p:cNvSpPr>
            <a:spLocks/>
          </p:cNvSpPr>
          <p:nvPr/>
        </p:nvSpPr>
        <p:spPr bwMode="auto">
          <a:xfrm>
            <a:off x="8115300" y="5368926"/>
            <a:ext cx="194733" cy="119063"/>
          </a:xfrm>
          <a:custGeom>
            <a:avLst/>
            <a:gdLst>
              <a:gd name="T0" fmla="*/ 60487 w 145414"/>
              <a:gd name="T1" fmla="*/ 0 h 119379"/>
              <a:gd name="T2" fmla="*/ 148492 w 145414"/>
              <a:gd name="T3" fmla="*/ 0 h 119379"/>
              <a:gd name="T4" fmla="*/ 125389 w 145414"/>
              <a:gd name="T5" fmla="*/ 65672 h 119379"/>
              <a:gd name="T6" fmla="*/ 135383 w 145414"/>
              <a:gd name="T7" fmla="*/ 65672 h 119379"/>
              <a:gd name="T8" fmla="*/ 117211 w 145414"/>
              <a:gd name="T9" fmla="*/ 117307 h 119379"/>
              <a:gd name="T10" fmla="*/ 92159 w 145414"/>
              <a:gd name="T11" fmla="*/ 117307 h 119379"/>
              <a:gd name="T12" fmla="*/ 101245 w 145414"/>
              <a:gd name="T13" fmla="*/ 91239 h 119379"/>
              <a:gd name="T14" fmla="*/ 34397 w 145414"/>
              <a:gd name="T15" fmla="*/ 91239 h 119379"/>
              <a:gd name="T16" fmla="*/ 25181 w 145414"/>
              <a:gd name="T17" fmla="*/ 117307 h 119379"/>
              <a:gd name="T18" fmla="*/ 0 w 145414"/>
              <a:gd name="T19" fmla="*/ 117307 h 119379"/>
              <a:gd name="T20" fmla="*/ 18172 w 145414"/>
              <a:gd name="T21" fmla="*/ 65672 h 119379"/>
              <a:gd name="T22" fmla="*/ 27388 w 145414"/>
              <a:gd name="T23" fmla="*/ 65672 h 119379"/>
              <a:gd name="T24" fmla="*/ 34983 w 145414"/>
              <a:gd name="T25" fmla="*/ 56438 h 119379"/>
              <a:gd name="T26" fmla="*/ 41811 w 145414"/>
              <a:gd name="T27" fmla="*/ 45854 h 119379"/>
              <a:gd name="T28" fmla="*/ 47888 w 145414"/>
              <a:gd name="T29" fmla="*/ 33930 h 119379"/>
              <a:gd name="T30" fmla="*/ 53220 w 145414"/>
              <a:gd name="T31" fmla="*/ 20680 h 119379"/>
              <a:gd name="T32" fmla="*/ 60487 w 145414"/>
              <a:gd name="T33" fmla="*/ 0 h 1193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414"/>
              <a:gd name="T52" fmla="*/ 0 h 119379"/>
              <a:gd name="T53" fmla="*/ 145414 w 145414"/>
              <a:gd name="T54" fmla="*/ 119379 h 1193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414" h="119379">
                <a:moveTo>
                  <a:pt x="59182" y="0"/>
                </a:moveTo>
                <a:lnTo>
                  <a:pt x="145287" y="0"/>
                </a:lnTo>
                <a:lnTo>
                  <a:pt x="122682" y="66548"/>
                </a:lnTo>
                <a:lnTo>
                  <a:pt x="132461" y="66548"/>
                </a:lnTo>
                <a:lnTo>
                  <a:pt x="114681" y="118872"/>
                </a:lnTo>
                <a:lnTo>
                  <a:pt x="90170" y="118872"/>
                </a:lnTo>
                <a:lnTo>
                  <a:pt x="99060" y="92456"/>
                </a:lnTo>
                <a:lnTo>
                  <a:pt x="33655" y="92456"/>
                </a:lnTo>
                <a:lnTo>
                  <a:pt x="24637" y="118872"/>
                </a:lnTo>
                <a:lnTo>
                  <a:pt x="0" y="118872"/>
                </a:lnTo>
                <a:lnTo>
                  <a:pt x="17780" y="66548"/>
                </a:lnTo>
                <a:lnTo>
                  <a:pt x="26797" y="66548"/>
                </a:lnTo>
                <a:lnTo>
                  <a:pt x="34228" y="57191"/>
                </a:lnTo>
                <a:lnTo>
                  <a:pt x="40909" y="46466"/>
                </a:lnTo>
                <a:lnTo>
                  <a:pt x="46853" y="34383"/>
                </a:lnTo>
                <a:lnTo>
                  <a:pt x="52070" y="20955"/>
                </a:lnTo>
                <a:lnTo>
                  <a:pt x="59182" y="0"/>
                </a:lnTo>
                <a:close/>
              </a:path>
            </a:pathLst>
          </a:custGeom>
          <a:noFill/>
          <a:ln w="10667">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93" name="object 77"/>
          <p:cNvSpPr>
            <a:spLocks/>
          </p:cNvSpPr>
          <p:nvPr/>
        </p:nvSpPr>
        <p:spPr bwMode="auto">
          <a:xfrm>
            <a:off x="8633884" y="5367339"/>
            <a:ext cx="152400" cy="96837"/>
          </a:xfrm>
          <a:custGeom>
            <a:avLst/>
            <a:gdLst>
              <a:gd name="T0" fmla="*/ 73898 w 113665"/>
              <a:gd name="T1" fmla="*/ 0 h 97154"/>
              <a:gd name="T2" fmla="*/ 114511 w 113665"/>
              <a:gd name="T3" fmla="*/ 15617 h 97154"/>
              <a:gd name="T4" fmla="*/ 116487 w 113665"/>
              <a:gd name="T5" fmla="*/ 29158 h 97154"/>
              <a:gd name="T6" fmla="*/ 115963 w 113665"/>
              <a:gd name="T7" fmla="*/ 36045 h 97154"/>
              <a:gd name="T8" fmla="*/ 114385 w 113665"/>
              <a:gd name="T9" fmla="*/ 43776 h 97154"/>
              <a:gd name="T10" fmla="*/ 111768 w 113665"/>
              <a:gd name="T11" fmla="*/ 52350 h 97154"/>
              <a:gd name="T12" fmla="*/ 110332 w 113665"/>
              <a:gd name="T13" fmla="*/ 56223 h 97154"/>
              <a:gd name="T14" fmla="*/ 37333 w 113665"/>
              <a:gd name="T15" fmla="*/ 56223 h 97154"/>
              <a:gd name="T16" fmla="*/ 35896 w 113665"/>
              <a:gd name="T17" fmla="*/ 61846 h 97154"/>
              <a:gd name="T18" fmla="*/ 36028 w 113665"/>
              <a:gd name="T19" fmla="*/ 65968 h 97154"/>
              <a:gd name="T20" fmla="*/ 37595 w 113665"/>
              <a:gd name="T21" fmla="*/ 68717 h 97154"/>
              <a:gd name="T22" fmla="*/ 39684 w 113665"/>
              <a:gd name="T23" fmla="*/ 72715 h 97154"/>
              <a:gd name="T24" fmla="*/ 43602 w 113665"/>
              <a:gd name="T25" fmla="*/ 74714 h 97154"/>
              <a:gd name="T26" fmla="*/ 49216 w 113665"/>
              <a:gd name="T27" fmla="*/ 74714 h 97154"/>
              <a:gd name="T28" fmla="*/ 52873 w 113665"/>
              <a:gd name="T29" fmla="*/ 74714 h 97154"/>
              <a:gd name="T30" fmla="*/ 68805 w 113665"/>
              <a:gd name="T31" fmla="*/ 66343 h 97154"/>
              <a:gd name="T32" fmla="*/ 103542 w 113665"/>
              <a:gd name="T33" fmla="*/ 69467 h 97154"/>
              <a:gd name="T34" fmla="*/ 69293 w 113665"/>
              <a:gd name="T35" fmla="*/ 91761 h 97154"/>
              <a:gd name="T36" fmla="*/ 41251 w 113665"/>
              <a:gd name="T37" fmla="*/ 95081 h 97154"/>
              <a:gd name="T38" fmla="*/ 32385 w 113665"/>
              <a:gd name="T39" fmla="*/ 94775 h 97154"/>
              <a:gd name="T40" fmla="*/ 0 w 113665"/>
              <a:gd name="T41" fmla="*/ 68055 h 97154"/>
              <a:gd name="T42" fmla="*/ 33 w 113665"/>
              <a:gd name="T43" fmla="*/ 61767 h 97154"/>
              <a:gd name="T44" fmla="*/ 20990 w 113665"/>
              <a:gd name="T45" fmla="*/ 20318 h 97154"/>
              <a:gd name="T46" fmla="*/ 61730 w 113665"/>
              <a:gd name="T47" fmla="*/ 838 h 97154"/>
              <a:gd name="T48" fmla="*/ 73898 w 113665"/>
              <a:gd name="T49" fmla="*/ 0 h 97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3665"/>
              <a:gd name="T76" fmla="*/ 0 h 97154"/>
              <a:gd name="T77" fmla="*/ 113665 w 113665"/>
              <a:gd name="T78" fmla="*/ 97154 h 97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3665" h="97154">
                <a:moveTo>
                  <a:pt x="71868" y="0"/>
                </a:moveTo>
                <a:lnTo>
                  <a:pt x="111365" y="15874"/>
                </a:lnTo>
                <a:lnTo>
                  <a:pt x="113287" y="29638"/>
                </a:lnTo>
                <a:lnTo>
                  <a:pt x="112777" y="36639"/>
                </a:lnTo>
                <a:lnTo>
                  <a:pt x="111244" y="44497"/>
                </a:lnTo>
                <a:lnTo>
                  <a:pt x="108698" y="53212"/>
                </a:lnTo>
                <a:lnTo>
                  <a:pt x="107301" y="57149"/>
                </a:lnTo>
                <a:lnTo>
                  <a:pt x="36308" y="57149"/>
                </a:lnTo>
                <a:lnTo>
                  <a:pt x="34911" y="62864"/>
                </a:lnTo>
                <a:lnTo>
                  <a:pt x="35038" y="67055"/>
                </a:lnTo>
                <a:lnTo>
                  <a:pt x="36562" y="69849"/>
                </a:lnTo>
                <a:lnTo>
                  <a:pt x="38594" y="73913"/>
                </a:lnTo>
                <a:lnTo>
                  <a:pt x="42404" y="75945"/>
                </a:lnTo>
                <a:lnTo>
                  <a:pt x="47865" y="75945"/>
                </a:lnTo>
                <a:lnTo>
                  <a:pt x="51421" y="75945"/>
                </a:lnTo>
                <a:lnTo>
                  <a:pt x="66915" y="67436"/>
                </a:lnTo>
                <a:lnTo>
                  <a:pt x="100697" y="70611"/>
                </a:lnTo>
                <a:lnTo>
                  <a:pt x="67389" y="93271"/>
                </a:lnTo>
                <a:lnTo>
                  <a:pt x="40118" y="96646"/>
                </a:lnTo>
                <a:lnTo>
                  <a:pt x="31495" y="96335"/>
                </a:lnTo>
                <a:lnTo>
                  <a:pt x="0" y="69177"/>
                </a:lnTo>
                <a:lnTo>
                  <a:pt x="33" y="62785"/>
                </a:lnTo>
                <a:lnTo>
                  <a:pt x="20413" y="20653"/>
                </a:lnTo>
                <a:lnTo>
                  <a:pt x="60035" y="853"/>
                </a:lnTo>
                <a:lnTo>
                  <a:pt x="71868"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94" name="object 78"/>
          <p:cNvSpPr>
            <a:spLocks/>
          </p:cNvSpPr>
          <p:nvPr/>
        </p:nvSpPr>
        <p:spPr bwMode="auto">
          <a:xfrm>
            <a:off x="8307917" y="5367339"/>
            <a:ext cx="150283" cy="96837"/>
          </a:xfrm>
          <a:custGeom>
            <a:avLst/>
            <a:gdLst>
              <a:gd name="T0" fmla="*/ 68908 w 113664"/>
              <a:gd name="T1" fmla="*/ 0 h 97154"/>
              <a:gd name="T2" fmla="*/ 106778 w 113664"/>
              <a:gd name="T3" fmla="*/ 15617 h 97154"/>
              <a:gd name="T4" fmla="*/ 108622 w 113664"/>
              <a:gd name="T5" fmla="*/ 29158 h 97154"/>
              <a:gd name="T6" fmla="*/ 108132 w 113664"/>
              <a:gd name="T7" fmla="*/ 36045 h 97154"/>
              <a:gd name="T8" fmla="*/ 106662 w 113664"/>
              <a:gd name="T9" fmla="*/ 43776 h 97154"/>
              <a:gd name="T10" fmla="*/ 104222 w 113664"/>
              <a:gd name="T11" fmla="*/ 52350 h 97154"/>
              <a:gd name="T12" fmla="*/ 102882 w 113664"/>
              <a:gd name="T13" fmla="*/ 56223 h 97154"/>
              <a:gd name="T14" fmla="*/ 34812 w 113664"/>
              <a:gd name="T15" fmla="*/ 56223 h 97154"/>
              <a:gd name="T16" fmla="*/ 33473 w 113664"/>
              <a:gd name="T17" fmla="*/ 61846 h 97154"/>
              <a:gd name="T18" fmla="*/ 33595 w 113664"/>
              <a:gd name="T19" fmla="*/ 65968 h 97154"/>
              <a:gd name="T20" fmla="*/ 35056 w 113664"/>
              <a:gd name="T21" fmla="*/ 68717 h 97154"/>
              <a:gd name="T22" fmla="*/ 37004 w 113664"/>
              <a:gd name="T23" fmla="*/ 72715 h 97154"/>
              <a:gd name="T24" fmla="*/ 40659 w 113664"/>
              <a:gd name="T25" fmla="*/ 74714 h 97154"/>
              <a:gd name="T26" fmla="*/ 45893 w 113664"/>
              <a:gd name="T27" fmla="*/ 74714 h 97154"/>
              <a:gd name="T28" fmla="*/ 49304 w 113664"/>
              <a:gd name="T29" fmla="*/ 74714 h 97154"/>
              <a:gd name="T30" fmla="*/ 64160 w 113664"/>
              <a:gd name="T31" fmla="*/ 66343 h 97154"/>
              <a:gd name="T32" fmla="*/ 96551 w 113664"/>
              <a:gd name="T33" fmla="*/ 69467 h 97154"/>
              <a:gd name="T34" fmla="*/ 64614 w 113664"/>
              <a:gd name="T35" fmla="*/ 91761 h 97154"/>
              <a:gd name="T36" fmla="*/ 38466 w 113664"/>
              <a:gd name="T37" fmla="*/ 95081 h 97154"/>
              <a:gd name="T38" fmla="*/ 30198 w 113664"/>
              <a:gd name="T39" fmla="*/ 94775 h 97154"/>
              <a:gd name="T40" fmla="*/ 0 w 113664"/>
              <a:gd name="T41" fmla="*/ 68055 h 97154"/>
              <a:gd name="T42" fmla="*/ 33 w 113664"/>
              <a:gd name="T43" fmla="*/ 61767 h 97154"/>
              <a:gd name="T44" fmla="*/ 19572 w 113664"/>
              <a:gd name="T45" fmla="*/ 20318 h 97154"/>
              <a:gd name="T46" fmla="*/ 57563 w 113664"/>
              <a:gd name="T47" fmla="*/ 838 h 97154"/>
              <a:gd name="T48" fmla="*/ 68908 w 113664"/>
              <a:gd name="T49" fmla="*/ 0 h 97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3664"/>
              <a:gd name="T76" fmla="*/ 0 h 97154"/>
              <a:gd name="T77" fmla="*/ 113664 w 113664"/>
              <a:gd name="T78" fmla="*/ 97154 h 97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3664" h="97154">
                <a:moveTo>
                  <a:pt x="71868" y="0"/>
                </a:moveTo>
                <a:lnTo>
                  <a:pt x="111365" y="15874"/>
                </a:lnTo>
                <a:lnTo>
                  <a:pt x="113287" y="29638"/>
                </a:lnTo>
                <a:lnTo>
                  <a:pt x="112777" y="36639"/>
                </a:lnTo>
                <a:lnTo>
                  <a:pt x="111244" y="44497"/>
                </a:lnTo>
                <a:lnTo>
                  <a:pt x="108698" y="53212"/>
                </a:lnTo>
                <a:lnTo>
                  <a:pt x="107301" y="57149"/>
                </a:lnTo>
                <a:lnTo>
                  <a:pt x="36308" y="57149"/>
                </a:lnTo>
                <a:lnTo>
                  <a:pt x="34911" y="62864"/>
                </a:lnTo>
                <a:lnTo>
                  <a:pt x="35038" y="67055"/>
                </a:lnTo>
                <a:lnTo>
                  <a:pt x="36562" y="69849"/>
                </a:lnTo>
                <a:lnTo>
                  <a:pt x="38594" y="73913"/>
                </a:lnTo>
                <a:lnTo>
                  <a:pt x="42404" y="75945"/>
                </a:lnTo>
                <a:lnTo>
                  <a:pt x="47865" y="75945"/>
                </a:lnTo>
                <a:lnTo>
                  <a:pt x="51421" y="75945"/>
                </a:lnTo>
                <a:lnTo>
                  <a:pt x="66915" y="67436"/>
                </a:lnTo>
                <a:lnTo>
                  <a:pt x="100697" y="70611"/>
                </a:lnTo>
                <a:lnTo>
                  <a:pt x="67389" y="93271"/>
                </a:lnTo>
                <a:lnTo>
                  <a:pt x="40118" y="96646"/>
                </a:lnTo>
                <a:lnTo>
                  <a:pt x="31495" y="96335"/>
                </a:lnTo>
                <a:lnTo>
                  <a:pt x="0" y="69177"/>
                </a:lnTo>
                <a:lnTo>
                  <a:pt x="33" y="62785"/>
                </a:lnTo>
                <a:lnTo>
                  <a:pt x="20413" y="20653"/>
                </a:lnTo>
                <a:lnTo>
                  <a:pt x="60035" y="853"/>
                </a:lnTo>
                <a:lnTo>
                  <a:pt x="71868" y="0"/>
                </a:lnTo>
                <a:close/>
              </a:path>
            </a:pathLst>
          </a:custGeom>
          <a:noFill/>
          <a:ln w="10668">
            <a:solidFill>
              <a:srgbClr val="7C7C7C"/>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dirty="0"/>
          </a:p>
        </p:txBody>
      </p:sp>
      <p:sp>
        <p:nvSpPr>
          <p:cNvPr id="9295" name="object 79"/>
          <p:cNvSpPr>
            <a:spLocks noChangeArrowheads="1"/>
          </p:cNvSpPr>
          <p:nvPr/>
        </p:nvSpPr>
        <p:spPr bwMode="auto">
          <a:xfrm>
            <a:off x="8108951" y="5575301"/>
            <a:ext cx="1464733" cy="320675"/>
          </a:xfrm>
          <a:prstGeom prst="rect">
            <a:avLst/>
          </a:prstGeom>
          <a:blipFill dpi="0" rotWithShape="1">
            <a:blip r:embed="rId5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96" name="object 80"/>
          <p:cNvSpPr>
            <a:spLocks noChangeArrowheads="1"/>
          </p:cNvSpPr>
          <p:nvPr/>
        </p:nvSpPr>
        <p:spPr bwMode="auto">
          <a:xfrm>
            <a:off x="8117417" y="5965825"/>
            <a:ext cx="3071283" cy="819150"/>
          </a:xfrm>
          <a:prstGeom prst="rect">
            <a:avLst/>
          </a:prstGeom>
          <a:blipFill dpi="0" rotWithShape="1">
            <a:blip r:embed="rId5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97" name="object 81"/>
          <p:cNvSpPr>
            <a:spLocks noChangeArrowheads="1"/>
          </p:cNvSpPr>
          <p:nvPr/>
        </p:nvSpPr>
        <p:spPr bwMode="auto">
          <a:xfrm>
            <a:off x="10394951" y="3562350"/>
            <a:ext cx="935567" cy="920750"/>
          </a:xfrm>
          <a:prstGeom prst="rect">
            <a:avLst/>
          </a:prstGeom>
          <a:blipFill dpi="0" rotWithShape="1">
            <a:blip r:embed="rId5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98" name="object 82"/>
          <p:cNvSpPr>
            <a:spLocks/>
          </p:cNvSpPr>
          <p:nvPr/>
        </p:nvSpPr>
        <p:spPr bwMode="auto">
          <a:xfrm>
            <a:off x="10416118" y="2682875"/>
            <a:ext cx="895349" cy="890588"/>
          </a:xfrm>
          <a:custGeom>
            <a:avLst/>
            <a:gdLst>
              <a:gd name="T0" fmla="*/ 614478 w 671195"/>
              <a:gd name="T1" fmla="*/ 0 h 890904"/>
              <a:gd name="T2" fmla="*/ 57793 w 671195"/>
              <a:gd name="T3" fmla="*/ 0 h 890904"/>
              <a:gd name="T4" fmla="*/ 35285 w 671195"/>
              <a:gd name="T5" fmla="*/ 4516 h 890904"/>
              <a:gd name="T6" fmla="*/ 16915 w 671195"/>
              <a:gd name="T7" fmla="*/ 16845 h 890904"/>
              <a:gd name="T8" fmla="*/ 4536 w 671195"/>
              <a:gd name="T9" fmla="*/ 35140 h 890904"/>
              <a:gd name="T10" fmla="*/ 0 w 671195"/>
              <a:gd name="T11" fmla="*/ 57558 h 890904"/>
              <a:gd name="T12" fmla="*/ 0 w 671195"/>
              <a:gd name="T13" fmla="*/ 831771 h 890904"/>
              <a:gd name="T14" fmla="*/ 4536 w 671195"/>
              <a:gd name="T15" fmla="*/ 854188 h 890904"/>
              <a:gd name="T16" fmla="*/ 16915 w 671195"/>
              <a:gd name="T17" fmla="*/ 872479 h 890904"/>
              <a:gd name="T18" fmla="*/ 35285 w 671195"/>
              <a:gd name="T19" fmla="*/ 884808 h 890904"/>
              <a:gd name="T20" fmla="*/ 57793 w 671195"/>
              <a:gd name="T21" fmla="*/ 889324 h 890904"/>
              <a:gd name="T22" fmla="*/ 614478 w 671195"/>
              <a:gd name="T23" fmla="*/ 889324 h 890904"/>
              <a:gd name="T24" fmla="*/ 636988 w 671195"/>
              <a:gd name="T25" fmla="*/ 884808 h 890904"/>
              <a:gd name="T26" fmla="*/ 655356 w 671195"/>
              <a:gd name="T27" fmla="*/ 872479 h 890904"/>
              <a:gd name="T28" fmla="*/ 667735 w 671195"/>
              <a:gd name="T29" fmla="*/ 854188 h 890904"/>
              <a:gd name="T30" fmla="*/ 672272 w 671195"/>
              <a:gd name="T31" fmla="*/ 831771 h 890904"/>
              <a:gd name="T32" fmla="*/ 672272 w 671195"/>
              <a:gd name="T33" fmla="*/ 57558 h 890904"/>
              <a:gd name="T34" fmla="*/ 667735 w 671195"/>
              <a:gd name="T35" fmla="*/ 35140 h 890904"/>
              <a:gd name="T36" fmla="*/ 655356 w 671195"/>
              <a:gd name="T37" fmla="*/ 16845 h 890904"/>
              <a:gd name="T38" fmla="*/ 636988 w 671195"/>
              <a:gd name="T39" fmla="*/ 4516 h 890904"/>
              <a:gd name="T40" fmla="*/ 614478 w 671195"/>
              <a:gd name="T41" fmla="*/ 0 h 8909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1195"/>
              <a:gd name="T64" fmla="*/ 0 h 890904"/>
              <a:gd name="T65" fmla="*/ 671195 w 671195"/>
              <a:gd name="T66" fmla="*/ 890904 h 89090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1195" h="890904">
                <a:moveTo>
                  <a:pt x="613028" y="0"/>
                </a:moveTo>
                <a:lnTo>
                  <a:pt x="57658" y="0"/>
                </a:lnTo>
                <a:lnTo>
                  <a:pt x="35200" y="4526"/>
                </a:lnTo>
                <a:lnTo>
                  <a:pt x="16875" y="16875"/>
                </a:lnTo>
                <a:lnTo>
                  <a:pt x="4526" y="35200"/>
                </a:lnTo>
                <a:lnTo>
                  <a:pt x="0" y="57658"/>
                </a:lnTo>
                <a:lnTo>
                  <a:pt x="0" y="833247"/>
                </a:lnTo>
                <a:lnTo>
                  <a:pt x="4526" y="855704"/>
                </a:lnTo>
                <a:lnTo>
                  <a:pt x="16875" y="874029"/>
                </a:lnTo>
                <a:lnTo>
                  <a:pt x="35200" y="886378"/>
                </a:lnTo>
                <a:lnTo>
                  <a:pt x="57658" y="890904"/>
                </a:lnTo>
                <a:lnTo>
                  <a:pt x="613028" y="890904"/>
                </a:lnTo>
                <a:lnTo>
                  <a:pt x="635486" y="886378"/>
                </a:lnTo>
                <a:lnTo>
                  <a:pt x="653811" y="874029"/>
                </a:lnTo>
                <a:lnTo>
                  <a:pt x="666160" y="855704"/>
                </a:lnTo>
                <a:lnTo>
                  <a:pt x="670687" y="833247"/>
                </a:lnTo>
                <a:lnTo>
                  <a:pt x="670687" y="57658"/>
                </a:lnTo>
                <a:lnTo>
                  <a:pt x="666160" y="35200"/>
                </a:lnTo>
                <a:lnTo>
                  <a:pt x="653811" y="16875"/>
                </a:lnTo>
                <a:lnTo>
                  <a:pt x="635486" y="4526"/>
                </a:lnTo>
                <a:lnTo>
                  <a:pt x="613028" y="0"/>
                </a:lnTo>
                <a:close/>
              </a:path>
            </a:pathLst>
          </a:custGeom>
          <a:solidFill>
            <a:srgbClr val="ECECEC"/>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9299" name="object 83"/>
          <p:cNvSpPr>
            <a:spLocks noChangeArrowheads="1"/>
          </p:cNvSpPr>
          <p:nvPr/>
        </p:nvSpPr>
        <p:spPr bwMode="auto">
          <a:xfrm>
            <a:off x="10416118" y="2682875"/>
            <a:ext cx="895349" cy="890588"/>
          </a:xfrm>
          <a:prstGeom prst="rect">
            <a:avLst/>
          </a:prstGeom>
          <a:blipFill dpi="0" rotWithShape="1">
            <a:blip r:embed="rId5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300" name="object 84"/>
          <p:cNvSpPr>
            <a:spLocks noChangeArrowheads="1"/>
          </p:cNvSpPr>
          <p:nvPr/>
        </p:nvSpPr>
        <p:spPr bwMode="auto">
          <a:xfrm>
            <a:off x="10660321" y="3756253"/>
            <a:ext cx="1117600" cy="695325"/>
          </a:xfrm>
          <a:prstGeom prst="rect">
            <a:avLst/>
          </a:prstGeom>
          <a:blipFill dpi="0" rotWithShape="1">
            <a:blip r:embed="rId5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301" name="object 85"/>
          <p:cNvSpPr>
            <a:spLocks noChangeArrowheads="1"/>
          </p:cNvSpPr>
          <p:nvPr/>
        </p:nvSpPr>
        <p:spPr bwMode="auto">
          <a:xfrm>
            <a:off x="9986434" y="6040438"/>
            <a:ext cx="1411817" cy="781050"/>
          </a:xfrm>
          <a:prstGeom prst="rect">
            <a:avLst/>
          </a:prstGeom>
          <a:blipFill dpi="0" rotWithShape="1">
            <a:blip r:embed="rId5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302" name="object 86"/>
          <p:cNvSpPr>
            <a:spLocks/>
          </p:cNvSpPr>
          <p:nvPr/>
        </p:nvSpPr>
        <p:spPr bwMode="auto">
          <a:xfrm>
            <a:off x="10007601" y="5300664"/>
            <a:ext cx="1369484" cy="750887"/>
          </a:xfrm>
          <a:custGeom>
            <a:avLst/>
            <a:gdLst>
              <a:gd name="T0" fmla="*/ 965995 w 1026159"/>
              <a:gd name="T1" fmla="*/ 0 h 749935"/>
              <a:gd name="T2" fmla="*/ 64689 w 1026159"/>
              <a:gd name="T3" fmla="*/ 0 h 749935"/>
              <a:gd name="T4" fmla="*/ 39511 w 1026159"/>
              <a:gd name="T5" fmla="*/ 5090 h 749935"/>
              <a:gd name="T6" fmla="*/ 18949 w 1026159"/>
              <a:gd name="T7" fmla="*/ 18979 h 749935"/>
              <a:gd name="T8" fmla="*/ 5085 w 1026159"/>
              <a:gd name="T9" fmla="*/ 39576 h 749935"/>
              <a:gd name="T10" fmla="*/ 0 w 1026159"/>
              <a:gd name="T11" fmla="*/ 64798 h 749935"/>
              <a:gd name="T12" fmla="*/ 0 w 1026159"/>
              <a:gd name="T13" fmla="*/ 689664 h 749935"/>
              <a:gd name="T14" fmla="*/ 5085 w 1026159"/>
              <a:gd name="T15" fmla="*/ 714904 h 749935"/>
              <a:gd name="T16" fmla="*/ 18949 w 1026159"/>
              <a:gd name="T17" fmla="*/ 735513 h 749935"/>
              <a:gd name="T18" fmla="*/ 39511 w 1026159"/>
              <a:gd name="T19" fmla="*/ 749408 h 749935"/>
              <a:gd name="T20" fmla="*/ 64689 w 1026159"/>
              <a:gd name="T21" fmla="*/ 754502 h 749935"/>
              <a:gd name="T22" fmla="*/ 965995 w 1026159"/>
              <a:gd name="T23" fmla="*/ 754502 h 749935"/>
              <a:gd name="T24" fmla="*/ 991194 w 1026159"/>
              <a:gd name="T25" fmla="*/ 749408 h 749935"/>
              <a:gd name="T26" fmla="*/ 1011800 w 1026159"/>
              <a:gd name="T27" fmla="*/ 735513 h 749935"/>
              <a:gd name="T28" fmla="*/ 1025708 w 1026159"/>
              <a:gd name="T29" fmla="*/ 714904 h 749935"/>
              <a:gd name="T30" fmla="*/ 1030812 w 1026159"/>
              <a:gd name="T31" fmla="*/ 689664 h 749935"/>
              <a:gd name="T32" fmla="*/ 1030812 w 1026159"/>
              <a:gd name="T33" fmla="*/ 64798 h 749935"/>
              <a:gd name="T34" fmla="*/ 1025708 w 1026159"/>
              <a:gd name="T35" fmla="*/ 39576 h 749935"/>
              <a:gd name="T36" fmla="*/ 1011800 w 1026159"/>
              <a:gd name="T37" fmla="*/ 18979 h 749935"/>
              <a:gd name="T38" fmla="*/ 991194 w 1026159"/>
              <a:gd name="T39" fmla="*/ 5090 h 749935"/>
              <a:gd name="T40" fmla="*/ 965995 w 1026159"/>
              <a:gd name="T41" fmla="*/ 0 h 7499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26159"/>
              <a:gd name="T64" fmla="*/ 0 h 749935"/>
              <a:gd name="T65" fmla="*/ 1026159 w 1026159"/>
              <a:gd name="T66" fmla="*/ 749935 h 7499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26159" h="749935">
                <a:moveTo>
                  <a:pt x="961517" y="0"/>
                </a:moveTo>
                <a:lnTo>
                  <a:pt x="64389" y="0"/>
                </a:lnTo>
                <a:lnTo>
                  <a:pt x="39326" y="5060"/>
                </a:lnTo>
                <a:lnTo>
                  <a:pt x="18859" y="18859"/>
                </a:lnTo>
                <a:lnTo>
                  <a:pt x="5060" y="39326"/>
                </a:lnTo>
                <a:lnTo>
                  <a:pt x="0" y="64388"/>
                </a:lnTo>
                <a:lnTo>
                  <a:pt x="0" y="685304"/>
                </a:lnTo>
                <a:lnTo>
                  <a:pt x="5060" y="710384"/>
                </a:lnTo>
                <a:lnTo>
                  <a:pt x="18859" y="730862"/>
                </a:lnTo>
                <a:lnTo>
                  <a:pt x="39326" y="744669"/>
                </a:lnTo>
                <a:lnTo>
                  <a:pt x="64389" y="749731"/>
                </a:lnTo>
                <a:lnTo>
                  <a:pt x="961517" y="749731"/>
                </a:lnTo>
                <a:lnTo>
                  <a:pt x="986599" y="744669"/>
                </a:lnTo>
                <a:lnTo>
                  <a:pt x="1007110" y="730862"/>
                </a:lnTo>
                <a:lnTo>
                  <a:pt x="1020953" y="710384"/>
                </a:lnTo>
                <a:lnTo>
                  <a:pt x="1026033" y="685304"/>
                </a:lnTo>
                <a:lnTo>
                  <a:pt x="1026033" y="64388"/>
                </a:lnTo>
                <a:lnTo>
                  <a:pt x="1020953" y="39326"/>
                </a:lnTo>
                <a:lnTo>
                  <a:pt x="1007110" y="18859"/>
                </a:lnTo>
                <a:lnTo>
                  <a:pt x="986599" y="5060"/>
                </a:lnTo>
                <a:lnTo>
                  <a:pt x="961517" y="0"/>
                </a:lnTo>
                <a:close/>
              </a:path>
            </a:pathLst>
          </a:custGeom>
          <a:solidFill>
            <a:srgbClr val="ECECEC"/>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9303" name="object 87"/>
          <p:cNvSpPr>
            <a:spLocks noChangeArrowheads="1"/>
          </p:cNvSpPr>
          <p:nvPr/>
        </p:nvSpPr>
        <p:spPr bwMode="auto">
          <a:xfrm>
            <a:off x="10028767" y="5339556"/>
            <a:ext cx="1369484" cy="750887"/>
          </a:xfrm>
          <a:prstGeom prst="rect">
            <a:avLst/>
          </a:prstGeom>
          <a:blipFill dpi="0" rotWithShape="1">
            <a:blip r:embed="rId5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6448" name="Документ" r:id="rId60" imgW="5940803" imgH="1676580" progId="Word.Document.12">
              <p:embed/>
            </p:oleObj>
          </a:graphicData>
        </a:graphic>
      </p:graphicFrame>
    </p:spTree>
    <p:extLst>
      <p:ext uri="{BB962C8B-B14F-4D97-AF65-F5344CB8AC3E}">
        <p14:creationId xmlns:p14="http://schemas.microsoft.com/office/powerpoint/2010/main" xmlns="" val="1783341201"/>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xn----8sbmb4ajbz3i.xn--p1ai/tinybrowser/images/foto/2019/12-dekabr/01/_full/_page_0001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067673" cy="6858000"/>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7470" name="Документ" r:id="rId4" imgW="5940803" imgH="1676580" progId="Word.Document.12">
              <p:embed/>
            </p:oleObj>
          </a:graphicData>
        </a:graphic>
      </p:graphicFrame>
    </p:spTree>
    <p:extLst>
      <p:ext uri="{BB962C8B-B14F-4D97-AF65-F5344CB8AC3E}">
        <p14:creationId xmlns:p14="http://schemas.microsoft.com/office/powerpoint/2010/main" xmlns="" val="170298520"/>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bject 2"/>
          <p:cNvSpPr>
            <a:spLocks/>
          </p:cNvSpPr>
          <p:nvPr/>
        </p:nvSpPr>
        <p:spPr bwMode="auto">
          <a:xfrm>
            <a:off x="666751" y="5945188"/>
            <a:ext cx="6529916" cy="912812"/>
          </a:xfrm>
          <a:custGeom>
            <a:avLst/>
            <a:gdLst>
              <a:gd name="T0" fmla="*/ 85684 w 4897755"/>
              <a:gd name="T1" fmla="*/ 21323 h 913129"/>
              <a:gd name="T2" fmla="*/ 3635522 w 4897755"/>
              <a:gd name="T3" fmla="*/ 911479 h 913129"/>
              <a:gd name="T4" fmla="*/ 4895815 w 4897755"/>
              <a:gd name="T5" fmla="*/ 911479 h 913129"/>
              <a:gd name="T6" fmla="*/ 85684 w 4897755"/>
              <a:gd name="T7" fmla="*/ 21323 h 913129"/>
              <a:gd name="T8" fmla="*/ 660 w 4897755"/>
              <a:gd name="T9" fmla="*/ 0 h 913129"/>
              <a:gd name="T10" fmla="*/ 0 w 4897755"/>
              <a:gd name="T11" fmla="*/ 5463 h 913129"/>
              <a:gd name="T12" fmla="*/ 85684 w 4897755"/>
              <a:gd name="T13" fmla="*/ 21323 h 913129"/>
              <a:gd name="T14" fmla="*/ 660 w 4897755"/>
              <a:gd name="T15" fmla="*/ 0 h 913129"/>
              <a:gd name="T16" fmla="*/ 0 60000 65536"/>
              <a:gd name="T17" fmla="*/ 0 60000 65536"/>
              <a:gd name="T18" fmla="*/ 0 60000 65536"/>
              <a:gd name="T19" fmla="*/ 0 60000 65536"/>
              <a:gd name="T20" fmla="*/ 0 60000 65536"/>
              <a:gd name="T21" fmla="*/ 0 60000 65536"/>
              <a:gd name="T22" fmla="*/ 0 60000 65536"/>
              <a:gd name="T23" fmla="*/ 0 60000 65536"/>
              <a:gd name="T24" fmla="*/ 0 w 4897755"/>
              <a:gd name="T25" fmla="*/ 0 h 913129"/>
              <a:gd name="T26" fmla="*/ 4897755 w 4897755"/>
              <a:gd name="T27" fmla="*/ 913129 h 913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97755" h="913129">
                <a:moveTo>
                  <a:pt x="85714" y="21358"/>
                </a:moveTo>
                <a:lnTo>
                  <a:pt x="3636702" y="913064"/>
                </a:lnTo>
                <a:lnTo>
                  <a:pt x="4897405" y="913064"/>
                </a:lnTo>
                <a:lnTo>
                  <a:pt x="85714" y="21358"/>
                </a:lnTo>
                <a:close/>
              </a:path>
              <a:path w="4897755" h="913129">
                <a:moveTo>
                  <a:pt x="660" y="0"/>
                </a:moveTo>
                <a:lnTo>
                  <a:pt x="0" y="5473"/>
                </a:lnTo>
                <a:lnTo>
                  <a:pt x="85714" y="21358"/>
                </a:lnTo>
                <a:lnTo>
                  <a:pt x="660" y="0"/>
                </a:lnTo>
                <a:close/>
              </a:path>
            </a:pathLst>
          </a:custGeom>
          <a:solidFill>
            <a:srgbClr val="B3CAB5">
              <a:alpha val="3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8195" name="object 3"/>
          <p:cNvSpPr>
            <a:spLocks/>
          </p:cNvSpPr>
          <p:nvPr/>
        </p:nvSpPr>
        <p:spPr bwMode="auto">
          <a:xfrm>
            <a:off x="647700" y="5938838"/>
            <a:ext cx="4868333" cy="919162"/>
          </a:xfrm>
          <a:custGeom>
            <a:avLst/>
            <a:gdLst>
              <a:gd name="T0" fmla="*/ 0 w 3651885"/>
              <a:gd name="T1" fmla="*/ 0 h 919479"/>
              <a:gd name="T2" fmla="*/ 7919 w 3651885"/>
              <a:gd name="T3" fmla="*/ 6339 h 919479"/>
              <a:gd name="T4" fmla="*/ 2866375 w 3651885"/>
              <a:gd name="T5" fmla="*/ 917399 h 919479"/>
              <a:gd name="T6" fmla="*/ 3648710 w 3651885"/>
              <a:gd name="T7" fmla="*/ 917399 h 919479"/>
              <a:gd name="T8" fmla="*/ 0 w 3651885"/>
              <a:gd name="T9" fmla="*/ 0 h 919479"/>
              <a:gd name="T10" fmla="*/ 0 60000 65536"/>
              <a:gd name="T11" fmla="*/ 0 60000 65536"/>
              <a:gd name="T12" fmla="*/ 0 60000 65536"/>
              <a:gd name="T13" fmla="*/ 0 60000 65536"/>
              <a:gd name="T14" fmla="*/ 0 60000 65536"/>
              <a:gd name="T15" fmla="*/ 0 w 3651885"/>
              <a:gd name="T16" fmla="*/ 0 h 919479"/>
              <a:gd name="T17" fmla="*/ 3651885 w 3651885"/>
              <a:gd name="T18" fmla="*/ 919479 h 919479"/>
            </a:gdLst>
            <a:ahLst/>
            <a:cxnLst>
              <a:cxn ang="T10">
                <a:pos x="T0" y="T1"/>
              </a:cxn>
              <a:cxn ang="T11">
                <a:pos x="T2" y="T3"/>
              </a:cxn>
              <a:cxn ang="T12">
                <a:pos x="T4" y="T5"/>
              </a:cxn>
              <a:cxn ang="T13">
                <a:pos x="T6" y="T7"/>
              </a:cxn>
              <a:cxn ang="T14">
                <a:pos x="T8" y="T9"/>
              </a:cxn>
            </a:cxnLst>
            <a:rect l="T15" t="T16" r="T17" b="T18"/>
            <a:pathLst>
              <a:path w="3651885" h="919479">
                <a:moveTo>
                  <a:pt x="0" y="0"/>
                </a:moveTo>
                <a:lnTo>
                  <a:pt x="7924" y="6349"/>
                </a:lnTo>
                <a:lnTo>
                  <a:pt x="2868870" y="918983"/>
                </a:lnTo>
                <a:lnTo>
                  <a:pt x="3651885" y="918983"/>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8196" name="object 4"/>
          <p:cNvSpPr>
            <a:spLocks noChangeArrowheads="1"/>
          </p:cNvSpPr>
          <p:nvPr/>
        </p:nvSpPr>
        <p:spPr bwMode="auto">
          <a:xfrm>
            <a:off x="0" y="5789614"/>
            <a:ext cx="4531784" cy="1068387"/>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197" name="object 5"/>
          <p:cNvSpPr>
            <a:spLocks noChangeArrowheads="1"/>
          </p:cNvSpPr>
          <p:nvPr/>
        </p:nvSpPr>
        <p:spPr bwMode="auto">
          <a:xfrm>
            <a:off x="0" y="5783264"/>
            <a:ext cx="4497917" cy="107473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198" name="object 6"/>
          <p:cNvSpPr>
            <a:spLocks noChangeArrowheads="1"/>
          </p:cNvSpPr>
          <p:nvPr/>
        </p:nvSpPr>
        <p:spPr bwMode="auto">
          <a:xfrm>
            <a:off x="9734551" y="4251326"/>
            <a:ext cx="677333" cy="727075"/>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199" name="object 7"/>
          <p:cNvSpPr>
            <a:spLocks noChangeArrowheads="1"/>
          </p:cNvSpPr>
          <p:nvPr/>
        </p:nvSpPr>
        <p:spPr bwMode="auto">
          <a:xfrm>
            <a:off x="5511801" y="4398963"/>
            <a:ext cx="639233" cy="652462"/>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00" name="object 8"/>
          <p:cNvSpPr>
            <a:spLocks noChangeArrowheads="1"/>
          </p:cNvSpPr>
          <p:nvPr/>
        </p:nvSpPr>
        <p:spPr bwMode="auto">
          <a:xfrm>
            <a:off x="1706034" y="4398963"/>
            <a:ext cx="641351" cy="652462"/>
          </a:xfrm>
          <a:prstGeom prst="rect">
            <a:avLst/>
          </a:prstGeom>
          <a:blipFill dpi="0" rotWithShape="1">
            <a:blip r:embed="rId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01" name="object 9"/>
          <p:cNvSpPr>
            <a:spLocks/>
          </p:cNvSpPr>
          <p:nvPr/>
        </p:nvSpPr>
        <p:spPr bwMode="auto">
          <a:xfrm>
            <a:off x="5827184" y="2842657"/>
            <a:ext cx="4334933" cy="691120"/>
          </a:xfrm>
          <a:custGeom>
            <a:avLst/>
            <a:gdLst>
              <a:gd name="T0" fmla="*/ 10922 w 3251200"/>
              <a:gd name="T1" fmla="*/ 0 h 548639"/>
              <a:gd name="T2" fmla="*/ 0 w 3251200"/>
              <a:gd name="T3" fmla="*/ 0 h 548639"/>
              <a:gd name="T4" fmla="*/ 0 w 3251200"/>
              <a:gd name="T5" fmla="*/ 287308 h 548639"/>
              <a:gd name="T6" fmla="*/ 2160 w 3251200"/>
              <a:gd name="T7" fmla="*/ 297949 h 548639"/>
              <a:gd name="T8" fmla="*/ 8048 w 3251200"/>
              <a:gd name="T9" fmla="*/ 306633 h 548639"/>
              <a:gd name="T10" fmla="*/ 16769 w 3251200"/>
              <a:gd name="T11" fmla="*/ 312485 h 548639"/>
              <a:gd name="T12" fmla="*/ 27432 w 3251200"/>
              <a:gd name="T13" fmla="*/ 314628 h 548639"/>
              <a:gd name="T14" fmla="*/ 3196208 w 3251200"/>
              <a:gd name="T15" fmla="*/ 314628 h 548639"/>
              <a:gd name="T16" fmla="*/ 3196208 w 3251200"/>
              <a:gd name="T17" fmla="*/ 543519 h 548639"/>
              <a:gd name="T18" fmla="*/ 3207130 w 3251200"/>
              <a:gd name="T19" fmla="*/ 543519 h 548639"/>
              <a:gd name="T20" fmla="*/ 3207130 w 3251200"/>
              <a:gd name="T21" fmla="*/ 303674 h 548639"/>
              <a:gd name="T22" fmla="*/ 18414 w 3251200"/>
              <a:gd name="T23" fmla="*/ 303674 h 548639"/>
              <a:gd name="T24" fmla="*/ 10922 w 3251200"/>
              <a:gd name="T25" fmla="*/ 296373 h 548639"/>
              <a:gd name="T26" fmla="*/ 10922 w 3251200"/>
              <a:gd name="T27" fmla="*/ 0 h 548639"/>
              <a:gd name="T28" fmla="*/ 54990 w 3251200"/>
              <a:gd name="T29" fmla="*/ 0 h 548639"/>
              <a:gd name="T30" fmla="*/ 21971 w 3251200"/>
              <a:gd name="T31" fmla="*/ 0 h 548639"/>
              <a:gd name="T32" fmla="*/ 21971 w 3251200"/>
              <a:gd name="T33" fmla="*/ 290330 h 548639"/>
              <a:gd name="T34" fmla="*/ 24384 w 3251200"/>
              <a:gd name="T35" fmla="*/ 292846 h 548639"/>
              <a:gd name="T36" fmla="*/ 3218179 w 3251200"/>
              <a:gd name="T37" fmla="*/ 292846 h 548639"/>
              <a:gd name="T38" fmla="*/ 3218179 w 3251200"/>
              <a:gd name="T39" fmla="*/ 543519 h 548639"/>
              <a:gd name="T40" fmla="*/ 3251200 w 3251200"/>
              <a:gd name="T41" fmla="*/ 543519 h 548639"/>
              <a:gd name="T42" fmla="*/ 3251200 w 3251200"/>
              <a:gd name="T43" fmla="*/ 287308 h 548639"/>
              <a:gd name="T44" fmla="*/ 3249037 w 3251200"/>
              <a:gd name="T45" fmla="*/ 276737 h 548639"/>
              <a:gd name="T46" fmla="*/ 3243135 w 3251200"/>
              <a:gd name="T47" fmla="*/ 268092 h 548639"/>
              <a:gd name="T48" fmla="*/ 3234376 w 3251200"/>
              <a:gd name="T49" fmla="*/ 262255 h 548639"/>
              <a:gd name="T50" fmla="*/ 3223641 w 3251200"/>
              <a:gd name="T51" fmla="*/ 260114 h 548639"/>
              <a:gd name="T52" fmla="*/ 54990 w 3251200"/>
              <a:gd name="T53" fmla="*/ 260114 h 548639"/>
              <a:gd name="T54" fmla="*/ 54990 w 3251200"/>
              <a:gd name="T55" fmla="*/ 0 h 54863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51200"/>
              <a:gd name="T85" fmla="*/ 0 h 548639"/>
              <a:gd name="T86" fmla="*/ 3251200 w 3251200"/>
              <a:gd name="T87" fmla="*/ 548639 h 54863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51200" h="548639">
                <a:moveTo>
                  <a:pt x="10922" y="0"/>
                </a:moveTo>
                <a:lnTo>
                  <a:pt x="0" y="0"/>
                </a:lnTo>
                <a:lnTo>
                  <a:pt x="0" y="289813"/>
                </a:lnTo>
                <a:lnTo>
                  <a:pt x="2160" y="300549"/>
                </a:lnTo>
                <a:lnTo>
                  <a:pt x="8048" y="309308"/>
                </a:lnTo>
                <a:lnTo>
                  <a:pt x="16769" y="315210"/>
                </a:lnTo>
                <a:lnTo>
                  <a:pt x="27432" y="317373"/>
                </a:lnTo>
                <a:lnTo>
                  <a:pt x="3196208" y="317373"/>
                </a:lnTo>
                <a:lnTo>
                  <a:pt x="3196208" y="548259"/>
                </a:lnTo>
                <a:lnTo>
                  <a:pt x="3207130" y="548259"/>
                </a:lnTo>
                <a:lnTo>
                  <a:pt x="3207130" y="306324"/>
                </a:lnTo>
                <a:lnTo>
                  <a:pt x="18414" y="306324"/>
                </a:lnTo>
                <a:lnTo>
                  <a:pt x="10922" y="298958"/>
                </a:lnTo>
                <a:lnTo>
                  <a:pt x="10922" y="0"/>
                </a:lnTo>
                <a:close/>
              </a:path>
              <a:path w="3251200" h="548639">
                <a:moveTo>
                  <a:pt x="54990" y="0"/>
                </a:moveTo>
                <a:lnTo>
                  <a:pt x="21971" y="0"/>
                </a:lnTo>
                <a:lnTo>
                  <a:pt x="21971" y="292862"/>
                </a:lnTo>
                <a:lnTo>
                  <a:pt x="24384" y="295401"/>
                </a:lnTo>
                <a:lnTo>
                  <a:pt x="3218179" y="295401"/>
                </a:lnTo>
                <a:lnTo>
                  <a:pt x="3218179" y="548259"/>
                </a:lnTo>
                <a:lnTo>
                  <a:pt x="3251200" y="548259"/>
                </a:lnTo>
                <a:lnTo>
                  <a:pt x="3251200" y="289813"/>
                </a:lnTo>
                <a:lnTo>
                  <a:pt x="3249037" y="279151"/>
                </a:lnTo>
                <a:lnTo>
                  <a:pt x="3243135" y="270430"/>
                </a:lnTo>
                <a:lnTo>
                  <a:pt x="3234376" y="264542"/>
                </a:lnTo>
                <a:lnTo>
                  <a:pt x="3223641" y="262382"/>
                </a:lnTo>
                <a:lnTo>
                  <a:pt x="54990" y="262382"/>
                </a:lnTo>
                <a:lnTo>
                  <a:pt x="54990" y="0"/>
                </a:lnTo>
                <a:close/>
              </a:path>
            </a:pathLst>
          </a:custGeom>
          <a:solidFill>
            <a:srgbClr val="58815D"/>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8202" name="object 10"/>
          <p:cNvSpPr>
            <a:spLocks/>
          </p:cNvSpPr>
          <p:nvPr/>
        </p:nvSpPr>
        <p:spPr bwMode="auto">
          <a:xfrm>
            <a:off x="5827185" y="2986089"/>
            <a:ext cx="80433" cy="515937"/>
          </a:xfrm>
          <a:custGeom>
            <a:avLst/>
            <a:gdLst>
              <a:gd name="T0" fmla="*/ 15668 w 60960"/>
              <a:gd name="T1" fmla="*/ 283379 h 516889"/>
              <a:gd name="T2" fmla="*/ 5182 w 60960"/>
              <a:gd name="T3" fmla="*/ 283379 h 516889"/>
              <a:gd name="T4" fmla="*/ 5182 w 60960"/>
              <a:gd name="T5" fmla="*/ 512147 h 516889"/>
              <a:gd name="T6" fmla="*/ 15668 w 60960"/>
              <a:gd name="T7" fmla="*/ 512147 h 516889"/>
              <a:gd name="T8" fmla="*/ 15668 w 60960"/>
              <a:gd name="T9" fmla="*/ 283379 h 516889"/>
              <a:gd name="T10" fmla="*/ 52185 w 60960"/>
              <a:gd name="T11" fmla="*/ 0 h 516889"/>
              <a:gd name="T12" fmla="*/ 20851 w 60960"/>
              <a:gd name="T13" fmla="*/ 0 h 516889"/>
              <a:gd name="T14" fmla="*/ 20851 w 60960"/>
              <a:gd name="T15" fmla="*/ 259093 h 516889"/>
              <a:gd name="T16" fmla="*/ 23140 w 60960"/>
              <a:gd name="T17" fmla="*/ 261610 h 516889"/>
              <a:gd name="T18" fmla="*/ 26032 w 60960"/>
              <a:gd name="T19" fmla="*/ 261610 h 516889"/>
              <a:gd name="T20" fmla="*/ 26032 w 60960"/>
              <a:gd name="T21" fmla="*/ 512147 h 516889"/>
              <a:gd name="T22" fmla="*/ 57367 w 60960"/>
              <a:gd name="T23" fmla="*/ 512147 h 516889"/>
              <a:gd name="T24" fmla="*/ 57367 w 60960"/>
              <a:gd name="T25" fmla="*/ 256074 h 516889"/>
              <a:gd name="T26" fmla="*/ 55316 w 60960"/>
              <a:gd name="T27" fmla="*/ 245508 h 516889"/>
              <a:gd name="T28" fmla="*/ 49715 w 60960"/>
              <a:gd name="T29" fmla="*/ 236868 h 516889"/>
              <a:gd name="T30" fmla="*/ 41403 w 60960"/>
              <a:gd name="T31" fmla="*/ 231034 h 516889"/>
              <a:gd name="T32" fmla="*/ 31214 w 60960"/>
              <a:gd name="T33" fmla="*/ 228893 h 516889"/>
              <a:gd name="T34" fmla="*/ 52185 w 60960"/>
              <a:gd name="T35" fmla="*/ 228893 h 516889"/>
              <a:gd name="T36" fmla="*/ 52185 w 60960"/>
              <a:gd name="T37" fmla="*/ 0 h 516889"/>
              <a:gd name="T38" fmla="*/ 15668 w 60960"/>
              <a:gd name="T39" fmla="*/ 281062 h 516889"/>
              <a:gd name="T40" fmla="*/ 15668 w 60960"/>
              <a:gd name="T41" fmla="*/ 283379 h 516889"/>
              <a:gd name="T42" fmla="*/ 26032 w 60960"/>
              <a:gd name="T43" fmla="*/ 283379 h 516889"/>
              <a:gd name="T44" fmla="*/ 15913 w 60960"/>
              <a:gd name="T45" fmla="*/ 281236 h 516889"/>
              <a:gd name="T46" fmla="*/ 15668 w 60960"/>
              <a:gd name="T47" fmla="*/ 281062 h 516889"/>
              <a:gd name="T48" fmla="*/ 10365 w 60960"/>
              <a:gd name="T49" fmla="*/ 0 h 516889"/>
              <a:gd name="T50" fmla="*/ 0 w 60960"/>
              <a:gd name="T51" fmla="*/ 0 h 516889"/>
              <a:gd name="T52" fmla="*/ 0 w 60960"/>
              <a:gd name="T53" fmla="*/ 256074 h 516889"/>
              <a:gd name="T54" fmla="*/ 2050 w 60960"/>
              <a:gd name="T55" fmla="*/ 266710 h 516889"/>
              <a:gd name="T56" fmla="*/ 7638 w 60960"/>
              <a:gd name="T57" fmla="*/ 275389 h 516889"/>
              <a:gd name="T58" fmla="*/ 15668 w 60960"/>
              <a:gd name="T59" fmla="*/ 281062 h 516889"/>
              <a:gd name="T60" fmla="*/ 15668 w 60960"/>
              <a:gd name="T61" fmla="*/ 272432 h 516889"/>
              <a:gd name="T62" fmla="*/ 17474 w 60960"/>
              <a:gd name="T63" fmla="*/ 272432 h 516889"/>
              <a:gd name="T64" fmla="*/ 10365 w 60960"/>
              <a:gd name="T65" fmla="*/ 265133 h 516889"/>
              <a:gd name="T66" fmla="*/ 10365 w 60960"/>
              <a:gd name="T67" fmla="*/ 0 h 5168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0960"/>
              <a:gd name="T103" fmla="*/ 0 h 516889"/>
              <a:gd name="T104" fmla="*/ 60960 w 60960"/>
              <a:gd name="T105" fmla="*/ 516889 h 5168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0960" h="516889">
                <a:moveTo>
                  <a:pt x="16510" y="286004"/>
                </a:moveTo>
                <a:lnTo>
                  <a:pt x="5461" y="286004"/>
                </a:lnTo>
                <a:lnTo>
                  <a:pt x="5461" y="516889"/>
                </a:lnTo>
                <a:lnTo>
                  <a:pt x="16510" y="516889"/>
                </a:lnTo>
                <a:lnTo>
                  <a:pt x="16510" y="286004"/>
                </a:lnTo>
                <a:close/>
              </a:path>
              <a:path w="60960" h="516889">
                <a:moveTo>
                  <a:pt x="54990" y="0"/>
                </a:moveTo>
                <a:lnTo>
                  <a:pt x="21971" y="0"/>
                </a:lnTo>
                <a:lnTo>
                  <a:pt x="21971" y="261493"/>
                </a:lnTo>
                <a:lnTo>
                  <a:pt x="24384" y="264033"/>
                </a:lnTo>
                <a:lnTo>
                  <a:pt x="27432" y="264033"/>
                </a:lnTo>
                <a:lnTo>
                  <a:pt x="27432" y="516889"/>
                </a:lnTo>
                <a:lnTo>
                  <a:pt x="60451" y="516889"/>
                </a:lnTo>
                <a:lnTo>
                  <a:pt x="60451" y="258445"/>
                </a:lnTo>
                <a:lnTo>
                  <a:pt x="58289" y="247782"/>
                </a:lnTo>
                <a:lnTo>
                  <a:pt x="52387" y="239061"/>
                </a:lnTo>
                <a:lnTo>
                  <a:pt x="43628" y="233173"/>
                </a:lnTo>
                <a:lnTo>
                  <a:pt x="32893" y="231012"/>
                </a:lnTo>
                <a:lnTo>
                  <a:pt x="54990" y="231012"/>
                </a:lnTo>
                <a:lnTo>
                  <a:pt x="54990" y="0"/>
                </a:lnTo>
                <a:close/>
              </a:path>
              <a:path w="60960" h="516889">
                <a:moveTo>
                  <a:pt x="16510" y="283665"/>
                </a:moveTo>
                <a:lnTo>
                  <a:pt x="16510" y="286004"/>
                </a:lnTo>
                <a:lnTo>
                  <a:pt x="27432" y="286004"/>
                </a:lnTo>
                <a:lnTo>
                  <a:pt x="16769" y="283841"/>
                </a:lnTo>
                <a:lnTo>
                  <a:pt x="16510" y="283665"/>
                </a:lnTo>
                <a:close/>
              </a:path>
              <a:path w="60960" h="516889">
                <a:moveTo>
                  <a:pt x="10922" y="0"/>
                </a:moveTo>
                <a:lnTo>
                  <a:pt x="0" y="0"/>
                </a:lnTo>
                <a:lnTo>
                  <a:pt x="0" y="258445"/>
                </a:lnTo>
                <a:lnTo>
                  <a:pt x="2160" y="269180"/>
                </a:lnTo>
                <a:lnTo>
                  <a:pt x="8048" y="277939"/>
                </a:lnTo>
                <a:lnTo>
                  <a:pt x="16510" y="283665"/>
                </a:lnTo>
                <a:lnTo>
                  <a:pt x="16510" y="274955"/>
                </a:lnTo>
                <a:lnTo>
                  <a:pt x="18414" y="274955"/>
                </a:lnTo>
                <a:lnTo>
                  <a:pt x="10922" y="267588"/>
                </a:lnTo>
                <a:lnTo>
                  <a:pt x="10922" y="0"/>
                </a:lnTo>
                <a:close/>
              </a:path>
            </a:pathLst>
          </a:custGeom>
          <a:solidFill>
            <a:srgbClr val="58815D"/>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8203" name="object 11"/>
          <p:cNvSpPr>
            <a:spLocks/>
          </p:cNvSpPr>
          <p:nvPr/>
        </p:nvSpPr>
        <p:spPr bwMode="auto">
          <a:xfrm>
            <a:off x="2121792" y="2624139"/>
            <a:ext cx="3745609" cy="713244"/>
          </a:xfrm>
          <a:custGeom>
            <a:avLst/>
            <a:gdLst>
              <a:gd name="T0" fmla="*/ 2789925 w 2829560"/>
              <a:gd name="T1" fmla="*/ 0 h 516889"/>
              <a:gd name="T2" fmla="*/ 2778985 w 2829560"/>
              <a:gd name="T3" fmla="*/ 0 h 516889"/>
              <a:gd name="T4" fmla="*/ 2778985 w 2829560"/>
              <a:gd name="T5" fmla="*/ 228893 h 516889"/>
              <a:gd name="T6" fmla="*/ 27476 w 2829560"/>
              <a:gd name="T7" fmla="*/ 228893 h 516889"/>
              <a:gd name="T8" fmla="*/ 16799 w 2829560"/>
              <a:gd name="T9" fmla="*/ 231034 h 516889"/>
              <a:gd name="T10" fmla="*/ 8063 w 2829560"/>
              <a:gd name="T11" fmla="*/ 236868 h 516889"/>
              <a:gd name="T12" fmla="*/ 2165 w 2829560"/>
              <a:gd name="T13" fmla="*/ 245508 h 516889"/>
              <a:gd name="T14" fmla="*/ 0 w 2829560"/>
              <a:gd name="T15" fmla="*/ 256074 h 516889"/>
              <a:gd name="T16" fmla="*/ 0 w 2829560"/>
              <a:gd name="T17" fmla="*/ 512147 h 516889"/>
              <a:gd name="T18" fmla="*/ 10941 w 2829560"/>
              <a:gd name="T19" fmla="*/ 512147 h 516889"/>
              <a:gd name="T20" fmla="*/ 10941 w 2829560"/>
              <a:gd name="T21" fmla="*/ 247013 h 516889"/>
              <a:gd name="T22" fmla="*/ 18317 w 2829560"/>
              <a:gd name="T23" fmla="*/ 239715 h 516889"/>
              <a:gd name="T24" fmla="*/ 2789925 w 2829560"/>
              <a:gd name="T25" fmla="*/ 239715 h 516889"/>
              <a:gd name="T26" fmla="*/ 2789925 w 2829560"/>
              <a:gd name="T27" fmla="*/ 0 h 516889"/>
              <a:gd name="T28" fmla="*/ 2834068 w 2829560"/>
              <a:gd name="T29" fmla="*/ 0 h 516889"/>
              <a:gd name="T30" fmla="*/ 2800993 w 2829560"/>
              <a:gd name="T31" fmla="*/ 0 h 516889"/>
              <a:gd name="T32" fmla="*/ 2800993 w 2829560"/>
              <a:gd name="T33" fmla="*/ 250663 h 516889"/>
              <a:gd name="T34" fmla="*/ 24423 w 2829560"/>
              <a:gd name="T35" fmla="*/ 250663 h 516889"/>
              <a:gd name="T36" fmla="*/ 22005 w 2829560"/>
              <a:gd name="T37" fmla="*/ 253053 h 516889"/>
              <a:gd name="T38" fmla="*/ 22005 w 2829560"/>
              <a:gd name="T39" fmla="*/ 512147 h 516889"/>
              <a:gd name="T40" fmla="*/ 55085 w 2829560"/>
              <a:gd name="T41" fmla="*/ 512147 h 516889"/>
              <a:gd name="T42" fmla="*/ 55085 w 2829560"/>
              <a:gd name="T43" fmla="*/ 283379 h 516889"/>
              <a:gd name="T44" fmla="*/ 2806464 w 2829560"/>
              <a:gd name="T45" fmla="*/ 283379 h 516889"/>
              <a:gd name="T46" fmla="*/ 2817217 w 2829560"/>
              <a:gd name="T47" fmla="*/ 281236 h 516889"/>
              <a:gd name="T48" fmla="*/ 2825990 w 2829560"/>
              <a:gd name="T49" fmla="*/ 275389 h 516889"/>
              <a:gd name="T50" fmla="*/ 2831902 w 2829560"/>
              <a:gd name="T51" fmla="*/ 266710 h 516889"/>
              <a:gd name="T52" fmla="*/ 2834068 w 2829560"/>
              <a:gd name="T53" fmla="*/ 256074 h 516889"/>
              <a:gd name="T54" fmla="*/ 2834068 w 2829560"/>
              <a:gd name="T55" fmla="*/ 0 h 51688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29560"/>
              <a:gd name="T85" fmla="*/ 0 h 516889"/>
              <a:gd name="T86" fmla="*/ 2829560 w 2829560"/>
              <a:gd name="T87" fmla="*/ 516889 h 51688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29560" h="516889">
                <a:moveTo>
                  <a:pt x="2785237" y="0"/>
                </a:moveTo>
                <a:lnTo>
                  <a:pt x="2774315" y="0"/>
                </a:lnTo>
                <a:lnTo>
                  <a:pt x="2774315" y="231012"/>
                </a:lnTo>
                <a:lnTo>
                  <a:pt x="27431" y="231012"/>
                </a:lnTo>
                <a:lnTo>
                  <a:pt x="16769" y="233173"/>
                </a:lnTo>
                <a:lnTo>
                  <a:pt x="8048" y="239061"/>
                </a:lnTo>
                <a:lnTo>
                  <a:pt x="2160" y="247782"/>
                </a:lnTo>
                <a:lnTo>
                  <a:pt x="0" y="258445"/>
                </a:lnTo>
                <a:lnTo>
                  <a:pt x="0" y="516889"/>
                </a:lnTo>
                <a:lnTo>
                  <a:pt x="10921" y="516889"/>
                </a:lnTo>
                <a:lnTo>
                  <a:pt x="10921" y="249300"/>
                </a:lnTo>
                <a:lnTo>
                  <a:pt x="18287" y="241935"/>
                </a:lnTo>
                <a:lnTo>
                  <a:pt x="2785237" y="241935"/>
                </a:lnTo>
                <a:lnTo>
                  <a:pt x="2785237" y="0"/>
                </a:lnTo>
                <a:close/>
              </a:path>
              <a:path w="2829560" h="516889">
                <a:moveTo>
                  <a:pt x="2829305" y="0"/>
                </a:moveTo>
                <a:lnTo>
                  <a:pt x="2796286" y="0"/>
                </a:lnTo>
                <a:lnTo>
                  <a:pt x="2796286" y="252984"/>
                </a:lnTo>
                <a:lnTo>
                  <a:pt x="24383" y="252984"/>
                </a:lnTo>
                <a:lnTo>
                  <a:pt x="21970" y="255397"/>
                </a:lnTo>
                <a:lnTo>
                  <a:pt x="21970" y="516889"/>
                </a:lnTo>
                <a:lnTo>
                  <a:pt x="54990" y="516889"/>
                </a:lnTo>
                <a:lnTo>
                  <a:pt x="54990" y="286004"/>
                </a:lnTo>
                <a:lnTo>
                  <a:pt x="2801747" y="286004"/>
                </a:lnTo>
                <a:lnTo>
                  <a:pt x="2812482" y="283841"/>
                </a:lnTo>
                <a:lnTo>
                  <a:pt x="2821241" y="277939"/>
                </a:lnTo>
                <a:lnTo>
                  <a:pt x="2827143" y="269180"/>
                </a:lnTo>
                <a:lnTo>
                  <a:pt x="2829305" y="258445"/>
                </a:lnTo>
                <a:lnTo>
                  <a:pt x="2829305" y="0"/>
                </a:lnTo>
                <a:close/>
              </a:path>
            </a:pathLst>
          </a:custGeom>
          <a:solidFill>
            <a:srgbClr val="58815D"/>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dirty="0"/>
          </a:p>
        </p:txBody>
      </p:sp>
      <p:sp>
        <p:nvSpPr>
          <p:cNvPr id="8204" name="object 12"/>
          <p:cNvSpPr>
            <a:spLocks noChangeArrowheads="1"/>
          </p:cNvSpPr>
          <p:nvPr/>
        </p:nvSpPr>
        <p:spPr bwMode="auto">
          <a:xfrm>
            <a:off x="4324739" y="1563688"/>
            <a:ext cx="2992967" cy="1060450"/>
          </a:xfrm>
          <a:prstGeom prst="rect">
            <a:avLst/>
          </a:prstGeom>
          <a:blipFill dpi="0" rotWithShape="1">
            <a:blip r:embed="rId8" cstate="print"/>
            <a:srcRec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05" name="object 13"/>
          <p:cNvSpPr txBox="1">
            <a:spLocks noChangeArrowheads="1"/>
          </p:cNvSpPr>
          <p:nvPr/>
        </p:nvSpPr>
        <p:spPr bwMode="auto">
          <a:xfrm>
            <a:off x="4537744" y="1810822"/>
            <a:ext cx="2578879" cy="566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12065"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3600" b="1" dirty="0">
                <a:solidFill>
                  <a:srgbClr val="FF0000"/>
                </a:solidFill>
                <a:latin typeface="Constantia" pitchFamily="18" charset="0"/>
              </a:rPr>
              <a:t>РАСХОДЫ</a:t>
            </a:r>
            <a:endParaRPr lang="ru-RU" altLang="ru-RU" sz="3200" b="1" dirty="0">
              <a:solidFill>
                <a:srgbClr val="FF0000"/>
              </a:solidFill>
              <a:latin typeface="Constantia" pitchFamily="18" charset="0"/>
            </a:endParaRPr>
          </a:p>
        </p:txBody>
      </p:sp>
      <p:sp>
        <p:nvSpPr>
          <p:cNvPr id="8206" name="object 14"/>
          <p:cNvSpPr txBox="1">
            <a:spLocks noChangeArrowheads="1"/>
          </p:cNvSpPr>
          <p:nvPr/>
        </p:nvSpPr>
        <p:spPr bwMode="auto">
          <a:xfrm>
            <a:off x="664634" y="3571875"/>
            <a:ext cx="3001433"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7620" rIns="0" bIns="0">
            <a:spAutoFit/>
          </a:bodyPr>
          <a:lstStyle>
            <a:lvl1pPr marL="423863" indent="-411163"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02000"/>
              </a:lnSpc>
              <a:spcBef>
                <a:spcPts val="63"/>
              </a:spcBef>
            </a:pPr>
            <a:r>
              <a:rPr lang="ru-RU" altLang="ru-RU" b="1" dirty="0">
                <a:solidFill>
                  <a:srgbClr val="FFFFFF"/>
                </a:solidFill>
                <a:latin typeface="Constantia" pitchFamily="18" charset="0"/>
              </a:rPr>
              <a:t>по муниципальным  программам</a:t>
            </a:r>
            <a:endParaRPr lang="ru-RU" altLang="ru-RU" dirty="0">
              <a:latin typeface="Constantia" pitchFamily="18" charset="0"/>
            </a:endParaRPr>
          </a:p>
        </p:txBody>
      </p:sp>
      <p:sp>
        <p:nvSpPr>
          <p:cNvPr id="8207" name="object 15"/>
          <p:cNvSpPr>
            <a:spLocks noChangeArrowheads="1"/>
          </p:cNvSpPr>
          <p:nvPr/>
        </p:nvSpPr>
        <p:spPr bwMode="auto">
          <a:xfrm>
            <a:off x="395817" y="3460750"/>
            <a:ext cx="7389284" cy="1157288"/>
          </a:xfrm>
          <a:prstGeom prst="rect">
            <a:avLst/>
          </a:prstGeom>
          <a:blipFill dpi="0" rotWithShape="1">
            <a:blip r:embed="rId9"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08" name="object 16"/>
          <p:cNvSpPr txBox="1">
            <a:spLocks noChangeArrowheads="1"/>
          </p:cNvSpPr>
          <p:nvPr/>
        </p:nvSpPr>
        <p:spPr bwMode="auto">
          <a:xfrm>
            <a:off x="4398768" y="3614821"/>
            <a:ext cx="1585384" cy="628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2000" b="1" dirty="0">
                <a:solidFill>
                  <a:srgbClr val="FF0000"/>
                </a:solidFill>
                <a:latin typeface="Constantia" pitchFamily="18" charset="0"/>
              </a:rPr>
              <a:t>по</a:t>
            </a:r>
            <a:endParaRPr lang="ru-RU" altLang="ru-RU" sz="2000" dirty="0">
              <a:solidFill>
                <a:srgbClr val="FF0000"/>
              </a:solidFill>
              <a:latin typeface="Constantia" pitchFamily="18" charset="0"/>
            </a:endParaRPr>
          </a:p>
          <a:p>
            <a:pPr algn="ctr" eaLnBrk="1" hangingPunct="1">
              <a:spcBef>
                <a:spcPts val="25"/>
              </a:spcBef>
            </a:pPr>
            <a:r>
              <a:rPr lang="ru-RU" altLang="ru-RU" sz="2000" b="1" dirty="0">
                <a:solidFill>
                  <a:srgbClr val="FF0000"/>
                </a:solidFill>
                <a:latin typeface="Constantia" pitchFamily="18" charset="0"/>
              </a:rPr>
              <a:t>функциям</a:t>
            </a:r>
            <a:endParaRPr lang="ru-RU" altLang="ru-RU" sz="2000" dirty="0">
              <a:solidFill>
                <a:srgbClr val="FF0000"/>
              </a:solidFill>
              <a:latin typeface="Constantia" pitchFamily="18" charset="0"/>
            </a:endParaRPr>
          </a:p>
        </p:txBody>
      </p:sp>
      <p:sp>
        <p:nvSpPr>
          <p:cNvPr id="8209" name="object 17"/>
          <p:cNvSpPr>
            <a:spLocks noChangeArrowheads="1"/>
          </p:cNvSpPr>
          <p:nvPr/>
        </p:nvSpPr>
        <p:spPr bwMode="auto">
          <a:xfrm>
            <a:off x="7785102" y="3492500"/>
            <a:ext cx="4351866" cy="1093788"/>
          </a:xfrm>
          <a:prstGeom prst="rect">
            <a:avLst/>
          </a:prstGeom>
          <a:blipFill dpi="0" rotWithShape="1">
            <a:blip r:embed="rId10"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0" name="object 18"/>
          <p:cNvSpPr txBox="1">
            <a:spLocks noChangeArrowheads="1"/>
          </p:cNvSpPr>
          <p:nvPr/>
        </p:nvSpPr>
        <p:spPr bwMode="auto">
          <a:xfrm>
            <a:off x="8269818" y="3703639"/>
            <a:ext cx="1788583" cy="628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2000" b="1" dirty="0">
                <a:solidFill>
                  <a:srgbClr val="FF0000"/>
                </a:solidFill>
                <a:latin typeface="Constantia" pitchFamily="18" charset="0"/>
              </a:rPr>
              <a:t>по</a:t>
            </a:r>
            <a:endParaRPr lang="ru-RU" altLang="ru-RU" sz="2000" dirty="0">
              <a:solidFill>
                <a:srgbClr val="FF0000"/>
              </a:solidFill>
              <a:latin typeface="Constantia" pitchFamily="18" charset="0"/>
            </a:endParaRPr>
          </a:p>
          <a:p>
            <a:pPr algn="ctr" eaLnBrk="1" hangingPunct="1">
              <a:spcBef>
                <a:spcPts val="38"/>
              </a:spcBef>
            </a:pPr>
            <a:r>
              <a:rPr lang="ru-RU" altLang="ru-RU" sz="2000" b="1" dirty="0">
                <a:solidFill>
                  <a:srgbClr val="FF0000"/>
                </a:solidFill>
                <a:latin typeface="Constantia" pitchFamily="18" charset="0"/>
              </a:rPr>
              <a:t>ведомствам</a:t>
            </a:r>
            <a:endParaRPr lang="ru-RU" altLang="ru-RU" sz="2000" dirty="0">
              <a:solidFill>
                <a:srgbClr val="FF0000"/>
              </a:solidFill>
              <a:latin typeface="Constantia" pitchFamily="18" charset="0"/>
            </a:endParaRPr>
          </a:p>
        </p:txBody>
      </p:sp>
      <p:sp>
        <p:nvSpPr>
          <p:cNvPr id="8211" name="object 19"/>
          <p:cNvSpPr>
            <a:spLocks noChangeArrowheads="1"/>
          </p:cNvSpPr>
          <p:nvPr/>
        </p:nvSpPr>
        <p:spPr bwMode="auto">
          <a:xfrm>
            <a:off x="330201" y="4764"/>
            <a:ext cx="11527367" cy="873541"/>
          </a:xfrm>
          <a:prstGeom prst="rect">
            <a:avLst/>
          </a:prstGeom>
          <a:blipFill dpi="0" rotWithShape="1">
            <a:blip r:embed="rId11"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2" name="object 20"/>
          <p:cNvSpPr>
            <a:spLocks noChangeArrowheads="1"/>
          </p:cNvSpPr>
          <p:nvPr/>
        </p:nvSpPr>
        <p:spPr bwMode="auto">
          <a:xfrm>
            <a:off x="1375834" y="203201"/>
            <a:ext cx="4718050" cy="450849"/>
          </a:xfrm>
          <a:prstGeom prst="rect">
            <a:avLst/>
          </a:prstGeom>
          <a:blipFill dpi="0" rotWithShape="1">
            <a:blip r:embed="rId12"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sz="2000" dirty="0">
              <a:solidFill>
                <a:srgbClr val="FFFF66"/>
              </a:solidFill>
              <a:latin typeface="Calibri" pitchFamily="34" charset="0"/>
            </a:endParaRPr>
          </a:p>
        </p:txBody>
      </p:sp>
      <p:sp>
        <p:nvSpPr>
          <p:cNvPr id="8213" name="object 21"/>
          <p:cNvSpPr txBox="1">
            <a:spLocks noChangeArrowheads="1"/>
          </p:cNvSpPr>
          <p:nvPr/>
        </p:nvSpPr>
        <p:spPr bwMode="auto">
          <a:xfrm>
            <a:off x="57151" y="979489"/>
            <a:ext cx="10932583" cy="2898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100"/>
              </a:spcBef>
            </a:pPr>
            <a:r>
              <a:rPr lang="ru-RU" altLang="ru-RU" b="1" dirty="0">
                <a:latin typeface="Constantia" pitchFamily="18" charset="0"/>
              </a:rPr>
              <a:t>РАСХОДЫ БЮДЖЕТА </a:t>
            </a:r>
            <a:r>
              <a:rPr lang="ru-RU" altLang="ru-RU" b="1" i="1" dirty="0">
                <a:latin typeface="Constantia" pitchFamily="18" charset="0"/>
              </a:rPr>
              <a:t>- выплачиваемые из бюджета </a:t>
            </a:r>
            <a:r>
              <a:rPr lang="ru-RU" altLang="ru-RU" b="1" i="1" dirty="0" smtClean="0">
                <a:latin typeface="Constantia" pitchFamily="18" charset="0"/>
              </a:rPr>
              <a:t>денежные средства</a:t>
            </a:r>
            <a:endParaRPr lang="ru-RU" altLang="ru-RU" dirty="0">
              <a:latin typeface="Constantia" pitchFamily="18" charset="0"/>
            </a:endParaRPr>
          </a:p>
        </p:txBody>
      </p:sp>
      <p:sp>
        <p:nvSpPr>
          <p:cNvPr id="8214" name="object 22"/>
          <p:cNvSpPr>
            <a:spLocks noChangeArrowheads="1"/>
          </p:cNvSpPr>
          <p:nvPr/>
        </p:nvSpPr>
        <p:spPr bwMode="auto">
          <a:xfrm>
            <a:off x="330200" y="4686300"/>
            <a:ext cx="3547533" cy="2020888"/>
          </a:xfrm>
          <a:prstGeom prst="rect">
            <a:avLst/>
          </a:prstGeom>
          <a:blipFill dpi="0" rotWithShape="1">
            <a:blip r:embed="rId13"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5" name="object 23"/>
          <p:cNvSpPr txBox="1">
            <a:spLocks noChangeArrowheads="1"/>
          </p:cNvSpPr>
          <p:nvPr/>
        </p:nvSpPr>
        <p:spPr bwMode="auto">
          <a:xfrm>
            <a:off x="565485" y="4928604"/>
            <a:ext cx="3112614" cy="13369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13335" rIns="0" bIns="0">
            <a:spAutoFit/>
          </a:bodyPr>
          <a:lstStyle>
            <a:lvl1pPr marL="11113"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400" b="1" dirty="0">
                <a:solidFill>
                  <a:srgbClr val="002060"/>
                </a:solidFill>
                <a:latin typeface="Times New Roman" pitchFamily="18" charset="0"/>
                <a:cs typeface="Times New Roman" pitchFamily="18" charset="0"/>
              </a:rPr>
              <a:t>Документ, </a:t>
            </a:r>
            <a:r>
              <a:rPr lang="ru-RU" altLang="ru-RU" sz="1600" b="1" dirty="0">
                <a:solidFill>
                  <a:srgbClr val="002060"/>
                </a:solidFill>
                <a:latin typeface="Times New Roman" pitchFamily="18" charset="0"/>
                <a:cs typeface="Times New Roman" pitchFamily="18" charset="0"/>
              </a:rPr>
              <a:t>определяющий</a:t>
            </a:r>
            <a:r>
              <a:rPr lang="ru-RU" altLang="ru-RU" sz="1400" b="1" dirty="0">
                <a:solidFill>
                  <a:srgbClr val="002060"/>
                </a:solidFill>
                <a:latin typeface="Times New Roman" pitchFamily="18" charset="0"/>
                <a:cs typeface="Times New Roman" pitchFamily="18" charset="0"/>
              </a:rPr>
              <a:t>  цели и задачи  муниципальной политики  в определенной сфере,</a:t>
            </a:r>
            <a:endParaRPr lang="ru-RU" altLang="ru-RU" sz="1400" dirty="0">
              <a:solidFill>
                <a:srgbClr val="002060"/>
              </a:solidFill>
              <a:latin typeface="Times New Roman" pitchFamily="18" charset="0"/>
              <a:cs typeface="Times New Roman" pitchFamily="18" charset="0"/>
            </a:endParaRPr>
          </a:p>
          <a:p>
            <a:pPr algn="ctr" eaLnBrk="1" hangingPunct="1"/>
            <a:r>
              <a:rPr lang="ru-RU" altLang="ru-RU" sz="1400" b="1" dirty="0">
                <a:solidFill>
                  <a:srgbClr val="002060"/>
                </a:solidFill>
                <a:latin typeface="Times New Roman" pitchFamily="18" charset="0"/>
                <a:cs typeface="Times New Roman" pitchFamily="18" charset="0"/>
              </a:rPr>
              <a:t>способы их достижения и  примерные объемы</a:t>
            </a:r>
            <a:endParaRPr lang="ru-RU" altLang="ru-RU" sz="1400" dirty="0">
              <a:solidFill>
                <a:srgbClr val="002060"/>
              </a:solidFill>
              <a:latin typeface="Times New Roman" pitchFamily="18" charset="0"/>
              <a:cs typeface="Times New Roman" pitchFamily="18" charset="0"/>
            </a:endParaRPr>
          </a:p>
          <a:p>
            <a:pPr algn="ctr" eaLnBrk="1" hangingPunct="1"/>
            <a:r>
              <a:rPr lang="ru-RU" altLang="ru-RU" sz="1400" b="1" dirty="0">
                <a:solidFill>
                  <a:srgbClr val="002060"/>
                </a:solidFill>
                <a:latin typeface="Times New Roman" pitchFamily="18" charset="0"/>
                <a:cs typeface="Times New Roman" pitchFamily="18" charset="0"/>
              </a:rPr>
              <a:t>используемых финансов</a:t>
            </a:r>
            <a:endParaRPr lang="ru-RU" altLang="ru-RU" sz="1400" dirty="0">
              <a:solidFill>
                <a:srgbClr val="002060"/>
              </a:solidFill>
              <a:latin typeface="Times New Roman" pitchFamily="18" charset="0"/>
              <a:cs typeface="Times New Roman" pitchFamily="18" charset="0"/>
            </a:endParaRPr>
          </a:p>
        </p:txBody>
      </p:sp>
      <p:sp>
        <p:nvSpPr>
          <p:cNvPr id="8216" name="object 24"/>
          <p:cNvSpPr>
            <a:spLocks noChangeArrowheads="1"/>
          </p:cNvSpPr>
          <p:nvPr/>
        </p:nvSpPr>
        <p:spPr bwMode="auto">
          <a:xfrm>
            <a:off x="4030134" y="4672014"/>
            <a:ext cx="3874613" cy="2016125"/>
          </a:xfrm>
          <a:prstGeom prst="rect">
            <a:avLst/>
          </a:prstGeom>
          <a:blipFill dpi="0" rotWithShape="1">
            <a:blip r:embed="rId14"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002060"/>
              </a:solidFill>
              <a:latin typeface="Calibri" pitchFamily="34" charset="0"/>
            </a:endParaRPr>
          </a:p>
        </p:txBody>
      </p:sp>
      <p:sp>
        <p:nvSpPr>
          <p:cNvPr id="8217" name="object 25"/>
          <p:cNvSpPr txBox="1">
            <a:spLocks noChangeArrowheads="1"/>
          </p:cNvSpPr>
          <p:nvPr/>
        </p:nvSpPr>
        <p:spPr bwMode="auto">
          <a:xfrm>
            <a:off x="4186989" y="4883150"/>
            <a:ext cx="3528262" cy="1490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12700" rIns="0" bIns="0">
            <a:spAutoFit/>
          </a:bodyPr>
          <a:lstStyle>
            <a:lvl1pPr marL="12700" indent="4127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600" b="1" dirty="0">
                <a:solidFill>
                  <a:srgbClr val="002060"/>
                </a:solidFill>
                <a:latin typeface="Times New Roman" pitchFamily="18" charset="0"/>
                <a:cs typeface="Times New Roman" pitchFamily="18" charset="0"/>
              </a:rPr>
              <a:t>Функциональная  классификация бюджетных</a:t>
            </a:r>
            <a:endParaRPr lang="ru-RU" altLang="ru-RU" sz="1600" dirty="0">
              <a:solidFill>
                <a:srgbClr val="002060"/>
              </a:solidFill>
              <a:latin typeface="Times New Roman" pitchFamily="18" charset="0"/>
              <a:cs typeface="Times New Roman" pitchFamily="18" charset="0"/>
            </a:endParaRPr>
          </a:p>
          <a:p>
            <a:pPr algn="ctr" eaLnBrk="1" hangingPunct="1"/>
            <a:r>
              <a:rPr lang="ru-RU" altLang="ru-RU" sz="1600" b="1" dirty="0">
                <a:solidFill>
                  <a:srgbClr val="002060"/>
                </a:solidFill>
                <a:latin typeface="Times New Roman" pitchFamily="18" charset="0"/>
                <a:cs typeface="Times New Roman" pitchFamily="18" charset="0"/>
              </a:rPr>
              <a:t>расходов отражает  направление средств на  выполнение конкретных  функций органов местного  самоуправления</a:t>
            </a:r>
            <a:endParaRPr lang="ru-RU" altLang="ru-RU" sz="1600" dirty="0">
              <a:solidFill>
                <a:srgbClr val="002060"/>
              </a:solidFill>
              <a:latin typeface="Times New Roman" pitchFamily="18" charset="0"/>
              <a:cs typeface="Times New Roman" pitchFamily="18" charset="0"/>
            </a:endParaRPr>
          </a:p>
        </p:txBody>
      </p:sp>
      <p:sp>
        <p:nvSpPr>
          <p:cNvPr id="8218" name="object 26"/>
          <p:cNvSpPr>
            <a:spLocks noChangeArrowheads="1"/>
          </p:cNvSpPr>
          <p:nvPr/>
        </p:nvSpPr>
        <p:spPr bwMode="auto">
          <a:xfrm>
            <a:off x="7998884" y="757646"/>
            <a:ext cx="3975100" cy="2228443"/>
          </a:xfrm>
          <a:prstGeom prst="rect">
            <a:avLst/>
          </a:prstGeom>
          <a:blipFill dpi="0" rotWithShape="1">
            <a:blip r:embed="rId15"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9" name="object 27"/>
          <p:cNvSpPr>
            <a:spLocks noChangeArrowheads="1"/>
          </p:cNvSpPr>
          <p:nvPr/>
        </p:nvSpPr>
        <p:spPr bwMode="auto">
          <a:xfrm>
            <a:off x="7998884" y="4686300"/>
            <a:ext cx="4138083" cy="2020888"/>
          </a:xfrm>
          <a:prstGeom prst="rect">
            <a:avLst/>
          </a:prstGeom>
          <a:blipFill dpi="0" rotWithShape="1">
            <a:blip r:embed="rId16"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20" name="object 28"/>
          <p:cNvSpPr txBox="1">
            <a:spLocks noChangeArrowheads="1"/>
          </p:cNvSpPr>
          <p:nvPr/>
        </p:nvSpPr>
        <p:spPr bwMode="auto">
          <a:xfrm>
            <a:off x="8460317" y="4811569"/>
            <a:ext cx="3225800" cy="1737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600" b="1" dirty="0">
                <a:solidFill>
                  <a:srgbClr val="002060"/>
                </a:solidFill>
                <a:latin typeface="Times New Roman" pitchFamily="18" charset="0"/>
                <a:cs typeface="Times New Roman" pitchFamily="18" charset="0"/>
              </a:rPr>
              <a:t>Ведомственная структура  включает в себя группировку  расходов бюджета, которая  отражает распределение</a:t>
            </a:r>
            <a:endParaRPr lang="ru-RU" altLang="ru-RU" sz="1600" dirty="0">
              <a:solidFill>
                <a:srgbClr val="002060"/>
              </a:solidFill>
              <a:latin typeface="Times New Roman" pitchFamily="18" charset="0"/>
              <a:cs typeface="Times New Roman" pitchFamily="18" charset="0"/>
            </a:endParaRPr>
          </a:p>
          <a:p>
            <a:pPr algn="ctr" eaLnBrk="1" hangingPunct="1"/>
            <a:r>
              <a:rPr lang="ru-RU" altLang="ru-RU" sz="1600" b="1" dirty="0">
                <a:solidFill>
                  <a:srgbClr val="002060"/>
                </a:solidFill>
                <a:latin typeface="Times New Roman" pitchFamily="18" charset="0"/>
                <a:cs typeface="Times New Roman" pitchFamily="18" charset="0"/>
              </a:rPr>
              <a:t>бюджетных средств по  главным распорядителям  средств бюджетов</a:t>
            </a:r>
            <a:endParaRPr lang="ru-RU" altLang="ru-RU" sz="1600" dirty="0">
              <a:solidFill>
                <a:srgbClr val="002060"/>
              </a:solidFill>
              <a:latin typeface="Times New Roman" pitchFamily="18" charset="0"/>
              <a:cs typeface="Times New Roman" pitchFamily="18" charset="0"/>
            </a:endParaRPr>
          </a:p>
        </p:txBody>
      </p:sp>
      <p:sp>
        <p:nvSpPr>
          <p:cNvPr id="8221" name="object 29"/>
          <p:cNvSpPr>
            <a:spLocks noChangeArrowheads="1"/>
          </p:cNvSpPr>
          <p:nvPr/>
        </p:nvSpPr>
        <p:spPr bwMode="auto">
          <a:xfrm>
            <a:off x="5710767" y="3421064"/>
            <a:ext cx="2004484" cy="1163637"/>
          </a:xfrm>
          <a:prstGeom prst="rect">
            <a:avLst/>
          </a:prstGeom>
          <a:blipFill dpi="0" rotWithShape="1">
            <a:blip r:embed="rId17"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22" name="object 30"/>
          <p:cNvSpPr>
            <a:spLocks noChangeArrowheads="1"/>
          </p:cNvSpPr>
          <p:nvPr/>
        </p:nvSpPr>
        <p:spPr bwMode="auto">
          <a:xfrm>
            <a:off x="10414000" y="3427414"/>
            <a:ext cx="1559984" cy="1177925"/>
          </a:xfrm>
          <a:prstGeom prst="rect">
            <a:avLst/>
          </a:prstGeom>
          <a:blipFill dpi="0" rotWithShape="1">
            <a:blip r:embed="rId18" cstate="print"/>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2464596522"/>
              </p:ext>
            </p:extLst>
          </p:nvPr>
        </p:nvGraphicFramePr>
        <p:xfrm>
          <a:off x="0" y="0"/>
          <a:ext cx="3217863" cy="828675"/>
        </p:xfrm>
        <a:graphic>
          <a:graphicData uri="http://schemas.openxmlformats.org/presentationml/2006/ole">
            <p:oleObj spid="_x0000_s18496" name="Документ" r:id="rId19" imgW="5940803" imgH="1676580" progId="Word.Document.12">
              <p:embed/>
            </p:oleObj>
          </a:graphicData>
        </a:graphic>
      </p:graphicFrame>
    </p:spTree>
    <p:extLst>
      <p:ext uri="{BB962C8B-B14F-4D97-AF65-F5344CB8AC3E}">
        <p14:creationId xmlns:p14="http://schemas.microsoft.com/office/powerpoint/2010/main" xmlns="" val="3135307583"/>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066" y="81023"/>
            <a:ext cx="11949013" cy="599697"/>
          </a:xfrm>
        </p:spPr>
        <p:txBody>
          <a:bodyPr>
            <a:noAutofit/>
          </a:bodyPr>
          <a:lstStyle/>
          <a:p>
            <a:pPr algn="ctr"/>
            <a:r>
              <a:rPr lang="ru-RU" sz="2000" b="1" dirty="0" smtClean="0">
                <a:solidFill>
                  <a:schemeClr val="tx1"/>
                </a:solidFill>
                <a:latin typeface="Times New Roman" pitchFamily="18" charset="0"/>
                <a:cs typeface="Times New Roman" pitchFamily="18" charset="0"/>
              </a:rPr>
              <a:t>Структура расходов бюджетов</a:t>
            </a:r>
            <a:endParaRPr lang="ru-RU" sz="2000" b="1" dirty="0">
              <a:solidFill>
                <a:schemeClr val="tx1"/>
              </a:solidFill>
              <a:latin typeface="Times New Roman" pitchFamily="18" charset="0"/>
              <a:cs typeface="Times New Roman" pitchFamily="18" charset="0"/>
            </a:endParaRPr>
          </a:p>
        </p:txBody>
      </p:sp>
      <p:pic>
        <p:nvPicPr>
          <p:cNvPr id="6" name="Picture 7" descr="Физ-ра"/>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23200" y="995862"/>
            <a:ext cx="956733" cy="663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8" descr="Долг"/>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019284" y="995863"/>
            <a:ext cx="969179" cy="6548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9" descr="ЖКХ"/>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365104" y="995862"/>
            <a:ext cx="958849" cy="6710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2" descr="Культура"/>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547465" y="990781"/>
            <a:ext cx="960967" cy="6665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3" descr="МБТ"/>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1036299" y="990782"/>
            <a:ext cx="1033780" cy="6548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4" descr="нац"/>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281187" y="990781"/>
            <a:ext cx="863600" cy="629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5" descr="нац"/>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329552" y="995862"/>
            <a:ext cx="863600" cy="656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6" descr="ОБРАЗОВАНИЕ"/>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4454737" y="990782"/>
            <a:ext cx="958849" cy="6802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7" descr="Общегос-е"/>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21066" y="990782"/>
            <a:ext cx="958849" cy="6615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8" descr="СМИ"/>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8895652" y="990782"/>
            <a:ext cx="1011568" cy="66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9" descr="Соц"/>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6635539" y="990782"/>
            <a:ext cx="1051983" cy="676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Text Box 21"/>
          <p:cNvSpPr txBox="1">
            <a:spLocks noChangeArrowheads="1"/>
          </p:cNvSpPr>
          <p:nvPr/>
        </p:nvSpPr>
        <p:spPr bwMode="auto">
          <a:xfrm>
            <a:off x="121066" y="1920242"/>
            <a:ext cx="1439333" cy="738664"/>
          </a:xfrm>
          <a:prstGeom prst="rect">
            <a:avLst/>
          </a:prstGeom>
          <a:solidFill>
            <a:schemeClr val="tx2">
              <a:lumMod val="20000"/>
              <a:lumOff val="80000"/>
            </a:schemeClr>
          </a:solidFill>
          <a:ln w="28575">
            <a:solidFill>
              <a:schemeClr val="tx2">
                <a:lumMod val="60000"/>
                <a:lumOff val="40000"/>
              </a:schemeClr>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cs typeface="Times New Roman" pitchFamily="18" charset="0"/>
              </a:rPr>
              <a:t>Общегосударст-венные вопрос</a:t>
            </a:r>
            <a:r>
              <a:rPr lang="ru-RU" altLang="ru-RU" sz="1400" b="1" dirty="0">
                <a:latin typeface="Times New Roman" pitchFamily="18" charset="0"/>
              </a:rPr>
              <a:t>ы</a:t>
            </a:r>
          </a:p>
        </p:txBody>
      </p:sp>
      <p:sp>
        <p:nvSpPr>
          <p:cNvPr id="19" name="Text Box 26"/>
          <p:cNvSpPr txBox="1">
            <a:spLocks noChangeArrowheads="1"/>
          </p:cNvSpPr>
          <p:nvPr/>
        </p:nvSpPr>
        <p:spPr bwMode="auto">
          <a:xfrm>
            <a:off x="388094" y="2766639"/>
            <a:ext cx="2373258" cy="677108"/>
          </a:xfrm>
          <a:prstGeom prst="rect">
            <a:avLst/>
          </a:prstGeom>
          <a:solidFill>
            <a:schemeClr val="accent1">
              <a:lumMod val="40000"/>
              <a:lumOff val="60000"/>
            </a:schemeClr>
          </a:solidFill>
          <a:ln w="28575">
            <a:solidFill>
              <a:schemeClr val="accent1">
                <a:lumMod val="50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200" b="1" dirty="0">
                <a:latin typeface="Times New Roman" pitchFamily="18" charset="0"/>
              </a:rPr>
              <a:t>Национальная </a:t>
            </a:r>
            <a:r>
              <a:rPr lang="ru-RU" altLang="ru-RU" sz="1400" b="1" dirty="0">
                <a:latin typeface="Times New Roman" pitchFamily="18" charset="0"/>
              </a:rPr>
              <a:t>безопасность</a:t>
            </a:r>
            <a:r>
              <a:rPr lang="ru-RU" altLang="ru-RU" sz="1200" b="1" dirty="0">
                <a:latin typeface="Times New Roman" pitchFamily="18" charset="0"/>
              </a:rPr>
              <a:t> и правоохранительная деятельность</a:t>
            </a:r>
          </a:p>
        </p:txBody>
      </p:sp>
      <p:sp>
        <p:nvSpPr>
          <p:cNvPr id="20" name="Text Box 28"/>
          <p:cNvSpPr txBox="1">
            <a:spLocks noChangeArrowheads="1"/>
          </p:cNvSpPr>
          <p:nvPr/>
        </p:nvSpPr>
        <p:spPr bwMode="auto">
          <a:xfrm>
            <a:off x="2144787" y="1925004"/>
            <a:ext cx="1439333" cy="523220"/>
          </a:xfrm>
          <a:prstGeom prst="rect">
            <a:avLst/>
          </a:prstGeom>
          <a:solidFill>
            <a:srgbClr val="99CC00"/>
          </a:solidFill>
          <a:ln w="28575">
            <a:solidFill>
              <a:srgbClr val="10A40C"/>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Национальная</a:t>
            </a:r>
            <a:r>
              <a:rPr lang="ru-RU" altLang="ru-RU" sz="1050" b="1" dirty="0">
                <a:latin typeface="Times New Roman" pitchFamily="18" charset="0"/>
              </a:rPr>
              <a:t> </a:t>
            </a:r>
            <a:r>
              <a:rPr lang="ru-RU" altLang="ru-RU" sz="1400" b="1" dirty="0">
                <a:latin typeface="Times New Roman" pitchFamily="18" charset="0"/>
              </a:rPr>
              <a:t>экономика</a:t>
            </a:r>
            <a:endParaRPr lang="ru-RU" altLang="ru-RU" sz="1050" b="1" dirty="0">
              <a:latin typeface="Times New Roman" pitchFamily="18" charset="0"/>
            </a:endParaRPr>
          </a:p>
        </p:txBody>
      </p:sp>
      <p:sp>
        <p:nvSpPr>
          <p:cNvPr id="21" name="Text Box 33"/>
          <p:cNvSpPr txBox="1">
            <a:spLocks noChangeArrowheads="1"/>
          </p:cNvSpPr>
          <p:nvPr/>
        </p:nvSpPr>
        <p:spPr bwMode="auto">
          <a:xfrm>
            <a:off x="3012205" y="3020555"/>
            <a:ext cx="1619768" cy="307777"/>
          </a:xfrm>
          <a:prstGeom prst="rect">
            <a:avLst/>
          </a:prstGeom>
          <a:solidFill>
            <a:schemeClr val="accent6">
              <a:lumMod val="60000"/>
              <a:lumOff val="40000"/>
            </a:schemeClr>
          </a:solidFill>
          <a:ln w="28575">
            <a:solidFill>
              <a:schemeClr val="accent6">
                <a:lumMod val="75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smtClean="0">
                <a:latin typeface="Times New Roman" pitchFamily="18" charset="0"/>
              </a:rPr>
              <a:t>Здравоохранение</a:t>
            </a:r>
            <a:endParaRPr lang="ru-RU" altLang="ru-RU" sz="1400" b="1" dirty="0">
              <a:latin typeface="Times New Roman" pitchFamily="18" charset="0"/>
            </a:endParaRPr>
          </a:p>
        </p:txBody>
      </p:sp>
      <p:sp>
        <p:nvSpPr>
          <p:cNvPr id="22" name="Text Box 36"/>
          <p:cNvSpPr txBox="1">
            <a:spLocks noChangeArrowheads="1"/>
          </p:cNvSpPr>
          <p:nvPr/>
        </p:nvSpPr>
        <p:spPr bwMode="auto">
          <a:xfrm>
            <a:off x="4263177" y="1932943"/>
            <a:ext cx="1341967" cy="307777"/>
          </a:xfrm>
          <a:prstGeom prst="rect">
            <a:avLst/>
          </a:prstGeom>
          <a:solidFill>
            <a:srgbClr val="C00000"/>
          </a:solidFill>
          <a:ln w="28575">
            <a:solidFill>
              <a:srgbClr val="CC3300"/>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Образование</a:t>
            </a:r>
            <a:endParaRPr lang="ru-RU" altLang="ru-RU" sz="1200" b="1" dirty="0">
              <a:latin typeface="Times New Roman" pitchFamily="18" charset="0"/>
            </a:endParaRPr>
          </a:p>
        </p:txBody>
      </p:sp>
      <p:sp>
        <p:nvSpPr>
          <p:cNvPr id="23" name="Text Box 39"/>
          <p:cNvSpPr txBox="1">
            <a:spLocks noChangeArrowheads="1"/>
          </p:cNvSpPr>
          <p:nvPr/>
        </p:nvSpPr>
        <p:spPr bwMode="auto">
          <a:xfrm>
            <a:off x="5139266" y="2835889"/>
            <a:ext cx="1646545" cy="523220"/>
          </a:xfrm>
          <a:prstGeom prst="rect">
            <a:avLst/>
          </a:prstGeom>
          <a:solidFill>
            <a:srgbClr val="CC0099"/>
          </a:solidFill>
          <a:ln w="28575">
            <a:solidFill>
              <a:srgbClr val="7030A0"/>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Культура, кинематография</a:t>
            </a:r>
          </a:p>
        </p:txBody>
      </p:sp>
      <p:sp>
        <p:nvSpPr>
          <p:cNvPr id="24" name="Text Box 42"/>
          <p:cNvSpPr txBox="1">
            <a:spLocks noChangeArrowheads="1"/>
          </p:cNvSpPr>
          <p:nvPr/>
        </p:nvSpPr>
        <p:spPr bwMode="auto">
          <a:xfrm>
            <a:off x="6288616" y="1920242"/>
            <a:ext cx="1534584" cy="523220"/>
          </a:xfrm>
          <a:prstGeom prst="rect">
            <a:avLst/>
          </a:prstGeom>
          <a:solidFill>
            <a:srgbClr val="DDDDDD"/>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Социальная политика</a:t>
            </a:r>
          </a:p>
        </p:txBody>
      </p:sp>
      <p:sp>
        <p:nvSpPr>
          <p:cNvPr id="25" name="Text Box 43"/>
          <p:cNvSpPr txBox="1">
            <a:spLocks noChangeArrowheads="1"/>
          </p:cNvSpPr>
          <p:nvPr/>
        </p:nvSpPr>
        <p:spPr bwMode="auto">
          <a:xfrm>
            <a:off x="7361068" y="2766639"/>
            <a:ext cx="1534584" cy="492443"/>
          </a:xfrm>
          <a:prstGeom prst="rect">
            <a:avLst/>
          </a:prstGeom>
          <a:solidFill>
            <a:schemeClr val="tx2">
              <a:lumMod val="60000"/>
              <a:lumOff val="40000"/>
            </a:schemeClr>
          </a:solidFill>
          <a:ln w="28575">
            <a:solidFill>
              <a:schemeClr val="tx2">
                <a:lumMod val="50000"/>
              </a:schemeClr>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200" b="1" dirty="0">
                <a:latin typeface="Times New Roman" pitchFamily="18" charset="0"/>
              </a:rPr>
              <a:t>Физическая </a:t>
            </a:r>
            <a:r>
              <a:rPr lang="ru-RU" altLang="ru-RU" sz="1400" b="1" dirty="0">
                <a:latin typeface="Times New Roman" pitchFamily="18" charset="0"/>
              </a:rPr>
              <a:t>культура</a:t>
            </a:r>
            <a:r>
              <a:rPr lang="ru-RU" altLang="ru-RU" sz="1200" b="1" dirty="0">
                <a:latin typeface="Times New Roman" pitchFamily="18" charset="0"/>
              </a:rPr>
              <a:t> и спорт</a:t>
            </a:r>
          </a:p>
        </p:txBody>
      </p:sp>
      <p:sp>
        <p:nvSpPr>
          <p:cNvPr id="26" name="Text Box 46"/>
          <p:cNvSpPr txBox="1">
            <a:spLocks noChangeArrowheads="1"/>
          </p:cNvSpPr>
          <p:nvPr/>
        </p:nvSpPr>
        <p:spPr bwMode="auto">
          <a:xfrm>
            <a:off x="8450414" y="1920242"/>
            <a:ext cx="1729316" cy="523220"/>
          </a:xfrm>
          <a:prstGeom prst="rect">
            <a:avLst/>
          </a:prstGeom>
          <a:solidFill>
            <a:srgbClr val="009999"/>
          </a:solidFill>
          <a:ln w="28575">
            <a:solidFill>
              <a:schemeClr val="accent1">
                <a:lumMod val="50000"/>
              </a:schemeClr>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Средства массовой информации</a:t>
            </a:r>
          </a:p>
        </p:txBody>
      </p:sp>
      <p:sp>
        <p:nvSpPr>
          <p:cNvPr id="27" name="Text Box 48"/>
          <p:cNvSpPr txBox="1">
            <a:spLocks noChangeArrowheads="1"/>
          </p:cNvSpPr>
          <p:nvPr/>
        </p:nvSpPr>
        <p:spPr bwMode="auto">
          <a:xfrm>
            <a:off x="9391337" y="2631023"/>
            <a:ext cx="2161852" cy="738664"/>
          </a:xfrm>
          <a:prstGeom prst="rect">
            <a:avLst/>
          </a:prstGeom>
          <a:solidFill>
            <a:srgbClr val="CC6600"/>
          </a:solidFill>
          <a:ln w="28575">
            <a:solidFill>
              <a:schemeClr val="accent6">
                <a:lumMod val="50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Обслуживание государственного и муниципального долга</a:t>
            </a:r>
          </a:p>
        </p:txBody>
      </p:sp>
      <p:sp>
        <p:nvSpPr>
          <p:cNvPr id="28" name="Text Box 50"/>
          <p:cNvSpPr txBox="1">
            <a:spLocks noChangeArrowheads="1"/>
          </p:cNvSpPr>
          <p:nvPr/>
        </p:nvSpPr>
        <p:spPr bwMode="auto">
          <a:xfrm>
            <a:off x="10503568" y="1920242"/>
            <a:ext cx="1566511" cy="523220"/>
          </a:xfrm>
          <a:prstGeom prst="rect">
            <a:avLst/>
          </a:prstGeom>
          <a:solidFill>
            <a:schemeClr val="accent2">
              <a:lumMod val="40000"/>
              <a:lumOff val="60000"/>
            </a:schemeClr>
          </a:solidFill>
          <a:ln w="28575">
            <a:solidFill>
              <a:schemeClr val="accent2">
                <a:lumMod val="20000"/>
                <a:lumOff val="80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Межбюджетные трансферты</a:t>
            </a:r>
          </a:p>
        </p:txBody>
      </p:sp>
      <p:sp>
        <p:nvSpPr>
          <p:cNvPr id="29" name="Rectangle 15"/>
          <p:cNvSpPr>
            <a:spLocks noChangeArrowheads="1"/>
          </p:cNvSpPr>
          <p:nvPr/>
        </p:nvSpPr>
        <p:spPr bwMode="auto">
          <a:xfrm>
            <a:off x="388094" y="3634388"/>
            <a:ext cx="11279709" cy="646331"/>
          </a:xfrm>
          <a:prstGeom prst="rect">
            <a:avLst/>
          </a:prstGeom>
          <a:solidFill>
            <a:schemeClr val="tx2">
              <a:lumMod val="40000"/>
              <a:lumOff val="60000"/>
            </a:schemeClr>
          </a:solidFill>
          <a:ln>
            <a:solidFill>
              <a:schemeClr val="tx2">
                <a:lumMod val="50000"/>
              </a:schemeClr>
            </a:solidFill>
          </a:ln>
          <a:extLst/>
        </p:spPr>
        <p:style>
          <a:lnRef idx="1">
            <a:schemeClr val="accent3"/>
          </a:lnRef>
          <a:fillRef idx="3">
            <a:schemeClr val="accent3"/>
          </a:fillRef>
          <a:effectRef idx="2">
            <a:schemeClr val="accent3"/>
          </a:effectRef>
          <a:fontRef idx="minor">
            <a:schemeClr val="lt1"/>
          </a:fontRef>
        </p:style>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algn="ctr">
              <a:defRPr/>
            </a:pPr>
            <a:r>
              <a:rPr lang="ru-RU" sz="1800" b="1" dirty="0" smtClean="0">
                <a:latin typeface="Times New Roman" pitchFamily="18" charset="0"/>
              </a:rPr>
              <a:t>Каждый из разделов классификации имеет перечень подразделов, которые отражают основные направления реализации соответствующей функции</a:t>
            </a:r>
          </a:p>
        </p:txBody>
      </p:sp>
      <p:sp>
        <p:nvSpPr>
          <p:cNvPr id="30" name="Rectangle 29"/>
          <p:cNvSpPr>
            <a:spLocks noChangeArrowheads="1"/>
          </p:cNvSpPr>
          <p:nvPr/>
        </p:nvSpPr>
        <p:spPr bwMode="auto">
          <a:xfrm>
            <a:off x="297134" y="4504797"/>
            <a:ext cx="5669591" cy="369332"/>
          </a:xfrm>
          <a:prstGeom prst="rect">
            <a:avLst/>
          </a:prstGeom>
          <a:solidFill>
            <a:schemeClr val="accent1">
              <a:lumMod val="60000"/>
              <a:lumOff val="40000"/>
            </a:schemeClr>
          </a:solidFill>
          <a:ln>
            <a:solidFill>
              <a:schemeClr val="tx2">
                <a:lumMod val="50000"/>
              </a:schemeClr>
            </a:solidFill>
          </a:ln>
          <a:extLst/>
        </p:spPr>
        <p:style>
          <a:lnRef idx="1">
            <a:schemeClr val="accent2"/>
          </a:lnRef>
          <a:fillRef idx="2">
            <a:schemeClr val="accent2"/>
          </a:fillRef>
          <a:effectRef idx="1">
            <a:schemeClr val="accent2"/>
          </a:effectRef>
          <a:fontRef idx="minor">
            <a:schemeClr val="dk1"/>
          </a:fontRef>
        </p:style>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a:defRPr/>
            </a:pPr>
            <a:r>
              <a:rPr lang="ru-RU" sz="1800" b="1" dirty="0" smtClean="0">
                <a:latin typeface="Times New Roman" pitchFamily="18" charset="0"/>
              </a:rPr>
              <a:t>В составе разделов выделяются подразделы</a:t>
            </a:r>
          </a:p>
        </p:txBody>
      </p:sp>
      <p:sp>
        <p:nvSpPr>
          <p:cNvPr id="31" name="Rectangle 30"/>
          <p:cNvSpPr>
            <a:spLocks noChangeArrowheads="1"/>
          </p:cNvSpPr>
          <p:nvPr/>
        </p:nvSpPr>
        <p:spPr bwMode="auto">
          <a:xfrm rot="10800000" flipV="1">
            <a:off x="6124873" y="4335520"/>
            <a:ext cx="5600079" cy="1200329"/>
          </a:xfrm>
          <a:prstGeom prst="rect">
            <a:avLst/>
          </a:prstGeom>
          <a:solidFill>
            <a:srgbClr val="CCFFFF"/>
          </a:solidFill>
          <a:ln>
            <a:solidFill>
              <a:srgbClr val="00B0F0"/>
            </a:solidFill>
          </a:ln>
          <a:extLst/>
        </p:spPr>
        <p:style>
          <a:lnRef idx="1">
            <a:schemeClr val="accent2"/>
          </a:lnRef>
          <a:fillRef idx="2">
            <a:schemeClr val="accent2"/>
          </a:fillRef>
          <a:effectRef idx="1">
            <a:schemeClr val="accent2"/>
          </a:effectRef>
          <a:fontRef idx="minor">
            <a:schemeClr val="dk1"/>
          </a:fontRef>
        </p:style>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a:defRPr/>
            </a:pPr>
            <a:r>
              <a:rPr lang="ru-RU" sz="1800" b="1" dirty="0" smtClean="0">
                <a:latin typeface="Times New Roman" pitchFamily="18" charset="0"/>
              </a:rPr>
              <a:t>Полный  перечень     разделов и подразделов классификации расходов  бюджетов  приведен в статье 21 Бюджетного кодекса     Российской      Федерации     </a:t>
            </a:r>
          </a:p>
        </p:txBody>
      </p:sp>
      <p:cxnSp>
        <p:nvCxnSpPr>
          <p:cNvPr id="33" name="Прямая соединительная линия 32"/>
          <p:cNvCxnSpPr/>
          <p:nvPr/>
        </p:nvCxnSpPr>
        <p:spPr>
          <a:xfrm>
            <a:off x="600489" y="1671005"/>
            <a:ext cx="0" cy="228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a:stCxn id="12" idx="2"/>
          </p:cNvCxnSpPr>
          <p:nvPr/>
        </p:nvCxnSpPr>
        <p:spPr>
          <a:xfrm>
            <a:off x="1712987" y="1620225"/>
            <a:ext cx="31592" cy="11470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a:stCxn id="13" idx="2"/>
          </p:cNvCxnSpPr>
          <p:nvPr/>
        </p:nvCxnSpPr>
        <p:spPr>
          <a:xfrm>
            <a:off x="2761353" y="1652372"/>
            <a:ext cx="29463" cy="2678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a:off x="3844667" y="1652372"/>
            <a:ext cx="43088" cy="13018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a:stCxn id="14" idx="2"/>
            <a:endCxn id="22" idx="0"/>
          </p:cNvCxnSpPr>
          <p:nvPr/>
        </p:nvCxnSpPr>
        <p:spPr>
          <a:xfrm flipH="1">
            <a:off x="4934161" y="1671005"/>
            <a:ext cx="1" cy="2619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a:stCxn id="10" idx="2"/>
            <a:endCxn id="23" idx="0"/>
          </p:cNvCxnSpPr>
          <p:nvPr/>
        </p:nvCxnSpPr>
        <p:spPr>
          <a:xfrm flipH="1">
            <a:off x="5962539" y="1657351"/>
            <a:ext cx="65410" cy="11785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p:cNvCxnSpPr>
            <a:stCxn id="17" idx="2"/>
          </p:cNvCxnSpPr>
          <p:nvPr/>
        </p:nvCxnSpPr>
        <p:spPr>
          <a:xfrm>
            <a:off x="7161531" y="1666876"/>
            <a:ext cx="0" cy="2327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a:stCxn id="6" idx="2"/>
            <a:endCxn id="25" idx="0"/>
          </p:cNvCxnSpPr>
          <p:nvPr/>
        </p:nvCxnSpPr>
        <p:spPr>
          <a:xfrm flipH="1">
            <a:off x="8128360" y="1659593"/>
            <a:ext cx="173207" cy="11070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a:stCxn id="16" idx="2"/>
            <a:endCxn id="26" idx="0"/>
          </p:cNvCxnSpPr>
          <p:nvPr/>
        </p:nvCxnSpPr>
        <p:spPr>
          <a:xfrm flipH="1">
            <a:off x="9315072" y="1657670"/>
            <a:ext cx="86364" cy="2625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a:endCxn id="27" idx="0"/>
          </p:cNvCxnSpPr>
          <p:nvPr/>
        </p:nvCxnSpPr>
        <p:spPr>
          <a:xfrm>
            <a:off x="10269650" y="1689441"/>
            <a:ext cx="202613" cy="9415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Прямая соединительная линия 70"/>
          <p:cNvCxnSpPr>
            <a:stCxn id="11" idx="2"/>
            <a:endCxn id="28" idx="0"/>
          </p:cNvCxnSpPr>
          <p:nvPr/>
        </p:nvCxnSpPr>
        <p:spPr>
          <a:xfrm flipH="1">
            <a:off x="11286824" y="1645625"/>
            <a:ext cx="266365" cy="27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20542" name="Документ" r:id="rId14" imgW="5940803" imgH="1676580" progId="Word.Document.12">
              <p:embed/>
            </p:oleObj>
          </a:graphicData>
        </a:graphic>
      </p:graphicFrame>
    </p:spTree>
    <p:extLst>
      <p:ext uri="{BB962C8B-B14F-4D97-AF65-F5344CB8AC3E}">
        <p14:creationId xmlns:p14="http://schemas.microsoft.com/office/powerpoint/2010/main" xmlns="" val="3883852708"/>
      </p:ext>
    </p:extLst>
  </p:cSld>
  <p:clrMapOvr>
    <a:masterClrMapping/>
  </p:clrMapOvr>
  <p:transition spd="slow">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yslide.ru/documents_3/b11c3cc6595dda4bb4cd8767879c5871/img5.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103767" cy="6857999"/>
          </a:xfrm>
          <a:prstGeom prst="rect">
            <a:avLst/>
          </a:prstGeom>
          <a:extLst/>
        </p:spPr>
        <p:style>
          <a:lnRef idx="3">
            <a:schemeClr val="lt1"/>
          </a:lnRef>
          <a:fillRef idx="1">
            <a:schemeClr val="accent1"/>
          </a:fillRef>
          <a:effectRef idx="1">
            <a:schemeClr val="accent1"/>
          </a:effectRef>
          <a:fontRef idx="minor">
            <a:schemeClr val="lt1"/>
          </a:fontRef>
        </p:style>
      </p:pic>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22591" name="Документ" r:id="rId4" imgW="5940803" imgH="1676580" progId="Word.Document.12">
              <p:embed/>
            </p:oleObj>
          </a:graphicData>
        </a:graphic>
      </p:graphicFrame>
    </p:spTree>
    <p:extLst>
      <p:ext uri="{BB962C8B-B14F-4D97-AF65-F5344CB8AC3E}">
        <p14:creationId xmlns:p14="http://schemas.microsoft.com/office/powerpoint/2010/main" xmlns="" val="1842601842"/>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3692" y="183133"/>
            <a:ext cx="11848012" cy="6463308"/>
          </a:xfrm>
          <a:prstGeom prst="rect">
            <a:avLst/>
          </a:prstGeom>
          <a:solidFill>
            <a:schemeClr val="accent2">
              <a:lumMod val="40000"/>
              <a:lumOff val="60000"/>
            </a:schemeClr>
          </a:solidFill>
          <a:ln w="57150">
            <a:solidFill>
              <a:srgbClr val="FF0000"/>
            </a:solidFill>
          </a:ln>
          <a:effectLst>
            <a:glow rad="228600">
              <a:schemeClr val="accent2">
                <a:satMod val="175000"/>
                <a:alpha val="40000"/>
              </a:schemeClr>
            </a:glow>
          </a:effectLst>
          <a:scene3d>
            <a:camera prst="obliqueBottomRight"/>
            <a:lightRig rig="threePt" dir="t"/>
          </a:scene3d>
          <a:sp3d>
            <a:bevelT w="139700" prst="cross"/>
          </a:sp3d>
        </p:spPr>
        <p:txBody>
          <a:bodyPr wrap="square">
            <a:spAutoFit/>
          </a:bodyPr>
          <a:lstStyle/>
          <a:p>
            <a:pPr indent="444500" algn="just"/>
            <a:r>
              <a:rPr lang="ru-RU" sz="2300" b="1" dirty="0"/>
              <a:t>Вопросы местного значения, определены федеральным </a:t>
            </a:r>
            <a:r>
              <a:rPr lang="ru-RU" sz="2300" b="1" dirty="0" smtClean="0"/>
              <a:t>законодательством - Федеральным законом </a:t>
            </a:r>
            <a:r>
              <a:rPr lang="ru-RU" sz="2300" b="1" dirty="0"/>
              <a:t>от 06.10.2003 N 131-ФЗ </a:t>
            </a:r>
            <a:r>
              <a:rPr lang="ru-RU" sz="2300" b="1" dirty="0" smtClean="0"/>
              <a:t>«Об </a:t>
            </a:r>
            <a:r>
              <a:rPr lang="ru-RU" sz="2300" b="1" dirty="0"/>
              <a:t>общих принципах организации местного самоуправления в Российской </a:t>
            </a:r>
            <a:r>
              <a:rPr lang="ru-RU" sz="2300" b="1" dirty="0" smtClean="0"/>
              <a:t>Федерации».</a:t>
            </a:r>
            <a:endParaRPr lang="ru-RU" sz="2300" b="1" dirty="0"/>
          </a:p>
          <a:p>
            <a:pPr algn="just"/>
            <a:r>
              <a:rPr lang="ru-RU" sz="2300" b="1" dirty="0" smtClean="0"/>
              <a:t>Именно </a:t>
            </a:r>
            <a:r>
              <a:rPr lang="ru-RU" sz="2300" b="1" dirty="0"/>
              <a:t>они являются основой для формирования перечня муниципальных </a:t>
            </a:r>
            <a:r>
              <a:rPr lang="ru-RU" sz="2300" b="1" dirty="0" smtClean="0"/>
              <a:t>программ и непрограммной деятельностью органов местного самоуправления. </a:t>
            </a:r>
            <a:r>
              <a:rPr lang="ru-RU" sz="2300" b="1" dirty="0"/>
              <a:t>Программный бюджет </a:t>
            </a:r>
            <a:r>
              <a:rPr lang="ru-RU" sz="2300" b="1" dirty="0" smtClean="0"/>
              <a:t> - это </a:t>
            </a:r>
            <a:r>
              <a:rPr lang="ru-RU" sz="2300" b="1" dirty="0"/>
              <a:t>совокупность </a:t>
            </a:r>
            <a:r>
              <a:rPr lang="ru-RU" sz="2300" b="1" dirty="0" smtClean="0"/>
              <a:t>муниципальных </a:t>
            </a:r>
            <a:r>
              <a:rPr lang="ru-RU" sz="2300" b="1" dirty="0"/>
              <a:t>программ, в котором распределение расходов осуществляется не по ведомственному принципу, а по программному.  </a:t>
            </a:r>
            <a:endParaRPr lang="ru-RU" sz="2300" b="1" dirty="0" smtClean="0"/>
          </a:p>
          <a:p>
            <a:pPr indent="444500" algn="just"/>
            <a:r>
              <a:rPr lang="ru-RU" sz="2300" b="1" dirty="0" smtClean="0"/>
              <a:t>Основной </a:t>
            </a:r>
            <a:r>
              <a:rPr lang="ru-RU" sz="2300" b="1" dirty="0"/>
              <a:t>формой отражения расходов местных бюджетов являются муниципальные </a:t>
            </a:r>
            <a:r>
              <a:rPr lang="ru-RU" sz="2300" b="1" dirty="0" smtClean="0"/>
              <a:t>программы. </a:t>
            </a:r>
          </a:p>
          <a:p>
            <a:pPr indent="444500" algn="just"/>
            <a:r>
              <a:rPr lang="ru-RU" sz="2300" b="1" dirty="0" smtClean="0"/>
              <a:t> Муниципальная </a:t>
            </a:r>
            <a:r>
              <a:rPr lang="ru-RU" sz="2300" b="1" dirty="0"/>
              <a:t>программа -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a:t>
            </a:r>
            <a:r>
              <a:rPr lang="ru-RU" sz="2300" b="1" dirty="0" smtClean="0"/>
              <a:t>образования.</a:t>
            </a:r>
          </a:p>
          <a:p>
            <a:pPr algn="just"/>
            <a:r>
              <a:rPr lang="ru-RU" sz="2300" b="1" dirty="0" smtClean="0"/>
              <a:t>Расходы муниципального образования, не включенные в муниципальные программы,  являются расходами непрограммной деятельностью органов местного самоуправления.</a:t>
            </a:r>
            <a:endParaRPr lang="ru-RU" sz="2300" b="1" dirty="0"/>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30566930"/>
              </p:ext>
            </p:extLst>
          </p:nvPr>
        </p:nvGraphicFramePr>
        <p:xfrm>
          <a:off x="0" y="6029325"/>
          <a:ext cx="3217863" cy="828675"/>
        </p:xfrm>
        <a:graphic>
          <a:graphicData uri="http://schemas.openxmlformats.org/presentationml/2006/ole">
            <p:oleObj spid="_x0000_s24640" name="Документ" r:id="rId4" imgW="5940803" imgH="1676580" progId="Word.Document.12">
              <p:embed/>
            </p:oleObj>
          </a:graphicData>
        </a:graphic>
      </p:graphicFrame>
    </p:spTree>
    <p:extLst>
      <p:ext uri="{BB962C8B-B14F-4D97-AF65-F5344CB8AC3E}">
        <p14:creationId xmlns:p14="http://schemas.microsoft.com/office/powerpoint/2010/main" xmlns="" val="17980839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964" y="273768"/>
            <a:ext cx="11748654" cy="5755422"/>
          </a:xfrm>
          <a:prstGeom prst="rect">
            <a:avLst/>
          </a:prstGeom>
          <a:solidFill>
            <a:schemeClr val="accent6">
              <a:lumMod val="40000"/>
              <a:lumOff val="60000"/>
            </a:schemeClr>
          </a:solidFill>
          <a:ln>
            <a:solidFill>
              <a:srgbClr val="00B0F0"/>
            </a:solidFill>
          </a:ln>
          <a:effectLst>
            <a:glow rad="228600">
              <a:schemeClr val="accent1">
                <a:satMod val="175000"/>
                <a:alpha val="40000"/>
              </a:schemeClr>
            </a:glow>
          </a:effectLst>
        </p:spPr>
        <p:txBody>
          <a:bodyPr wrap="square">
            <a:spAutoFit/>
          </a:bodyPr>
          <a:lstStyle/>
          <a:p>
            <a:pPr algn="just"/>
            <a:r>
              <a:rPr lang="ru-RU" sz="1600" b="1" dirty="0"/>
              <a:t>Полномочия каждого из органов местного самоуправления </a:t>
            </a:r>
            <a:r>
              <a:rPr lang="ru-RU" sz="1600" b="1" dirty="0" smtClean="0"/>
              <a:t>сельского поселения определены </a:t>
            </a:r>
            <a:r>
              <a:rPr lang="ru-RU" sz="1600" b="1" dirty="0"/>
              <a:t>в </a:t>
            </a:r>
            <a:r>
              <a:rPr lang="ru-RU" sz="1600" b="1" dirty="0">
                <a:hlinkClick r:id="rId3"/>
              </a:rPr>
              <a:t>ст. 14</a:t>
            </a:r>
            <a:r>
              <a:rPr lang="ru-RU" sz="1600" b="1" dirty="0"/>
              <a:t> </a:t>
            </a:r>
            <a:r>
              <a:rPr lang="ru-RU" sz="1600" b="1" dirty="0" smtClean="0"/>
              <a:t> </a:t>
            </a:r>
            <a:r>
              <a:rPr lang="ru-RU" sz="1600" b="1" dirty="0"/>
              <a:t>Федерального </a:t>
            </a:r>
            <a:r>
              <a:rPr lang="ru-RU" sz="1600" b="1" dirty="0" smtClean="0"/>
              <a:t>закона </a:t>
            </a:r>
            <a:r>
              <a:rPr lang="ru-RU" sz="1600" b="1" dirty="0"/>
              <a:t>от 06.10.2003 </a:t>
            </a:r>
            <a:r>
              <a:rPr lang="ru-RU" sz="1600" b="1" dirty="0" smtClean="0"/>
              <a:t>№ </a:t>
            </a:r>
            <a:r>
              <a:rPr lang="ru-RU" sz="1600" b="1" dirty="0"/>
              <a:t>131-ФЗ «Об общих принципах организации местного самоуправления в Российской Федерации</a:t>
            </a:r>
            <a:r>
              <a:rPr lang="ru-RU" sz="1600" b="1" dirty="0" smtClean="0"/>
              <a:t>».</a:t>
            </a:r>
            <a:r>
              <a:rPr lang="ru-RU" sz="1600" b="1" dirty="0"/>
              <a:t> В </a:t>
            </a:r>
            <a:r>
              <a:rPr lang="ru-RU" sz="1600" b="1" dirty="0">
                <a:hlinkClick r:id="rId4"/>
              </a:rPr>
              <a:t>ч. 3 ст. 14</a:t>
            </a:r>
            <a:r>
              <a:rPr lang="ru-RU" sz="1600" b="1" dirty="0"/>
              <a:t> </a:t>
            </a:r>
            <a:r>
              <a:rPr lang="ru-RU" sz="1600" b="1" dirty="0" smtClean="0"/>
              <a:t>этого закона </a:t>
            </a:r>
            <a:r>
              <a:rPr lang="ru-RU" sz="1600" b="1" dirty="0">
                <a:solidFill>
                  <a:srgbClr val="FF0000"/>
                </a:solidFill>
              </a:rPr>
              <a:t>закреплен</a:t>
            </a:r>
            <a:r>
              <a:rPr lang="ru-RU" sz="1600" b="1" dirty="0"/>
              <a:t> минимальный гарантированный </a:t>
            </a:r>
            <a:r>
              <a:rPr lang="ru-RU" sz="1600" b="1" dirty="0">
                <a:solidFill>
                  <a:srgbClr val="FF0000"/>
                </a:solidFill>
              </a:rPr>
              <a:t>перечень вопросов местного значения сельского поселения</a:t>
            </a:r>
            <a:r>
              <a:rPr lang="ru-RU" sz="1600" b="1" dirty="0"/>
              <a:t>. В указанный перечень включены вопросы, предусмотренные </a:t>
            </a:r>
            <a:r>
              <a:rPr lang="ru-RU" sz="1600" b="1" dirty="0" err="1">
                <a:hlinkClick r:id="rId5"/>
              </a:rPr>
              <a:t>пп</a:t>
            </a:r>
            <a:r>
              <a:rPr lang="ru-RU" sz="1600" b="1" dirty="0">
                <a:hlinkClick r:id="rId5"/>
              </a:rPr>
              <a:t>. 1</a:t>
            </a:r>
            <a:r>
              <a:rPr lang="ru-RU" sz="1600" b="1" dirty="0"/>
              <a:t> - </a:t>
            </a:r>
            <a:r>
              <a:rPr lang="ru-RU" sz="1600" b="1" dirty="0">
                <a:hlinkClick r:id="rId6"/>
              </a:rPr>
              <a:t>3</a:t>
            </a:r>
            <a:r>
              <a:rPr lang="ru-RU" sz="1600" b="1" dirty="0"/>
              <a:t>, </a:t>
            </a:r>
            <a:r>
              <a:rPr lang="ru-RU" sz="1600" b="1" dirty="0">
                <a:hlinkClick r:id="rId7"/>
              </a:rPr>
              <a:t>9</a:t>
            </a:r>
            <a:r>
              <a:rPr lang="ru-RU" sz="1600" b="1" dirty="0"/>
              <a:t>, </a:t>
            </a:r>
            <a:r>
              <a:rPr lang="ru-RU" sz="1600" b="1" dirty="0">
                <a:hlinkClick r:id="rId8"/>
              </a:rPr>
              <a:t>10</a:t>
            </a:r>
            <a:r>
              <a:rPr lang="ru-RU" sz="1600" b="1" dirty="0"/>
              <a:t>, </a:t>
            </a:r>
            <a:r>
              <a:rPr lang="ru-RU" sz="1600" b="1" dirty="0">
                <a:hlinkClick r:id="rId9"/>
              </a:rPr>
              <a:t>12</a:t>
            </a:r>
            <a:r>
              <a:rPr lang="ru-RU" sz="1600" b="1" dirty="0"/>
              <a:t>, </a:t>
            </a:r>
            <a:r>
              <a:rPr lang="ru-RU" sz="1600" b="1" dirty="0">
                <a:hlinkClick r:id="rId10"/>
              </a:rPr>
              <a:t>14</a:t>
            </a:r>
            <a:r>
              <a:rPr lang="ru-RU" sz="1600" b="1" dirty="0"/>
              <a:t>, </a:t>
            </a:r>
            <a:r>
              <a:rPr lang="ru-RU" sz="1600" b="1" dirty="0">
                <a:hlinkClick r:id="rId11"/>
              </a:rPr>
              <a:t>17</a:t>
            </a:r>
            <a:r>
              <a:rPr lang="ru-RU" sz="1600" b="1" dirty="0"/>
              <a:t>, </a:t>
            </a:r>
            <a:r>
              <a:rPr lang="ru-RU" sz="1600" b="1" dirty="0">
                <a:hlinkClick r:id="rId12"/>
              </a:rPr>
              <a:t>19</a:t>
            </a:r>
            <a:r>
              <a:rPr lang="ru-RU" sz="1600" b="1" dirty="0"/>
              <a:t> (за исключением использования, охраны, защиты, воспроизводства городских лесов, лесов особо охраняемых природных территорий, расположенных в границах населенных пунктов поселения), </a:t>
            </a:r>
            <a:r>
              <a:rPr lang="ru-RU" sz="1600" b="1" dirty="0">
                <a:hlinkClick r:id="rId13"/>
              </a:rPr>
              <a:t>21</a:t>
            </a:r>
            <a:r>
              <a:rPr lang="ru-RU" sz="1600" b="1" dirty="0"/>
              <a:t>, </a:t>
            </a:r>
            <a:r>
              <a:rPr lang="ru-RU" sz="1600" b="1" dirty="0">
                <a:hlinkClick r:id="rId14"/>
              </a:rPr>
              <a:t>28</a:t>
            </a:r>
            <a:r>
              <a:rPr lang="ru-RU" sz="1600" b="1" dirty="0"/>
              <a:t>, </a:t>
            </a:r>
            <a:r>
              <a:rPr lang="ru-RU" sz="1600" b="1" dirty="0">
                <a:hlinkClick r:id="rId15"/>
              </a:rPr>
              <a:t>30</a:t>
            </a:r>
            <a:r>
              <a:rPr lang="ru-RU" sz="1600" b="1" dirty="0"/>
              <a:t>, </a:t>
            </a:r>
            <a:r>
              <a:rPr lang="ru-RU" sz="1600" b="1" dirty="0">
                <a:hlinkClick r:id="rId16"/>
              </a:rPr>
              <a:t>33 ч. 1 ст. 14</a:t>
            </a:r>
            <a:r>
              <a:rPr lang="ru-RU" sz="1600" b="1" dirty="0"/>
              <a:t> </a:t>
            </a:r>
            <a:r>
              <a:rPr lang="ru-RU" sz="1600" b="1" dirty="0" smtClean="0"/>
              <a:t>:</a:t>
            </a:r>
            <a:endParaRPr lang="ru-RU" sz="1600" b="1" dirty="0"/>
          </a:p>
          <a:p>
            <a:r>
              <a:rPr lang="ru-RU" sz="1600" b="1" dirty="0"/>
              <a:t>1) составление и рассмотрение проекта бюджета поселения, утверждение и исполнение бюджета поселения, осуществление контроля за его исполнением, составление и утверждение отчета об исполнении бюджета поселения;</a:t>
            </a:r>
          </a:p>
          <a:p>
            <a:r>
              <a:rPr lang="ru-RU" sz="1600" b="1" dirty="0"/>
              <a:t>(п. 1 в ред. Федерального </a:t>
            </a:r>
            <a:r>
              <a:rPr lang="ru-RU" sz="1600" b="1" dirty="0">
                <a:hlinkClick r:id="rId17"/>
              </a:rPr>
              <a:t>закона</a:t>
            </a:r>
            <a:r>
              <a:rPr lang="ru-RU" sz="1600" b="1" dirty="0"/>
              <a:t> от 23.06.2014 N 165-ФЗ)</a:t>
            </a:r>
          </a:p>
          <a:p>
            <a:r>
              <a:rPr lang="ru-RU" sz="1600" b="1" dirty="0"/>
              <a:t>2) установление, изменение и отмена </a:t>
            </a:r>
            <a:r>
              <a:rPr lang="ru-RU" sz="1600" b="1" dirty="0">
                <a:hlinkClick r:id="rId18"/>
              </a:rPr>
              <a:t>местных налогов</a:t>
            </a:r>
            <a:r>
              <a:rPr lang="ru-RU" sz="1600" b="1" dirty="0"/>
              <a:t> и сборов поселения;</a:t>
            </a:r>
          </a:p>
          <a:p>
            <a:r>
              <a:rPr lang="ru-RU" sz="1600" b="1" dirty="0"/>
              <a:t>3) владение, пользование и распоряжение имуществом, находящимся в муниципальной собственности поселения;</a:t>
            </a:r>
          </a:p>
          <a:p>
            <a:r>
              <a:rPr lang="ru-RU" sz="1600" b="1" dirty="0"/>
              <a:t>9) обеспечение первичных мер пожарной безопасности в границах населенных пунктов поселения;</a:t>
            </a:r>
          </a:p>
          <a:p>
            <a:r>
              <a:rPr lang="ru-RU" sz="1600" b="1" dirty="0"/>
              <a:t>10) создание условий для обеспечения жителей поселения услугами связи, общественного питания, торговли и бытового обслуживания;</a:t>
            </a:r>
          </a:p>
          <a:p>
            <a:r>
              <a:rPr lang="ru-RU" sz="1600" b="1" dirty="0" smtClean="0"/>
              <a:t>12</a:t>
            </a:r>
            <a:r>
              <a:rPr lang="ru-RU" sz="1600" b="1" dirty="0"/>
              <a:t>) создание условий для организации досуга и обеспечения жителей поселения услугами организаций культуры;</a:t>
            </a:r>
          </a:p>
          <a:p>
            <a:pPr algn="just"/>
            <a:r>
              <a:rPr lang="ru-RU" sz="1600" b="1" dirty="0"/>
              <a:t>14) обеспечение условий для развития на территории поселения физической культуры, школьного спорта и массового спорта, организация проведения официальных физкультурно-оздоровительных и спортивных мероприятий поселения;</a:t>
            </a:r>
          </a:p>
          <a:p>
            <a:pPr algn="just"/>
            <a:r>
              <a:rPr lang="ru-RU" sz="1600" b="1" dirty="0"/>
              <a:t>17) формирование архивных фондов поселения</a:t>
            </a:r>
            <a:r>
              <a:rPr lang="ru-RU" sz="1600" b="1" dirty="0" smtClean="0"/>
              <a:t>;</a:t>
            </a:r>
            <a:endParaRPr lang="ru-RU" sz="1600" b="1" dirty="0"/>
          </a:p>
        </p:txBody>
      </p:sp>
      <p:sp>
        <p:nvSpPr>
          <p:cNvPr id="3" name="Стрелка вниз 2"/>
          <p:cNvSpPr/>
          <p:nvPr/>
        </p:nvSpPr>
        <p:spPr>
          <a:xfrm>
            <a:off x="1233055" y="6137564"/>
            <a:ext cx="9961418" cy="623454"/>
          </a:xfrm>
          <a:prstGeom prst="downArrow">
            <a:avLst/>
          </a:prstGeom>
          <a:solidFill>
            <a:srgbClr val="00B0F0"/>
          </a:solidFill>
          <a:ln>
            <a:solidFill>
              <a:srgbClr val="00B0F0"/>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5" name="Объект 4"/>
          <p:cNvGraphicFramePr>
            <a:graphicFrameLocks noChangeAspect="1"/>
          </p:cNvGraphicFramePr>
          <p:nvPr>
            <p:extLst>
              <p:ext uri="{D42A27DB-BD31-4B8C-83A1-F6EECF244321}">
                <p14:modId xmlns:p14="http://schemas.microsoft.com/office/powerpoint/2010/main" xmlns="" val="2397560200"/>
              </p:ext>
            </p:extLst>
          </p:nvPr>
        </p:nvGraphicFramePr>
        <p:xfrm>
          <a:off x="193964" y="6137564"/>
          <a:ext cx="3217863" cy="828675"/>
        </p:xfrm>
        <a:graphic>
          <a:graphicData uri="http://schemas.openxmlformats.org/presentationml/2006/ole">
            <p:oleObj spid="_x0000_s23615" name="Документ" r:id="rId19" imgW="5940803" imgH="1676580" progId="Word.Document.12">
              <p:embed/>
            </p:oleObj>
          </a:graphicData>
        </a:graphic>
      </p:graphicFrame>
    </p:spTree>
    <p:extLst>
      <p:ext uri="{BB962C8B-B14F-4D97-AF65-F5344CB8AC3E}">
        <p14:creationId xmlns:p14="http://schemas.microsoft.com/office/powerpoint/2010/main" xmlns="" val="1468819952"/>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222628"/>
            <a:ext cx="11790217" cy="5016758"/>
          </a:xfrm>
          <a:prstGeom prst="rect">
            <a:avLst/>
          </a:prstGeom>
          <a:solidFill>
            <a:schemeClr val="accent6">
              <a:lumMod val="40000"/>
              <a:lumOff val="60000"/>
            </a:schemeClr>
          </a:solidFill>
          <a:ln>
            <a:solidFill>
              <a:srgbClr val="C00000"/>
            </a:solidFill>
          </a:ln>
          <a:effectLst>
            <a:glow rad="228600">
              <a:schemeClr val="accent1">
                <a:satMod val="175000"/>
                <a:alpha val="40000"/>
              </a:schemeClr>
            </a:glow>
          </a:effectLst>
        </p:spPr>
        <p:txBody>
          <a:bodyPr wrap="square">
            <a:spAutoFit/>
          </a:bodyPr>
          <a:lstStyle/>
          <a:p>
            <a:pPr algn="just"/>
            <a:r>
              <a:rPr lang="ru-RU" sz="1600" b="1" dirty="0" smtClean="0"/>
              <a:t>19</a:t>
            </a:r>
            <a:r>
              <a:rPr lang="ru-RU" sz="1600" b="1" dirty="0"/>
              <a:t>) утверждение правил благоустройства территории поселения, осуществление контроля за их соблюдением, организация благоустройства территории поселения в соответствии с указанными правилами;</a:t>
            </a:r>
          </a:p>
          <a:p>
            <a:pPr algn="just"/>
            <a:r>
              <a:rPr lang="ru-RU" sz="1600" b="1" dirty="0" smtClean="0"/>
              <a:t>21</a:t>
            </a:r>
            <a:r>
              <a:rPr lang="ru-RU" sz="1600" b="1" dirty="0"/>
              <a:t>) присвоение адресов объектам адресации, изменение, аннулирование адресов, присвоение наименований элементам улично-дорожной сети (за исключением автомобильных дорог федерального значения, автомобильных дорог регионального или межмуниципального значения, местного значения муниципального района), наименований элементам планировочной структуры в границах поселения, изменение, аннулирование таких наименований, размещение информации в государственном адресном реестре;</a:t>
            </a:r>
            <a:endParaRPr lang="ru-RU" sz="1600" b="1" dirty="0" smtClean="0"/>
          </a:p>
          <a:p>
            <a:pPr algn="just"/>
            <a:r>
              <a:rPr lang="ru-RU" sz="1600" b="1" dirty="0" smtClean="0"/>
              <a:t>28</a:t>
            </a:r>
            <a:r>
              <a:rPr lang="ru-RU" sz="1600" b="1" dirty="0"/>
              <a:t>) содействие в развитии сельскохозяйственного производства, создание условий для развития малого и среднего предпринимательства;</a:t>
            </a:r>
          </a:p>
          <a:p>
            <a:pPr algn="just"/>
            <a:r>
              <a:rPr lang="ru-RU" sz="1600" b="1" dirty="0"/>
              <a:t>30) организация и осуществление мероприятий по работе с детьми и молодежью в поселении;</a:t>
            </a:r>
          </a:p>
          <a:p>
            <a:r>
              <a:rPr lang="ru-RU" sz="1600" b="1" dirty="0"/>
              <a:t>33) оказание поддержки гражданам и их объединениям, участвующим в охране общественного порядка, создание условий для деятельности народных дружин;</a:t>
            </a:r>
          </a:p>
          <a:p>
            <a:r>
              <a:rPr lang="ru-RU" sz="1600" b="1" dirty="0"/>
              <a:t>(п. 33 в ред. Федерального </a:t>
            </a:r>
            <a:r>
              <a:rPr lang="ru-RU" sz="1600" b="1" dirty="0">
                <a:hlinkClick r:id="rId3"/>
              </a:rPr>
              <a:t>закона</a:t>
            </a:r>
            <a:r>
              <a:rPr lang="ru-RU" sz="1600" b="1" dirty="0"/>
              <a:t> от 02.04.2014 N 70-ФЗ)</a:t>
            </a:r>
          </a:p>
          <a:p>
            <a:r>
              <a:rPr lang="ru-RU" sz="1600" b="1" dirty="0"/>
              <a:t>33.1) предоставление помещения для работы на обслуживаемом административном участке поселения сотруднику, замещающему должность участкового уполномоченного полиции;</a:t>
            </a:r>
          </a:p>
          <a:p>
            <a:r>
              <a:rPr lang="ru-RU" sz="1600" b="1" dirty="0"/>
              <a:t>(п. 33.1 введен Федеральным </a:t>
            </a:r>
            <a:r>
              <a:rPr lang="ru-RU" sz="1600" b="1" dirty="0">
                <a:hlinkClick r:id="rId4"/>
              </a:rPr>
              <a:t>законом</a:t>
            </a:r>
            <a:r>
              <a:rPr lang="ru-RU" sz="1600" b="1" dirty="0"/>
              <a:t> от 19.07.2011 N 247-ФЗ)</a:t>
            </a:r>
          </a:p>
          <a:p>
            <a:r>
              <a:rPr lang="ru-RU" sz="1600" b="1" dirty="0"/>
              <a:t>33.2) до 1 января 2017 года предоставление сотруднику, замещающему должность участкового уполномоченного полиции, и членам его семьи жилого помещения на период выполнения сотрудником обязанностей по указанной должности;</a:t>
            </a:r>
          </a:p>
          <a:p>
            <a:r>
              <a:rPr lang="ru-RU" sz="1600" b="1" dirty="0"/>
              <a:t>(п. 33.2 введен Федеральным </a:t>
            </a:r>
            <a:r>
              <a:rPr lang="ru-RU" sz="1600" b="1" dirty="0">
                <a:hlinkClick r:id="rId5"/>
              </a:rPr>
              <a:t>законом</a:t>
            </a:r>
            <a:r>
              <a:rPr lang="ru-RU" sz="1600" b="1" dirty="0"/>
              <a:t> от 19.07.2011 N 247-ФЗ)</a:t>
            </a:r>
          </a:p>
        </p:txBody>
      </p:sp>
      <p:sp>
        <p:nvSpPr>
          <p:cNvPr id="3" name="Стрелка вниз 2"/>
          <p:cNvSpPr/>
          <p:nvPr/>
        </p:nvSpPr>
        <p:spPr>
          <a:xfrm>
            <a:off x="1094508" y="346363"/>
            <a:ext cx="9961418" cy="748146"/>
          </a:xfrm>
          <a:prstGeom prst="downArrow">
            <a:avLst/>
          </a:prstGeom>
          <a:solidFill>
            <a:srgbClr val="00B0F0"/>
          </a:solid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25663" name="Документ" r:id="rId6" imgW="5940803" imgH="1676580" progId="Word.Document.12">
              <p:embed/>
            </p:oleObj>
          </a:graphicData>
        </a:graphic>
      </p:graphicFrame>
    </p:spTree>
    <p:extLst>
      <p:ext uri="{BB962C8B-B14F-4D97-AF65-F5344CB8AC3E}">
        <p14:creationId xmlns:p14="http://schemas.microsoft.com/office/powerpoint/2010/main" xmlns="" val="915589333"/>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5" y="117693"/>
            <a:ext cx="11665528" cy="6494085"/>
          </a:xfrm>
          <a:prstGeom prst="rect">
            <a:avLst/>
          </a:prstGeom>
          <a:solidFill>
            <a:schemeClr val="accent6">
              <a:lumMod val="40000"/>
              <a:lumOff val="60000"/>
            </a:schemeClr>
          </a:solidFill>
          <a:ln>
            <a:solidFill>
              <a:srgbClr val="00B0F0"/>
            </a:solidFill>
          </a:ln>
          <a:effectLst>
            <a:glow rad="228600">
              <a:schemeClr val="accent1">
                <a:satMod val="175000"/>
                <a:alpha val="40000"/>
              </a:schemeClr>
            </a:glow>
          </a:effectLst>
        </p:spPr>
        <p:txBody>
          <a:bodyPr wrap="square">
            <a:spAutoFit/>
          </a:bodyPr>
          <a:lstStyle/>
          <a:p>
            <a:r>
              <a:rPr lang="ru-RU" sz="1600" b="1" dirty="0" smtClean="0"/>
              <a:t>Законами </a:t>
            </a:r>
            <a:r>
              <a:rPr lang="ru-RU" sz="1600" b="1" dirty="0"/>
              <a:t>субъекта Российской Федерации и принятыми в соответствии с ними уставом муниципального района и уставами сельских поселений за сельскими поселениями могут закрепляться также другие вопросы из числа предусмотренных </a:t>
            </a:r>
            <a:r>
              <a:rPr lang="ru-RU" sz="1600" b="1" dirty="0">
                <a:hlinkClick r:id="rId2"/>
              </a:rPr>
              <a:t>частью 1 статьи 14</a:t>
            </a:r>
            <a:r>
              <a:rPr lang="ru-RU" sz="1600" b="1" dirty="0"/>
              <a:t> Федерального закона от 6 октября 2003 года </a:t>
            </a:r>
            <a:r>
              <a:rPr lang="ru-RU" sz="1600" b="1" dirty="0" smtClean="0"/>
              <a:t>№ </a:t>
            </a:r>
            <a:r>
              <a:rPr lang="ru-RU" sz="1600" b="1" dirty="0"/>
              <a:t>131-ФЗ </a:t>
            </a:r>
            <a:r>
              <a:rPr lang="ru-RU" sz="1600" b="1" dirty="0" smtClean="0"/>
              <a:t>«Об </a:t>
            </a:r>
            <a:r>
              <a:rPr lang="ru-RU" sz="1600" b="1" dirty="0"/>
              <a:t>общих принципах организации местного самоуправления в Российской </a:t>
            </a:r>
            <a:r>
              <a:rPr lang="ru-RU" sz="1600" b="1" dirty="0" smtClean="0"/>
              <a:t>Федерации» городских </a:t>
            </a:r>
            <a:r>
              <a:rPr lang="ru-RU" sz="1600" b="1" dirty="0"/>
              <a:t>поселений (за исключением вопроса местного значения, предусмотренного </a:t>
            </a:r>
            <a:r>
              <a:rPr lang="ru-RU" sz="1600" b="1" dirty="0">
                <a:hlinkClick r:id="rId3"/>
              </a:rPr>
              <a:t>п. 23 ч. 1</a:t>
            </a:r>
            <a:r>
              <a:rPr lang="ru-RU" sz="1600" b="1" dirty="0"/>
              <a:t> указанной статьи). Законом Владимирской области от 14.11.2014 </a:t>
            </a:r>
            <a:r>
              <a:rPr lang="ru-RU" sz="1600" b="1" dirty="0" smtClean="0"/>
              <a:t>№ </a:t>
            </a:r>
            <a:r>
              <a:rPr lang="ru-RU" sz="1600" b="1" dirty="0"/>
              <a:t>121-ОЗ «О закреплении за сельскими поселениями Владимирской области отдельных вопросов местного значения» </a:t>
            </a:r>
            <a:r>
              <a:rPr lang="ru-RU" sz="1600" b="1" dirty="0">
                <a:solidFill>
                  <a:srgbClr val="FF0000"/>
                </a:solidFill>
              </a:rPr>
              <a:t>закреплены</a:t>
            </a:r>
            <a:r>
              <a:rPr lang="ru-RU" sz="1600" b="1" dirty="0"/>
              <a:t> </a:t>
            </a:r>
            <a:r>
              <a:rPr lang="ru-RU" sz="1600" b="1" dirty="0" smtClean="0"/>
              <a:t>за сельскими поселениями области </a:t>
            </a:r>
            <a:r>
              <a:rPr lang="ru-RU" sz="1600" b="1" dirty="0" smtClean="0">
                <a:solidFill>
                  <a:srgbClr val="FF0000"/>
                </a:solidFill>
              </a:rPr>
              <a:t>следующие </a:t>
            </a:r>
            <a:r>
              <a:rPr lang="ru-RU" sz="1600" b="1" dirty="0">
                <a:solidFill>
                  <a:srgbClr val="FF0000"/>
                </a:solidFill>
              </a:rPr>
              <a:t>вопросы местного значения</a:t>
            </a:r>
            <a:r>
              <a:rPr lang="ru-RU" sz="1600" b="1" dirty="0"/>
              <a:t> из числа предусмотренных </a:t>
            </a:r>
            <a:r>
              <a:rPr lang="ru-RU" sz="1600" b="1" dirty="0">
                <a:hlinkClick r:id="rId2"/>
              </a:rPr>
              <a:t>частью 1 статьи 14</a:t>
            </a:r>
            <a:r>
              <a:rPr lang="ru-RU" sz="1600" b="1" dirty="0"/>
              <a:t> Федерального закона от 6 октября 2003 года N 131-ФЗ "Об общих принципах организации местного самоуправления в Российской Федерации" вопросов местного значения городских поселений</a:t>
            </a:r>
            <a:r>
              <a:rPr lang="ru-RU" sz="1600" b="1" dirty="0" smtClean="0"/>
              <a:t>:</a:t>
            </a:r>
            <a:endParaRPr lang="ru-RU" sz="1600" b="1" dirty="0"/>
          </a:p>
          <a:p>
            <a:r>
              <a:rPr lang="ru-RU" sz="1600" b="1" dirty="0" smtClean="0"/>
              <a:t>1</a:t>
            </a:r>
            <a:r>
              <a:rPr lang="ru-RU" sz="1600" b="1" dirty="0"/>
              <a:t>) обеспечение проживающих в поселении и нуждающихся в жилых помещениях малоимущих граждан жилыми помещениями, организация строительства и содержания муниципального жилищного фонда, создание условий для жилищного строительства, осуществление муниципального жилищного контроля, а также иных полномочий органов местного самоуправления в соответствии с жилищным законодательством;</a:t>
            </a:r>
          </a:p>
          <a:p>
            <a:r>
              <a:rPr lang="ru-RU" sz="1600" b="1" dirty="0"/>
              <a:t>(подп. 1 в ред. </a:t>
            </a:r>
            <a:r>
              <a:rPr lang="ru-RU" sz="1600" b="1" dirty="0">
                <a:hlinkClick r:id="rId4"/>
              </a:rPr>
              <a:t>Закона</a:t>
            </a:r>
            <a:r>
              <a:rPr lang="ru-RU" sz="1600" b="1" dirty="0"/>
              <a:t> Владимирской области от 16.02.2015 N 4-ОЗ)</a:t>
            </a:r>
          </a:p>
          <a:p>
            <a:r>
              <a:rPr lang="ru-RU" sz="1600" b="1" dirty="0"/>
              <a:t>2) участие в предупреждении и ликвидации последствий чрезвычайных ситуаций в границах поселения;</a:t>
            </a:r>
          </a:p>
          <a:p>
            <a:r>
              <a:rPr lang="ru-RU" sz="1600" b="1" dirty="0"/>
              <a:t>3) создание условий для массового отдыха жителей поселения и организация обустройства мест массового отдыха населения, включая обеспечение свободного доступа граждан к водным объектам общего пользования и их береговым полосам;</a:t>
            </a:r>
          </a:p>
          <a:p>
            <a:r>
              <a:rPr lang="ru-RU" sz="1600" b="1" dirty="0"/>
              <a:t>4) участие в организации деятельности по накоплению (в том числе раздельному накоплению) и транспортированию твердых коммунальных отходов;</a:t>
            </a:r>
          </a:p>
          <a:p>
            <a:r>
              <a:rPr lang="ru-RU" sz="1600" b="1" dirty="0"/>
              <a:t>(в ред. Законов Владимирской области от 06.05.2016 </a:t>
            </a:r>
            <a:r>
              <a:rPr lang="ru-RU" sz="1600" b="1" dirty="0">
                <a:hlinkClick r:id="rId5"/>
              </a:rPr>
              <a:t>N 53-ОЗ</a:t>
            </a:r>
            <a:r>
              <a:rPr lang="ru-RU" sz="1600" b="1" dirty="0"/>
              <a:t>, от 01.10.2019 </a:t>
            </a:r>
            <a:r>
              <a:rPr lang="ru-RU" sz="1600" b="1" dirty="0">
                <a:hlinkClick r:id="rId6"/>
              </a:rPr>
              <a:t>N 85-ОЗ</a:t>
            </a:r>
            <a:r>
              <a:rPr lang="ru-RU" sz="1600" b="1" dirty="0"/>
              <a:t>)</a:t>
            </a:r>
          </a:p>
          <a:p>
            <a:r>
              <a:rPr lang="ru-RU" sz="1600" b="1" dirty="0"/>
              <a:t>5) организация ритуальных услуг и содержание мест захоронения;</a:t>
            </a:r>
          </a:p>
          <a:p>
            <a:r>
              <a:rPr lang="ru-RU" sz="1600" b="1" dirty="0"/>
              <a:t>6) осуществление мероприятий по обеспечению безопасности людей на водных объектах, охране их жизни и здоровья;</a:t>
            </a:r>
          </a:p>
          <a:p>
            <a:r>
              <a:rPr lang="ru-RU" sz="1600" b="1" dirty="0"/>
              <a:t>7) осуществление мер по противодействию коррупции в границах поселения.</a:t>
            </a:r>
          </a:p>
        </p:txBody>
      </p:sp>
    </p:spTree>
    <p:extLst>
      <p:ext uri="{BB962C8B-B14F-4D97-AF65-F5344CB8AC3E}">
        <p14:creationId xmlns:p14="http://schemas.microsoft.com/office/powerpoint/2010/main" xmlns="" val="1707285239"/>
      </p:ext>
    </p:extLst>
  </p:cSld>
  <p:clrMapOvr>
    <a:masterClrMapping/>
  </p:clrMapOvr>
  <mc:AlternateContent xmlns:mc="http://schemas.openxmlformats.org/markup-compatibility/2006">
    <mc:Choice xmlns:p14="http://schemas.microsoft.com/office/powerpoint/2010/main" xmlns=""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абличка 2"/>
          <p:cNvSpPr/>
          <p:nvPr/>
        </p:nvSpPr>
        <p:spPr>
          <a:xfrm>
            <a:off x="633046" y="829994"/>
            <a:ext cx="10972799" cy="5036234"/>
          </a:xfrm>
          <a:prstGeom prst="plaqu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800" b="1" dirty="0">
                <a:solidFill>
                  <a:srgbClr val="00FF00"/>
                </a:solidFill>
              </a:rPr>
              <a:t>Бюджет любого уровня может существовать в трех состояниях, эти состояния называются: профицит, </a:t>
            </a:r>
            <a:r>
              <a:rPr lang="ru-RU" sz="3800" b="1" dirty="0" smtClean="0">
                <a:solidFill>
                  <a:srgbClr val="00FF00"/>
                </a:solidFill>
              </a:rPr>
              <a:t>дефицит </a:t>
            </a:r>
            <a:r>
              <a:rPr lang="ru-RU" sz="3800" b="1" dirty="0">
                <a:solidFill>
                  <a:srgbClr val="00FF00"/>
                </a:solidFill>
              </a:rPr>
              <a:t>и </a:t>
            </a:r>
            <a:endParaRPr lang="ru-RU" sz="3800" b="1" dirty="0" smtClean="0">
              <a:solidFill>
                <a:srgbClr val="00FF00"/>
              </a:solidFill>
            </a:endParaRPr>
          </a:p>
          <a:p>
            <a:pPr algn="ctr"/>
            <a:r>
              <a:rPr lang="ru-RU" sz="3800" b="1" dirty="0" smtClean="0">
                <a:solidFill>
                  <a:srgbClr val="00FF00"/>
                </a:solidFill>
              </a:rPr>
              <a:t>сбалансированный </a:t>
            </a:r>
            <a:r>
              <a:rPr lang="ru-RU" sz="3800" b="1" dirty="0">
                <a:solidFill>
                  <a:srgbClr val="00FF00"/>
                </a:solidFill>
              </a:rPr>
              <a:t>бюджет. </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53620" name="Документ" r:id="rId4" imgW="5940803" imgH="1676580" progId="Word.Document.12">
              <p:embed/>
            </p:oleObj>
          </a:graphicData>
        </a:graphic>
      </p:graphicFrame>
    </p:spTree>
    <p:extLst>
      <p:ext uri="{BB962C8B-B14F-4D97-AF65-F5344CB8AC3E}">
        <p14:creationId xmlns:p14="http://schemas.microsoft.com/office/powerpoint/2010/main" xmlns="" val="4202169868"/>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Минус 3"/>
          <p:cNvSpPr/>
          <p:nvPr/>
        </p:nvSpPr>
        <p:spPr>
          <a:xfrm>
            <a:off x="2082848" y="2231141"/>
            <a:ext cx="760795" cy="377284"/>
          </a:xfrm>
          <a:prstGeom prst="mathMinus">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TextBox 4"/>
          <p:cNvSpPr txBox="1"/>
          <p:nvPr/>
        </p:nvSpPr>
        <p:spPr>
          <a:xfrm>
            <a:off x="369961" y="2225200"/>
            <a:ext cx="948721" cy="369332"/>
          </a:xfrm>
          <a:prstGeom prst="rect">
            <a:avLst/>
          </a:prstGeom>
          <a:noFill/>
        </p:spPr>
        <p:txBody>
          <a:bodyPr wrap="none" rtlCol="0">
            <a:spAutoFit/>
          </a:bodyPr>
          <a:lstStyle/>
          <a:p>
            <a:r>
              <a:rPr lang="ru-RU" b="1" i="1" dirty="0" smtClean="0">
                <a:latin typeface="Times New Roman" panose="02020603050405020304" pitchFamily="18" charset="0"/>
                <a:cs typeface="Times New Roman" panose="02020603050405020304" pitchFamily="18" charset="0"/>
              </a:rPr>
              <a:t>Доходы</a:t>
            </a:r>
            <a:endParaRPr lang="ru-RU" b="1" i="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356809" y="2235117"/>
            <a:ext cx="1028102" cy="369332"/>
          </a:xfrm>
          <a:prstGeom prst="rect">
            <a:avLst/>
          </a:prstGeom>
          <a:noFill/>
        </p:spPr>
        <p:txBody>
          <a:bodyPr wrap="none" rtlCol="0">
            <a:spAutoFit/>
          </a:bodyPr>
          <a:lstStyle/>
          <a:p>
            <a:r>
              <a:rPr lang="ru-RU" b="1" i="1" dirty="0" smtClean="0">
                <a:latin typeface="Times New Roman" panose="02020603050405020304" pitchFamily="18" charset="0"/>
                <a:cs typeface="Times New Roman" panose="02020603050405020304" pitchFamily="18" charset="0"/>
              </a:rPr>
              <a:t>Расходы</a:t>
            </a:r>
            <a:endParaRPr lang="ru-RU" b="1" i="1" dirty="0">
              <a:latin typeface="Times New Roman" panose="02020603050405020304" pitchFamily="18" charset="0"/>
              <a:cs typeface="Times New Roman" panose="02020603050405020304" pitchFamily="18" charset="0"/>
            </a:endParaRPr>
          </a:p>
        </p:txBody>
      </p:sp>
      <p:sp>
        <p:nvSpPr>
          <p:cNvPr id="9" name="Стрелка вправо с вырезом 8"/>
          <p:cNvSpPr/>
          <p:nvPr/>
        </p:nvSpPr>
        <p:spPr>
          <a:xfrm>
            <a:off x="5455246" y="1196345"/>
            <a:ext cx="1781577" cy="802272"/>
          </a:xfrm>
          <a:prstGeom prst="notchedRightArrow">
            <a:avLst/>
          </a:prstGeom>
          <a:solidFill>
            <a:schemeClr val="bg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0000"/>
                </a:solidFill>
              </a:rPr>
              <a:t>Профицит</a:t>
            </a:r>
            <a:endParaRPr lang="ru-RU" b="1" dirty="0">
              <a:solidFill>
                <a:srgbClr val="FF0000"/>
              </a:solidFill>
            </a:endParaRPr>
          </a:p>
        </p:txBody>
      </p:sp>
      <p:sp>
        <p:nvSpPr>
          <p:cNvPr id="13" name="Стрелка вправо с вырезом 12"/>
          <p:cNvSpPr/>
          <p:nvPr/>
        </p:nvSpPr>
        <p:spPr>
          <a:xfrm>
            <a:off x="5455246" y="3103001"/>
            <a:ext cx="1781577" cy="841982"/>
          </a:xfrm>
          <a:prstGeom prst="notchedRightArrow">
            <a:avLst/>
          </a:prstGeom>
          <a:solidFill>
            <a:schemeClr val="bg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0000"/>
                </a:solidFill>
              </a:rPr>
              <a:t>Дефицит</a:t>
            </a:r>
            <a:endParaRPr lang="ru-RU" sz="2000" b="1" dirty="0">
              <a:solidFill>
                <a:srgbClr val="FF0000"/>
              </a:solidFill>
            </a:endParaRPr>
          </a:p>
        </p:txBody>
      </p:sp>
      <p:pic>
        <p:nvPicPr>
          <p:cNvPr id="1031" name="Picture 7" descr="C:\Users\econ11\Desktop\Для презентации\14_1.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814" r="-1814"/>
          <a:stretch/>
        </p:blipFill>
        <p:spPr bwMode="auto">
          <a:xfrm>
            <a:off x="7236824" y="2881262"/>
            <a:ext cx="1865196" cy="1771198"/>
          </a:xfrm>
          <a:prstGeom prst="rect">
            <a:avLst/>
          </a:prstGeom>
          <a:ln>
            <a:noFill/>
          </a:ln>
          <a:effectLst>
            <a:outerShdw blurRad="292100" dist="139700" dir="2700000" algn="tl" rotWithShape="0">
              <a:srgbClr val="333333">
                <a:alpha val="65000"/>
              </a:srgbClr>
            </a:outerShdw>
          </a:effectLst>
          <a:extLst/>
        </p:spPr>
      </p:pic>
      <p:pic>
        <p:nvPicPr>
          <p:cNvPr id="1032" name="Picture 8" descr="C:\Users\econ11\Desktop\Для презентации\7263635-3d-small-people-savings.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1333" r="10349"/>
          <a:stretch/>
        </p:blipFill>
        <p:spPr bwMode="auto">
          <a:xfrm>
            <a:off x="7236825" y="853330"/>
            <a:ext cx="1790242" cy="1493113"/>
          </a:xfrm>
          <a:prstGeom prst="rect">
            <a:avLst/>
          </a:prstGeom>
          <a:ln>
            <a:noFill/>
          </a:ln>
          <a:effectLst>
            <a:outerShdw blurRad="292100" dist="139700" dir="2700000" algn="tl" rotWithShape="0">
              <a:srgbClr val="333333">
                <a:alpha val="65000"/>
              </a:srgbClr>
            </a:outerShdw>
          </a:effectLst>
          <a:extLst/>
        </p:spPr>
      </p:pic>
      <p:sp>
        <p:nvSpPr>
          <p:cNvPr id="2" name="Прямоугольник 1"/>
          <p:cNvSpPr/>
          <p:nvPr/>
        </p:nvSpPr>
        <p:spPr>
          <a:xfrm>
            <a:off x="9164048" y="2624419"/>
            <a:ext cx="3018311" cy="2308324"/>
          </a:xfrm>
          <a:prstGeom prst="rect">
            <a:avLst/>
          </a:prstGeom>
          <a:solidFill>
            <a:schemeClr val="accent1">
              <a:lumMod val="60000"/>
              <a:lumOff val="40000"/>
            </a:schemeClr>
          </a:solidFill>
        </p:spPr>
        <p:txBody>
          <a:bodyPr wrap="square">
            <a:spAutoFit/>
          </a:bodyPr>
          <a:lstStyle/>
          <a:p>
            <a:pPr algn="ctr">
              <a:spcBef>
                <a:spcPct val="50000"/>
              </a:spcBef>
            </a:pPr>
            <a:r>
              <a:rPr lang="ru-RU" altLang="ru-RU" b="1" dirty="0" smtClean="0">
                <a:latin typeface="Times New Roman" panose="02020603050405020304" pitchFamily="18" charset="0"/>
                <a:cs typeface="Times New Roman" panose="02020603050405020304" pitchFamily="18" charset="0"/>
              </a:rPr>
              <a:t>При</a:t>
            </a:r>
            <a:r>
              <a:rPr lang="en-US" altLang="ru-RU" b="1" dirty="0" smtClean="0">
                <a:latin typeface="Times New Roman" panose="02020603050405020304" pitchFamily="18" charset="0"/>
                <a:cs typeface="Times New Roman" panose="02020603050405020304" pitchFamily="18" charset="0"/>
              </a:rPr>
              <a:t> </a:t>
            </a:r>
            <a:r>
              <a:rPr lang="ru-RU" altLang="ru-RU" b="1" dirty="0" smtClean="0">
                <a:latin typeface="Times New Roman" panose="02020603050405020304" pitchFamily="18" charset="0"/>
                <a:cs typeface="Times New Roman" panose="02020603050405020304" pitchFamily="18" charset="0"/>
              </a:rPr>
              <a:t>превышении </a:t>
            </a:r>
            <a:r>
              <a:rPr lang="ru-RU" altLang="ru-RU" b="1" dirty="0">
                <a:latin typeface="Times New Roman" panose="02020603050405020304" pitchFamily="18" charset="0"/>
                <a:cs typeface="Times New Roman" panose="02020603050405020304" pitchFamily="18" charset="0"/>
              </a:rPr>
              <a:t>расходов над доходами  принимается решение об источниках </a:t>
            </a:r>
            <a:r>
              <a:rPr lang="ru-RU" altLang="ru-RU" b="1" dirty="0" smtClean="0">
                <a:latin typeface="Times New Roman" panose="02020603050405020304" pitchFamily="18" charset="0"/>
                <a:cs typeface="Times New Roman" panose="02020603050405020304" pitchFamily="18" charset="0"/>
              </a:rPr>
              <a:t>покрытия</a:t>
            </a:r>
            <a:r>
              <a:rPr lang="en-US" altLang="ru-RU" b="1" dirty="0" smtClean="0">
                <a:latin typeface="Times New Roman" panose="02020603050405020304" pitchFamily="18" charset="0"/>
                <a:cs typeface="Times New Roman" panose="02020603050405020304" pitchFamily="18" charset="0"/>
              </a:rPr>
              <a:t> </a:t>
            </a:r>
            <a:r>
              <a:rPr lang="ru-RU" altLang="ru-RU" b="1" dirty="0" smtClean="0">
                <a:latin typeface="Times New Roman" panose="02020603050405020304" pitchFamily="18" charset="0"/>
                <a:cs typeface="Times New Roman" panose="02020603050405020304" pitchFamily="18" charset="0"/>
              </a:rPr>
              <a:t>дефицита</a:t>
            </a:r>
            <a:r>
              <a:rPr lang="en-US" altLang="ru-RU" b="1" dirty="0" smtClean="0">
                <a:latin typeface="Times New Roman" panose="02020603050405020304" pitchFamily="18" charset="0"/>
                <a:cs typeface="Times New Roman" panose="02020603050405020304" pitchFamily="18" charset="0"/>
              </a:rPr>
              <a:t> </a:t>
            </a:r>
            <a:r>
              <a:rPr lang="ru-RU" altLang="ru-RU" b="1" dirty="0" smtClean="0">
                <a:latin typeface="Times New Roman" panose="02020603050405020304" pitchFamily="18" charset="0"/>
                <a:cs typeface="Times New Roman" panose="02020603050405020304" pitchFamily="18" charset="0"/>
              </a:rPr>
              <a:t>(например</a:t>
            </a:r>
            <a:r>
              <a:rPr lang="ru-RU" altLang="ru-RU" b="1" dirty="0">
                <a:latin typeface="Times New Roman" panose="02020603050405020304" pitchFamily="18" charset="0"/>
                <a:cs typeface="Times New Roman" panose="02020603050405020304" pitchFamily="18" charset="0"/>
              </a:rPr>
              <a:t>, использовать имеющиеся накопления, остатки, взять в долг).</a:t>
            </a:r>
          </a:p>
        </p:txBody>
      </p:sp>
      <p:sp>
        <p:nvSpPr>
          <p:cNvPr id="3" name="Прямоугольник 2"/>
          <p:cNvSpPr/>
          <p:nvPr/>
        </p:nvSpPr>
        <p:spPr>
          <a:xfrm>
            <a:off x="9092381" y="704432"/>
            <a:ext cx="3089979" cy="1754326"/>
          </a:xfrm>
          <a:prstGeom prst="rect">
            <a:avLst/>
          </a:prstGeom>
          <a:solidFill>
            <a:schemeClr val="accent1">
              <a:lumMod val="60000"/>
              <a:lumOff val="40000"/>
            </a:schemeClr>
          </a:solidFill>
          <a:ln>
            <a:noFill/>
          </a:ln>
        </p:spPr>
        <p:txBody>
          <a:bodyPr wrap="square">
            <a:spAutoFit/>
          </a:bodyPr>
          <a:lstStyle/>
          <a:p>
            <a:pPr algn="ctr">
              <a:spcBef>
                <a:spcPct val="50000"/>
              </a:spcBef>
            </a:pPr>
            <a:r>
              <a:rPr lang="ru-RU" altLang="ru-RU" b="1" dirty="0">
                <a:latin typeface="Times New Roman" pitchFamily="18" charset="0"/>
              </a:rPr>
              <a:t>При превышении доходов над расходами принимается решение, как их использовать (например, накапливать резервы, остатки, погашать долг).</a:t>
            </a:r>
          </a:p>
        </p:txBody>
      </p:sp>
      <p:sp>
        <p:nvSpPr>
          <p:cNvPr id="7" name="Прямоугольник 6"/>
          <p:cNvSpPr/>
          <p:nvPr/>
        </p:nvSpPr>
        <p:spPr>
          <a:xfrm>
            <a:off x="239349" y="5221293"/>
            <a:ext cx="11809312" cy="646331"/>
          </a:xfrm>
          <a:prstGeom prst="rect">
            <a:avLst/>
          </a:prstGeom>
          <a:solidFill>
            <a:schemeClr val="accent6">
              <a:lumMod val="60000"/>
              <a:lumOff val="40000"/>
            </a:schemeClr>
          </a:solidFill>
        </p:spPr>
        <p:txBody>
          <a:bodyPr wrap="square">
            <a:spAutoFit/>
          </a:bodyPr>
          <a:lstStyle/>
          <a:p>
            <a:pPr algn="just"/>
            <a:r>
              <a:rPr lang="ru-RU" altLang="ru-RU" b="1" dirty="0" smtClean="0">
                <a:latin typeface="Times New Roman" pitchFamily="18" charset="0"/>
              </a:rPr>
              <a:t>Долговых обязательств, входящих </a:t>
            </a:r>
            <a:r>
              <a:rPr lang="ru-RU" altLang="ru-RU" b="1" dirty="0">
                <a:latin typeface="Times New Roman" pitchFamily="18" charset="0"/>
              </a:rPr>
              <a:t>в структуру муниципального долга муниципального образования </a:t>
            </a:r>
            <a:r>
              <a:rPr lang="ru-RU" altLang="ru-RU" b="1" dirty="0" smtClean="0">
                <a:latin typeface="Times New Roman" pitchFamily="18" charset="0"/>
              </a:rPr>
              <a:t>Куприяновское, учет </a:t>
            </a:r>
            <a:r>
              <a:rPr lang="ru-RU" altLang="ru-RU" b="1" dirty="0">
                <a:latin typeface="Times New Roman" pitchFamily="18" charset="0"/>
              </a:rPr>
              <a:t>и регистрация </a:t>
            </a:r>
            <a:r>
              <a:rPr lang="ru-RU" altLang="ru-RU" b="1" dirty="0" smtClean="0">
                <a:latin typeface="Times New Roman" pitchFamily="18" charset="0"/>
              </a:rPr>
              <a:t>которых осуществляется </a:t>
            </a:r>
            <a:r>
              <a:rPr lang="ru-RU" altLang="ru-RU" b="1" dirty="0">
                <a:latin typeface="Times New Roman" pitchFamily="18" charset="0"/>
              </a:rPr>
              <a:t>в муниципальной долговой </a:t>
            </a:r>
            <a:r>
              <a:rPr lang="ru-RU" altLang="ru-RU" b="1" dirty="0" smtClean="0">
                <a:latin typeface="Times New Roman" pitchFamily="18" charset="0"/>
              </a:rPr>
              <a:t>книге, нет.</a:t>
            </a:r>
            <a:endParaRPr lang="ru-RU" altLang="ru-RU" b="1" dirty="0">
              <a:latin typeface="Times New Roman" pitchFamily="18" charset="0"/>
            </a:endParaRPr>
          </a:p>
        </p:txBody>
      </p:sp>
      <p:sp>
        <p:nvSpPr>
          <p:cNvPr id="8" name="TextBox 7"/>
          <p:cNvSpPr txBox="1"/>
          <p:nvPr/>
        </p:nvSpPr>
        <p:spPr>
          <a:xfrm>
            <a:off x="3984270" y="4652460"/>
            <a:ext cx="2775375" cy="400110"/>
          </a:xfrm>
          <a:prstGeom prst="rect">
            <a:avLst/>
          </a:prstGeom>
          <a:noFill/>
        </p:spPr>
        <p:txBody>
          <a:bodyPr wrap="none" rtlCol="0">
            <a:spAutoFit/>
          </a:bodyPr>
          <a:lstStyle/>
          <a:p>
            <a:r>
              <a:rPr lang="ru-RU" sz="2000" b="1" dirty="0" smtClean="0">
                <a:solidFill>
                  <a:schemeClr val="tx1">
                    <a:lumMod val="85000"/>
                    <a:lumOff val="15000"/>
                  </a:schemeClr>
                </a:solidFill>
                <a:latin typeface="Times New Roman" panose="02020603050405020304" pitchFamily="18" charset="0"/>
                <a:cs typeface="Times New Roman" panose="02020603050405020304" pitchFamily="18" charset="0"/>
              </a:rPr>
              <a:t>Муниципальный долг</a:t>
            </a:r>
            <a:endParaRPr lang="ru-RU" sz="20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20" name="Заголовок 1"/>
          <p:cNvSpPr>
            <a:spLocks noGrp="1"/>
          </p:cNvSpPr>
          <p:nvPr>
            <p:ph type="title"/>
          </p:nvPr>
        </p:nvSpPr>
        <p:spPr>
          <a:xfrm>
            <a:off x="0" y="0"/>
            <a:ext cx="12182359" cy="522514"/>
          </a:xfrm>
        </p:spPr>
        <p:txBody>
          <a:bodyPr>
            <a:noAutofit/>
          </a:bodyPr>
          <a:lstStyle/>
          <a:p>
            <a:pPr algn="ctr"/>
            <a:r>
              <a:rPr lang="ru-RU" sz="3100" b="1" dirty="0" smtClean="0">
                <a:solidFill>
                  <a:schemeClr val="tx1">
                    <a:lumMod val="85000"/>
                    <a:lumOff val="15000"/>
                  </a:schemeClr>
                </a:solidFill>
                <a:latin typeface="Times New Roman" panose="02020603050405020304" pitchFamily="18" charset="0"/>
                <a:cs typeface="Times New Roman" panose="02020603050405020304" pitchFamily="18" charset="0"/>
              </a:rPr>
              <a:t>Результат исполнения  бюджета</a:t>
            </a:r>
            <a:endParaRPr lang="ru-RU" sz="31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600891"/>
            <a:ext cx="2286000" cy="1579101"/>
          </a:xfrm>
          <a:prstGeom prst="rect">
            <a:avLst/>
          </a:prstGeom>
        </p:spPr>
      </p:pic>
      <p:pic>
        <p:nvPicPr>
          <p:cNvPr id="22" name="Рисунок 21"/>
          <p:cNvPicPr>
            <a:picLocks noChangeAspect="1"/>
          </p:cNvPicPr>
          <p:nvPr/>
        </p:nvPicPr>
        <p:blipFill rotWithShape="1">
          <a:blip r:embed="rId6" cstate="print">
            <a:extLst>
              <a:ext uri="{28A0092B-C50C-407E-A947-70E740481C1C}">
                <a14:useLocalDpi xmlns:a14="http://schemas.microsoft.com/office/drawing/2010/main" xmlns="" val="0"/>
              </a:ext>
            </a:extLst>
          </a:blip>
          <a:srcRect l="2023" t="8685" r="8684" b="7653"/>
          <a:stretch/>
        </p:blipFill>
        <p:spPr>
          <a:xfrm>
            <a:off x="239350" y="2699948"/>
            <a:ext cx="1948866" cy="1623858"/>
          </a:xfrm>
          <a:prstGeom prst="rect">
            <a:avLst/>
          </a:prstGeom>
        </p:spPr>
      </p:pic>
      <p:pic>
        <p:nvPicPr>
          <p:cNvPr id="23" name="Рисунок 22"/>
          <p:cNvPicPr>
            <a:picLocks noChangeAspect="1"/>
          </p:cNvPicPr>
          <p:nvPr/>
        </p:nvPicPr>
        <p:blipFill rotWithShape="1">
          <a:blip r:embed="rId7" cstate="print">
            <a:extLst>
              <a:ext uri="{28A0092B-C50C-407E-A947-70E740481C1C}">
                <a14:useLocalDpi xmlns:a14="http://schemas.microsoft.com/office/drawing/2010/main" xmlns="" val="0"/>
              </a:ext>
            </a:extLst>
          </a:blip>
          <a:srcRect l="4883" r="316" b="11224"/>
          <a:stretch/>
        </p:blipFill>
        <p:spPr>
          <a:xfrm>
            <a:off x="3089627" y="704433"/>
            <a:ext cx="2187767" cy="1530684"/>
          </a:xfrm>
          <a:prstGeom prst="rect">
            <a:avLst/>
          </a:prstGeom>
        </p:spPr>
      </p:pic>
      <p:pic>
        <p:nvPicPr>
          <p:cNvPr id="24" name="Рисунок 23"/>
          <p:cNvPicPr>
            <a:picLocks noChangeAspect="1"/>
          </p:cNvPicPr>
          <p:nvPr/>
        </p:nvPicPr>
        <p:blipFill rotWithShape="1">
          <a:blip r:embed="rId8" cstate="print">
            <a:extLst>
              <a:ext uri="{28A0092B-C50C-407E-A947-70E740481C1C}">
                <a14:useLocalDpi xmlns:a14="http://schemas.microsoft.com/office/drawing/2010/main" xmlns="" val="0"/>
              </a:ext>
            </a:extLst>
          </a:blip>
          <a:srcRect l="12254" t="703" r="17421" b="-703"/>
          <a:stretch/>
        </p:blipFill>
        <p:spPr>
          <a:xfrm>
            <a:off x="2697188" y="2699948"/>
            <a:ext cx="2674770" cy="1623858"/>
          </a:xfrm>
          <a:prstGeom prst="rect">
            <a:avLst/>
          </a:prstGeom>
        </p:spPr>
      </p:pic>
      <p:graphicFrame>
        <p:nvGraphicFramePr>
          <p:cNvPr id="10" name="Объект 9"/>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26688" name="Документ" r:id="rId9" imgW="5940803" imgH="1676580" progId="Word.Document.12">
              <p:embed/>
            </p:oleObj>
          </a:graphicData>
        </a:graphic>
      </p:graphicFrame>
    </p:spTree>
    <p:extLst>
      <p:ext uri="{BB962C8B-B14F-4D97-AF65-F5344CB8AC3E}">
        <p14:creationId xmlns:p14="http://schemas.microsoft.com/office/powerpoint/2010/main" xmlns="" val="37775054"/>
      </p:ext>
    </p:extLst>
  </p:cSld>
  <p:clrMapOvr>
    <a:masterClrMapping/>
  </p:clrMapOvr>
  <p:transition spd="slow">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абличка 2"/>
          <p:cNvSpPr/>
          <p:nvPr/>
        </p:nvSpPr>
        <p:spPr>
          <a:xfrm>
            <a:off x="633046" y="829994"/>
            <a:ext cx="10972799" cy="5036234"/>
          </a:xfrm>
          <a:prstGeom prst="plaqu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solidFill>
                  <a:srgbClr val="FFFF00"/>
                </a:solidFill>
              </a:rPr>
              <a:t>Источники </a:t>
            </a:r>
            <a:r>
              <a:rPr lang="ru-RU" sz="4000" b="1" dirty="0">
                <a:solidFill>
                  <a:srgbClr val="FFFF00"/>
                </a:solidFill>
              </a:rPr>
              <a:t>финансирования дефицита </a:t>
            </a:r>
            <a:r>
              <a:rPr lang="ru-RU" sz="4000" dirty="0">
                <a:solidFill>
                  <a:srgbClr val="FFFF00"/>
                </a:solidFill>
              </a:rPr>
              <a:t>бюджета в зависимости от того, в валюте Российской Федерации или в иностранной валюте они выражаются, делятся: </a:t>
            </a:r>
          </a:p>
          <a:p>
            <a:pPr algn="ctr"/>
            <a:r>
              <a:rPr lang="ru-RU" sz="4000" dirty="0">
                <a:solidFill>
                  <a:srgbClr val="FFFF00"/>
                </a:solidFill>
              </a:rPr>
              <a:t>-на источники внутреннего финансирования дефицитов бюджетов; </a:t>
            </a:r>
            <a:endParaRPr lang="ru-RU" sz="4000" dirty="0" smtClean="0">
              <a:solidFill>
                <a:srgbClr val="FFFF00"/>
              </a:solidFill>
            </a:endParaRPr>
          </a:p>
          <a:p>
            <a:pPr algn="ctr"/>
            <a:r>
              <a:rPr lang="ru-RU" sz="4000" dirty="0" smtClean="0">
                <a:solidFill>
                  <a:srgbClr val="FFFF00"/>
                </a:solidFill>
              </a:rPr>
              <a:t>- </a:t>
            </a:r>
            <a:r>
              <a:rPr lang="ru-RU" sz="4000" dirty="0">
                <a:solidFill>
                  <a:srgbClr val="FFFF00"/>
                </a:solidFill>
              </a:rPr>
              <a:t>на источники внешнего финансирования дефицитов бюджетов. </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982882959"/>
              </p:ext>
            </p:extLst>
          </p:nvPr>
        </p:nvGraphicFramePr>
        <p:xfrm>
          <a:off x="0" y="0"/>
          <a:ext cx="3217863" cy="828675"/>
        </p:xfrm>
        <a:graphic>
          <a:graphicData uri="http://schemas.openxmlformats.org/presentationml/2006/ole">
            <p:oleObj spid="_x0000_s154644" name="Документ" r:id="rId4" imgW="5940803" imgH="1676580" progId="Word.Document.12">
              <p:embed/>
            </p:oleObj>
          </a:graphicData>
        </a:graphic>
      </p:graphicFrame>
    </p:spTree>
    <p:extLst>
      <p:ext uri="{BB962C8B-B14F-4D97-AF65-F5344CB8AC3E}">
        <p14:creationId xmlns:p14="http://schemas.microsoft.com/office/powerpoint/2010/main" xmlns="" val="1762749923"/>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вырезанными противолежащими углами 2"/>
          <p:cNvSpPr/>
          <p:nvPr/>
        </p:nvSpPr>
        <p:spPr>
          <a:xfrm>
            <a:off x="562708" y="1139483"/>
            <a:ext cx="11071274" cy="1645920"/>
          </a:xfrm>
          <a:prstGeom prst="snip2Diag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300" b="1" dirty="0">
                <a:solidFill>
                  <a:srgbClr val="00FF00"/>
                </a:solidFill>
              </a:rPr>
              <a:t>Одним из принципов бюджетной системы Российской Федерации является принцип сбалансированности бюджета. </a:t>
            </a:r>
          </a:p>
        </p:txBody>
      </p:sp>
      <p:sp>
        <p:nvSpPr>
          <p:cNvPr id="4" name="Прямоугольник 3"/>
          <p:cNvSpPr/>
          <p:nvPr/>
        </p:nvSpPr>
        <p:spPr>
          <a:xfrm>
            <a:off x="562709" y="3722310"/>
            <a:ext cx="11071274" cy="2492990"/>
          </a:xfrm>
          <a:prstGeom prst="rect">
            <a:avLst/>
          </a:prstGeom>
          <a:blipFill>
            <a:blip r:embed="rId3" cstate="print"/>
            <a:tile tx="0" ty="0" sx="100000" sy="100000" flip="none" algn="tl"/>
          </a:blipFill>
        </p:spPr>
        <p:txBody>
          <a:bodyPr wrap="square">
            <a:spAutoFit/>
          </a:bodyPr>
          <a:lstStyle/>
          <a:p>
            <a:pPr indent="444500" algn="just"/>
            <a:r>
              <a:rPr lang="ru-RU" sz="2500" b="1" dirty="0" smtClean="0">
                <a:solidFill>
                  <a:srgbClr val="FFFF66"/>
                </a:solidFill>
              </a:rPr>
              <a:t>Сбалансированность </a:t>
            </a:r>
            <a:r>
              <a:rPr lang="ru-RU" sz="2500" b="1" dirty="0">
                <a:solidFill>
                  <a:srgbClr val="FFFF66"/>
                </a:solidFill>
              </a:rPr>
              <a:t>бюджета означает, что объем расходов бюджета должен соответствовать суммарному объему доходов бюджета и поступлений источников финансирования его дефицита, уменьшенных на суммы выплат из бюджета, связанных с источниками финансирования дефицита бюджета и изменением остатков на счетах по учету средств бюджетов. </a:t>
            </a:r>
            <a:endParaRPr lang="ru-RU" altLang="ru-RU" sz="2500" b="1" dirty="0">
              <a:solidFill>
                <a:srgbClr val="FFFF66"/>
              </a:solidFill>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52597" name="Документ" r:id="rId4" imgW="5940803" imgH="1676580" progId="Word.Document.12">
              <p:embed/>
            </p:oleObj>
          </a:graphicData>
        </a:graphic>
      </p:graphicFrame>
      <p:sp>
        <p:nvSpPr>
          <p:cNvPr id="6" name="Нашивка 5"/>
          <p:cNvSpPr/>
          <p:nvPr/>
        </p:nvSpPr>
        <p:spPr>
          <a:xfrm rot="5400000">
            <a:off x="5698994" y="-2238341"/>
            <a:ext cx="696167" cy="10968740"/>
          </a:xfrm>
          <a:prstGeom prst="chevron">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xmlns="" val="3260890653"/>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92369" y="140678"/>
            <a:ext cx="1167618" cy="652740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600" b="1" dirty="0">
                <a:solidFill>
                  <a:srgbClr val="00FF00"/>
                </a:solidFill>
              </a:rPr>
              <a:t>Источники финансирования дефицита бюджета муниципального образования сельского поселения</a:t>
            </a:r>
          </a:p>
        </p:txBody>
      </p:sp>
      <p:sp>
        <p:nvSpPr>
          <p:cNvPr id="4" name="Выноска со стрелкой вправо 3"/>
          <p:cNvSpPr/>
          <p:nvPr/>
        </p:nvSpPr>
        <p:spPr>
          <a:xfrm>
            <a:off x="2036294" y="140679"/>
            <a:ext cx="1747915" cy="3151162"/>
          </a:xfrm>
          <a:prstGeom prst="rightArrowCallou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smtClean="0">
                <a:solidFill>
                  <a:srgbClr val="FFFF00"/>
                </a:solidFill>
              </a:rPr>
              <a:t>источники внешнего </a:t>
            </a:r>
            <a:r>
              <a:rPr lang="ru-RU" sz="2000" b="1" dirty="0">
                <a:solidFill>
                  <a:srgbClr val="FFFF00"/>
                </a:solidFill>
              </a:rPr>
              <a:t>финансирования дефицитов бюджетов</a:t>
            </a:r>
            <a:endParaRPr lang="ru-RU" sz="2000" b="1" dirty="0"/>
          </a:p>
        </p:txBody>
      </p:sp>
      <p:sp>
        <p:nvSpPr>
          <p:cNvPr id="5" name="Выноска со стрелкой вправо 4"/>
          <p:cNvSpPr/>
          <p:nvPr/>
        </p:nvSpPr>
        <p:spPr>
          <a:xfrm>
            <a:off x="2036295" y="3404381"/>
            <a:ext cx="1747914" cy="3334042"/>
          </a:xfrm>
          <a:prstGeom prst="rightArrowCallou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smtClean="0">
                <a:solidFill>
                  <a:srgbClr val="FFFF00"/>
                </a:solidFill>
              </a:rPr>
              <a:t>источники </a:t>
            </a:r>
            <a:r>
              <a:rPr lang="ru-RU" sz="2000" b="1" dirty="0">
                <a:solidFill>
                  <a:srgbClr val="FFFF00"/>
                </a:solidFill>
              </a:rPr>
              <a:t>внутреннего финансирования дефицитов бюджетов</a:t>
            </a:r>
            <a:endParaRPr lang="ru-RU" sz="2000" b="1" dirty="0"/>
          </a:p>
        </p:txBody>
      </p:sp>
      <p:sp>
        <p:nvSpPr>
          <p:cNvPr id="6" name="Стрелка вправо 5"/>
          <p:cNvSpPr/>
          <p:nvPr/>
        </p:nvSpPr>
        <p:spPr>
          <a:xfrm>
            <a:off x="1659986" y="1463041"/>
            <a:ext cx="376308" cy="365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3784209" y="140678"/>
            <a:ext cx="8299939" cy="2813538"/>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привлеченными в иностранной валюте от Российской Федерации и погашенными муниципальным образованием бюджетными кредитами, </a:t>
            </a:r>
            <a:r>
              <a:rPr lang="ru-RU" b="1" dirty="0" smtClean="0">
                <a:latin typeface="Times New Roman" panose="02020603050405020304" pitchFamily="18" charset="0"/>
                <a:cs typeface="Times New Roman" panose="02020603050405020304" pitchFamily="18" charset="0"/>
              </a:rPr>
              <a:t>предоставленными </a:t>
            </a:r>
            <a:r>
              <a:rPr lang="ru-RU" b="1" dirty="0">
                <a:latin typeface="Times New Roman" panose="02020603050405020304" pitchFamily="18" charset="0"/>
                <a:cs typeface="Times New Roman" panose="02020603050405020304" pitchFamily="18" charset="0"/>
              </a:rPr>
              <a:t>в рамках использования целевых иностранных </a:t>
            </a:r>
            <a:r>
              <a:rPr lang="ru-RU" b="1" dirty="0" smtClean="0">
                <a:latin typeface="Times New Roman" panose="02020603050405020304" pitchFamily="18" charset="0"/>
                <a:cs typeface="Times New Roman" panose="02020603050405020304" pitchFamily="18" charset="0"/>
              </a:rPr>
              <a:t>кредитов;</a:t>
            </a:r>
          </a:p>
          <a:p>
            <a:r>
              <a:rPr lang="ru-RU" b="1" dirty="0" smtClean="0">
                <a:latin typeface="Times New Roman" panose="02020603050405020304" pitchFamily="18" charset="0"/>
                <a:cs typeface="Times New Roman" panose="02020603050405020304" pitchFamily="18" charset="0"/>
              </a:rPr>
              <a:t> •  Объем </a:t>
            </a:r>
            <a:r>
              <a:rPr lang="ru-RU" b="1" dirty="0">
                <a:latin typeface="Times New Roman" panose="02020603050405020304" pitchFamily="18" charset="0"/>
                <a:cs typeface="Times New Roman" panose="02020603050405020304" pitchFamily="18" charset="0"/>
              </a:rPr>
              <a:t>средств, направляемых на исполнение гарантий муниципального образования в иностранной валюте, предоставленных Российской Федерации в рамках использования целевых иностранных кредитов, в случае, если исполнение гарантом муниципальных гарантий ведет к возникновению права регрессного требования гаранта к </a:t>
            </a:r>
            <a:r>
              <a:rPr lang="ru-RU" b="1" dirty="0" smtClean="0">
                <a:latin typeface="Times New Roman" panose="02020603050405020304" pitchFamily="18" charset="0"/>
                <a:cs typeface="Times New Roman" panose="02020603050405020304" pitchFamily="18" charset="0"/>
              </a:rPr>
              <a:t>принципалу муниципального </a:t>
            </a:r>
            <a:r>
              <a:rPr lang="ru-RU" b="1" dirty="0">
                <a:latin typeface="Times New Roman" panose="02020603050405020304" pitchFamily="18" charset="0"/>
                <a:cs typeface="Times New Roman" panose="02020603050405020304" pitchFamily="18" charset="0"/>
              </a:rPr>
              <a:t>образования</a:t>
            </a:r>
          </a:p>
        </p:txBody>
      </p:sp>
      <p:sp>
        <p:nvSpPr>
          <p:cNvPr id="8" name="Прямоугольник 7"/>
          <p:cNvSpPr/>
          <p:nvPr/>
        </p:nvSpPr>
        <p:spPr>
          <a:xfrm>
            <a:off x="3784209" y="3080826"/>
            <a:ext cx="8299939" cy="3692768"/>
          </a:xfrm>
          <a:prstGeom prst="rect">
            <a:avLst/>
          </a:prstGeom>
          <a:solidFill>
            <a:srgbClr val="B3011A"/>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средствами, поступившими от размещения муниципальных ценных бумаг, номинальная стоимость которых указана в валюте Российской Федерации, и средствами, направленными на их </a:t>
            </a:r>
            <a:r>
              <a:rPr lang="ru-RU" b="1" dirty="0" smtClean="0">
                <a:latin typeface="Times New Roman" panose="02020603050405020304" pitchFamily="18" charset="0"/>
                <a:cs typeface="Times New Roman" panose="02020603050405020304" pitchFamily="18" charset="0"/>
              </a:rPr>
              <a:t>погашение</a:t>
            </a:r>
          </a:p>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привлеченными и погашенными муниципальным образованием кредитами кредитных организаций в валюте Российской Федерации</a:t>
            </a:r>
            <a:r>
              <a:rPr lang="ru-RU" b="1" dirty="0" smtClean="0">
                <a:latin typeface="Times New Roman" panose="02020603050405020304" pitchFamily="18" charset="0"/>
                <a:cs typeface="Times New Roman" panose="02020603050405020304" pitchFamily="18" charset="0"/>
              </a:rPr>
              <a:t>;</a:t>
            </a:r>
          </a:p>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привлеченными и погашенными муниципальным образованием в валюте Российской Федерации бюджетными кредитами, предоставленными местному бюджету другими бюджетами бюджетной системы Российской </a:t>
            </a:r>
            <a:r>
              <a:rPr lang="ru-RU" b="1" dirty="0" smtClean="0">
                <a:latin typeface="Times New Roman" panose="02020603050405020304" pitchFamily="18" charset="0"/>
                <a:cs typeface="Times New Roman" panose="02020603050405020304" pitchFamily="18" charset="0"/>
              </a:rPr>
              <a:t>Федерации</a:t>
            </a:r>
          </a:p>
          <a:p>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И</a:t>
            </a:r>
            <a:r>
              <a:rPr lang="ru-RU" b="1" dirty="0" smtClean="0">
                <a:latin typeface="Times New Roman" panose="02020603050405020304" pitchFamily="18" charset="0"/>
                <a:cs typeface="Times New Roman" panose="02020603050405020304" pitchFamily="18" charset="0"/>
              </a:rPr>
              <a:t>зменение </a:t>
            </a:r>
            <a:r>
              <a:rPr lang="ru-RU" b="1" dirty="0">
                <a:latin typeface="Times New Roman" panose="02020603050405020304" pitchFamily="18" charset="0"/>
                <a:cs typeface="Times New Roman" panose="02020603050405020304" pitchFamily="18" charset="0"/>
              </a:rPr>
              <a:t>остатков средств на счетах по учету средств местного бюджета в течение соответствующего финансового </a:t>
            </a:r>
            <a:r>
              <a:rPr lang="ru-RU" b="1" dirty="0" smtClean="0">
                <a:latin typeface="Times New Roman" panose="02020603050405020304" pitchFamily="18" charset="0"/>
                <a:cs typeface="Times New Roman" panose="02020603050405020304" pitchFamily="18" charset="0"/>
              </a:rPr>
              <a:t>года</a:t>
            </a:r>
          </a:p>
          <a:p>
            <a:r>
              <a:rPr lang="ru-RU" b="1" dirty="0" smtClean="0">
                <a:latin typeface="Times New Roman" panose="02020603050405020304" pitchFamily="18" charset="0"/>
                <a:cs typeface="Times New Roman" panose="02020603050405020304" pitchFamily="18" charset="0"/>
              </a:rPr>
              <a:t>•  иные </a:t>
            </a:r>
            <a:r>
              <a:rPr lang="ru-RU" b="1" dirty="0">
                <a:latin typeface="Times New Roman" panose="02020603050405020304" pitchFamily="18" charset="0"/>
                <a:cs typeface="Times New Roman" panose="02020603050405020304" pitchFamily="18" charset="0"/>
              </a:rPr>
              <a:t>источники внутреннего финансирования дефицита местного бюджета</a:t>
            </a:r>
          </a:p>
        </p:txBody>
      </p:sp>
      <p:graphicFrame>
        <p:nvGraphicFramePr>
          <p:cNvPr id="9" name="Объект 8"/>
          <p:cNvGraphicFramePr>
            <a:graphicFrameLocks noChangeAspect="1"/>
          </p:cNvGraphicFramePr>
          <p:nvPr>
            <p:extLst>
              <p:ext uri="{D42A27DB-BD31-4B8C-83A1-F6EECF244321}">
                <p14:modId xmlns:p14="http://schemas.microsoft.com/office/powerpoint/2010/main" xmlns="" val="958093246"/>
              </p:ext>
            </p:extLst>
          </p:nvPr>
        </p:nvGraphicFramePr>
        <p:xfrm>
          <a:off x="0" y="0"/>
          <a:ext cx="3217863" cy="828675"/>
        </p:xfrm>
        <a:graphic>
          <a:graphicData uri="http://schemas.openxmlformats.org/presentationml/2006/ole">
            <p:oleObj spid="_x0000_s155668" name="Документ" r:id="rId3" imgW="5940803" imgH="1676580" progId="Word.Document.12">
              <p:embed/>
            </p:oleObj>
          </a:graphicData>
        </a:graphic>
      </p:graphicFrame>
    </p:spTree>
    <p:extLst>
      <p:ext uri="{BB962C8B-B14F-4D97-AF65-F5344CB8AC3E}">
        <p14:creationId xmlns:p14="http://schemas.microsoft.com/office/powerpoint/2010/main" xmlns="" val="4052060717"/>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492369" y="105508"/>
            <a:ext cx="11591778" cy="2053883"/>
          </a:xfrm>
          <a:prstGeom prst="round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0850"/>
            <a:r>
              <a:rPr lang="ru-RU" sz="2000" b="1" dirty="0" smtClean="0"/>
              <a:t>Муниципальный </a:t>
            </a:r>
            <a:r>
              <a:rPr lang="ru-RU" sz="2000" b="1" dirty="0"/>
              <a:t>долг - обязательства, возникающие из </a:t>
            </a:r>
            <a:r>
              <a:rPr lang="ru-RU" sz="2000" b="1" dirty="0" smtClean="0"/>
              <a:t>муниципальных </a:t>
            </a:r>
            <a:r>
              <a:rPr lang="ru-RU" sz="2000" b="1" dirty="0"/>
              <a:t>заимствований, гарантий по обязательствам третьих лиц, другие обязательства в соответствии с видами долговых обязательств, установленными </a:t>
            </a:r>
            <a:r>
              <a:rPr lang="ru-RU" sz="2000" b="1" dirty="0" smtClean="0"/>
              <a:t> Бюджетным Кодексом Российской Федерации, </a:t>
            </a:r>
            <a:r>
              <a:rPr lang="ru-RU" sz="2000" b="1" dirty="0"/>
              <a:t>принятые на себя </a:t>
            </a:r>
            <a:r>
              <a:rPr lang="ru-RU" sz="2000" b="1" dirty="0" smtClean="0"/>
              <a:t>муниципальным образованием.</a:t>
            </a:r>
          </a:p>
          <a:p>
            <a:pPr indent="450850"/>
            <a:r>
              <a:rPr lang="ru-RU" sz="2000" b="1" dirty="0" smtClean="0"/>
              <a:t> </a:t>
            </a:r>
            <a:r>
              <a:rPr lang="ru-RU" sz="2000" b="1" dirty="0"/>
              <a:t>Долговые обязательства муниципального образования могут быть краткосрочными (менее одного года), среднесрочными (от одного года до пяти лет) и долгосрочными (от пяти до 10 лет включительно). </a:t>
            </a:r>
          </a:p>
        </p:txBody>
      </p:sp>
      <p:sp>
        <p:nvSpPr>
          <p:cNvPr id="3" name="Прямоугольник 2"/>
          <p:cNvSpPr/>
          <p:nvPr/>
        </p:nvSpPr>
        <p:spPr>
          <a:xfrm>
            <a:off x="168812" y="2363373"/>
            <a:ext cx="11915336" cy="4346916"/>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FF00"/>
                </a:solidFill>
              </a:rPr>
              <a:t>Долговые обязательства муниципального образования могут существовать в виде обязательств по: </a:t>
            </a:r>
          </a:p>
          <a:p>
            <a:r>
              <a:rPr lang="ru-RU" sz="2000" b="1" dirty="0">
                <a:solidFill>
                  <a:srgbClr val="00FF00"/>
                </a:solidFill>
              </a:rPr>
              <a:t>1) ценным бумагам муниципального образования (муниципальным ценным бумагам); </a:t>
            </a:r>
          </a:p>
          <a:p>
            <a:r>
              <a:rPr lang="ru-RU" sz="2000" b="1" dirty="0">
                <a:solidFill>
                  <a:srgbClr val="00FF00"/>
                </a:solidFill>
              </a:rPr>
              <a:t>2) бюджетным кредитам, привлеченным в валюте Российской Федерации в местный бюджет из других бюджетов бюджетной системы Российской Федерации; </a:t>
            </a:r>
          </a:p>
          <a:p>
            <a:r>
              <a:rPr lang="ru-RU" sz="2000" b="1" dirty="0">
                <a:solidFill>
                  <a:srgbClr val="00FF00"/>
                </a:solidFill>
              </a:rPr>
              <a:t>3) бюджетным кредитам, привлеченным от Российской Федерации в иностранной валюте в рамках использования целевых иностранных кредитов; </a:t>
            </a:r>
          </a:p>
          <a:p>
            <a:r>
              <a:rPr lang="ru-RU" sz="2000" b="1" dirty="0">
                <a:solidFill>
                  <a:srgbClr val="00FF00"/>
                </a:solidFill>
              </a:rPr>
              <a:t>4) кредитам, привлеченным муниципальным образованием от кредитных организаций в валюте Российской Федерации; </a:t>
            </a:r>
          </a:p>
          <a:p>
            <a:r>
              <a:rPr lang="ru-RU" sz="2000" b="1" dirty="0">
                <a:solidFill>
                  <a:srgbClr val="00FF00"/>
                </a:solidFill>
              </a:rPr>
              <a:t>5) гарантиям муниципального образования (муниципальным гарантиям), выраженным в валюте Российской Федерации; </a:t>
            </a:r>
          </a:p>
          <a:p>
            <a:r>
              <a:rPr lang="ru-RU" sz="2000" b="1" dirty="0">
                <a:solidFill>
                  <a:srgbClr val="00FF00"/>
                </a:solidFill>
              </a:rPr>
              <a:t>6) муниципальным гарантиям, предоставленным Российской Федерации в иностранной валюте в рамках использования целевых иностранных кредитов; </a:t>
            </a:r>
          </a:p>
          <a:p>
            <a:r>
              <a:rPr lang="ru-RU" sz="2000" b="1" dirty="0">
                <a:solidFill>
                  <a:srgbClr val="00FF00"/>
                </a:solidFill>
              </a:rPr>
              <a:t>7) иным долговым обязательствам, возникшим до введения в действие настоящего Кодекса и отнесенным на муниципальный долг. </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315125027"/>
              </p:ext>
            </p:extLst>
          </p:nvPr>
        </p:nvGraphicFramePr>
        <p:xfrm>
          <a:off x="0" y="0"/>
          <a:ext cx="3217863" cy="828675"/>
        </p:xfrm>
        <a:graphic>
          <a:graphicData uri="http://schemas.openxmlformats.org/presentationml/2006/ole">
            <p:oleObj spid="_x0000_s156692" name="Документ" r:id="rId4" imgW="5940803" imgH="1676580" progId="Word.Document.12">
              <p:embed/>
            </p:oleObj>
          </a:graphicData>
        </a:graphic>
      </p:graphicFrame>
      <p:sp>
        <p:nvSpPr>
          <p:cNvPr id="5" name="Стрелка вниз 4"/>
          <p:cNvSpPr/>
          <p:nvPr/>
        </p:nvSpPr>
        <p:spPr>
          <a:xfrm>
            <a:off x="4451721" y="2159391"/>
            <a:ext cx="2805801" cy="20398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554283021"/>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07244" y="79022"/>
            <a:ext cx="11977510" cy="632178"/>
          </a:xfrm>
          <a:prstGeom prst="rect">
            <a:avLst/>
          </a:prstGeom>
          <a:solidFill>
            <a:srgbClr val="002060"/>
          </a:solidFill>
          <a:ln>
            <a:noFill/>
          </a:ln>
          <a:effectLs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300" b="1" i="1" dirty="0" smtClean="0">
                <a:solidFill>
                  <a:srgbClr val="00FF00"/>
                </a:solidFill>
                <a:latin typeface="Calibri" pitchFamily="34" charset="0"/>
                <a:cs typeface="Times New Roman" pitchFamily="18" charset="0"/>
              </a:rPr>
              <a:t>Проект бюджета Куприяновского </a:t>
            </a:r>
            <a:r>
              <a:rPr lang="ru-RU" altLang="ru-RU" sz="2300" b="1" i="1" dirty="0">
                <a:solidFill>
                  <a:srgbClr val="00FF00"/>
                </a:solidFill>
                <a:latin typeface="Calibri" pitchFamily="34" charset="0"/>
                <a:cs typeface="Times New Roman" pitchFamily="18" charset="0"/>
              </a:rPr>
              <a:t>сельского поселения </a:t>
            </a:r>
            <a:r>
              <a:rPr lang="ru-RU" altLang="ru-RU" sz="2300" b="1" i="1" dirty="0" smtClean="0">
                <a:solidFill>
                  <a:srgbClr val="00FF00"/>
                </a:solidFill>
                <a:latin typeface="Calibri" pitchFamily="34" charset="0"/>
                <a:cs typeface="Times New Roman" pitchFamily="18" charset="0"/>
              </a:rPr>
              <a:t>Гороховецкого </a:t>
            </a:r>
            <a:r>
              <a:rPr lang="ru-RU" altLang="ru-RU" sz="2300" b="1" i="1" dirty="0">
                <a:solidFill>
                  <a:srgbClr val="00FF00"/>
                </a:solidFill>
                <a:latin typeface="Calibri" pitchFamily="34" charset="0"/>
                <a:cs typeface="Times New Roman" pitchFamily="18" charset="0"/>
              </a:rPr>
              <a:t>района на </a:t>
            </a:r>
            <a:r>
              <a:rPr lang="ru-RU" altLang="ru-RU" sz="2300" b="1" i="1" dirty="0" smtClean="0">
                <a:solidFill>
                  <a:srgbClr val="00FF00"/>
                </a:solidFill>
                <a:latin typeface="Calibri" pitchFamily="34" charset="0"/>
                <a:cs typeface="Times New Roman" pitchFamily="18" charset="0"/>
              </a:rPr>
              <a:t>2025 год и на плановый период 2026 и 2027 годов составлен на основании:</a:t>
            </a:r>
            <a:endParaRPr lang="ru-RU" altLang="ru-RU" sz="2300" b="1" i="1" dirty="0">
              <a:solidFill>
                <a:srgbClr val="00FF00"/>
              </a:solidFill>
              <a:latin typeface="Calibri" pitchFamily="34" charset="0"/>
              <a:cs typeface="Times New Roman" pitchFamily="18" charset="0"/>
            </a:endParaRPr>
          </a:p>
        </p:txBody>
      </p:sp>
      <p:sp>
        <p:nvSpPr>
          <p:cNvPr id="4098" name="Text Box 2"/>
          <p:cNvSpPr txBox="1">
            <a:spLocks noChangeArrowheads="1"/>
          </p:cNvSpPr>
          <p:nvPr/>
        </p:nvSpPr>
        <p:spPr bwMode="auto">
          <a:xfrm>
            <a:off x="607423" y="2024063"/>
            <a:ext cx="10972800" cy="410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9pPr>
          </a:lstStyle>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p:txBody>
      </p:sp>
      <p:sp>
        <p:nvSpPr>
          <p:cNvPr id="4099" name="AutoShape 3"/>
          <p:cNvSpPr>
            <a:spLocks noChangeArrowheads="1"/>
          </p:cNvSpPr>
          <p:nvPr/>
        </p:nvSpPr>
        <p:spPr bwMode="auto">
          <a:xfrm>
            <a:off x="237308" y="807681"/>
            <a:ext cx="11717383" cy="874363"/>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b="1" dirty="0" smtClean="0">
                <a:solidFill>
                  <a:srgbClr val="FFFF00"/>
                </a:solidFill>
              </a:rPr>
              <a:t>Основных </a:t>
            </a:r>
            <a:r>
              <a:rPr lang="ru-RU" b="1" dirty="0">
                <a:solidFill>
                  <a:srgbClr val="FFFF00"/>
                </a:solidFill>
              </a:rPr>
              <a:t>направлениями бюджетной, налоговой и долговой политики муниципального образования Куприяновское на </a:t>
            </a:r>
            <a:r>
              <a:rPr lang="ru-RU" b="1" dirty="0" smtClean="0">
                <a:solidFill>
                  <a:srgbClr val="FFFF00"/>
                </a:solidFill>
              </a:rPr>
              <a:t>2024 </a:t>
            </a:r>
            <a:r>
              <a:rPr lang="ru-RU" b="1" dirty="0">
                <a:solidFill>
                  <a:srgbClr val="FFFF00"/>
                </a:solidFill>
              </a:rPr>
              <a:t>год  и на плановый период </a:t>
            </a:r>
            <a:r>
              <a:rPr lang="ru-RU" b="1" dirty="0" smtClean="0">
                <a:solidFill>
                  <a:srgbClr val="FFFF00"/>
                </a:solidFill>
              </a:rPr>
              <a:t>2025 </a:t>
            </a:r>
            <a:r>
              <a:rPr lang="ru-RU" b="1" dirty="0">
                <a:solidFill>
                  <a:srgbClr val="FFFF00"/>
                </a:solidFill>
              </a:rPr>
              <a:t>и </a:t>
            </a:r>
            <a:r>
              <a:rPr lang="ru-RU" b="1" dirty="0" smtClean="0">
                <a:solidFill>
                  <a:srgbClr val="FFFF00"/>
                </a:solidFill>
              </a:rPr>
              <a:t>2026 </a:t>
            </a:r>
            <a:r>
              <a:rPr lang="ru-RU" b="1" dirty="0">
                <a:solidFill>
                  <a:srgbClr val="FFFF00"/>
                </a:solidFill>
              </a:rPr>
              <a:t>годов, одобренных постановлением администрации муниципального образования Куприяновское от </a:t>
            </a:r>
            <a:r>
              <a:rPr lang="en-AU" b="1" dirty="0" smtClean="0">
                <a:solidFill>
                  <a:srgbClr val="FFFF00"/>
                </a:solidFill>
              </a:rPr>
              <a:t>2</a:t>
            </a:r>
            <a:r>
              <a:rPr lang="ru-RU" b="1" dirty="0" smtClean="0">
                <a:solidFill>
                  <a:srgbClr val="FFFF00"/>
                </a:solidFill>
              </a:rPr>
              <a:t>7.08.2024  </a:t>
            </a:r>
            <a:r>
              <a:rPr lang="ru-RU" b="1" dirty="0">
                <a:solidFill>
                  <a:srgbClr val="FFFF00"/>
                </a:solidFill>
              </a:rPr>
              <a:t>№ </a:t>
            </a:r>
            <a:r>
              <a:rPr lang="ru-RU" b="1" dirty="0" smtClean="0">
                <a:solidFill>
                  <a:srgbClr val="FFFF00"/>
                </a:solidFill>
              </a:rPr>
              <a:t>164</a:t>
            </a:r>
            <a:endParaRPr lang="ru-RU" altLang="ru-RU" b="1" dirty="0">
              <a:solidFill>
                <a:srgbClr val="FFFF00"/>
              </a:solidFill>
              <a:latin typeface="Calibri" pitchFamily="34" charset="0"/>
            </a:endParaRPr>
          </a:p>
        </p:txBody>
      </p:sp>
      <p:sp>
        <p:nvSpPr>
          <p:cNvPr id="4100" name="AutoShape 4"/>
          <p:cNvSpPr>
            <a:spLocks noChangeArrowheads="1"/>
          </p:cNvSpPr>
          <p:nvPr/>
        </p:nvSpPr>
        <p:spPr bwMode="auto">
          <a:xfrm>
            <a:off x="263360" y="2723974"/>
            <a:ext cx="11717383" cy="843315"/>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b="1" dirty="0">
                <a:solidFill>
                  <a:srgbClr val="FFFF00"/>
                </a:solidFill>
              </a:rPr>
              <a:t>Прогноза социально-экономического развития муниципального образования Куприяновское на период до </a:t>
            </a:r>
            <a:r>
              <a:rPr lang="ru-RU" b="1" dirty="0" smtClean="0">
                <a:solidFill>
                  <a:srgbClr val="FFFF00"/>
                </a:solidFill>
              </a:rPr>
              <a:t>2027 </a:t>
            </a:r>
            <a:r>
              <a:rPr lang="ru-RU" b="1" dirty="0">
                <a:solidFill>
                  <a:srgbClr val="FFFF00"/>
                </a:solidFill>
              </a:rPr>
              <a:t>года, который одобрен постановлением администрации муниципального образования Куприяновское от </a:t>
            </a:r>
            <a:r>
              <a:rPr lang="ru-RU" b="1" dirty="0" smtClean="0">
                <a:solidFill>
                  <a:srgbClr val="FFFF00"/>
                </a:solidFill>
              </a:rPr>
              <a:t>11.11.2024 </a:t>
            </a:r>
            <a:r>
              <a:rPr lang="ru-RU" b="1" dirty="0">
                <a:solidFill>
                  <a:srgbClr val="FFFF00"/>
                </a:solidFill>
              </a:rPr>
              <a:t>№ </a:t>
            </a:r>
            <a:r>
              <a:rPr lang="ru-RU" b="1" dirty="0" smtClean="0">
                <a:solidFill>
                  <a:srgbClr val="FFFF00"/>
                </a:solidFill>
              </a:rPr>
              <a:t>202</a:t>
            </a:r>
            <a:endParaRPr lang="ru-RU" altLang="ru-RU" b="1" dirty="0">
              <a:solidFill>
                <a:srgbClr val="FFFF00"/>
              </a:solidFill>
              <a:latin typeface="Calibri" pitchFamily="34" charset="0"/>
            </a:endParaRPr>
          </a:p>
        </p:txBody>
      </p:sp>
      <p:sp>
        <p:nvSpPr>
          <p:cNvPr id="4101" name="AutoShape 5"/>
          <p:cNvSpPr>
            <a:spLocks noChangeArrowheads="1"/>
          </p:cNvSpPr>
          <p:nvPr/>
        </p:nvSpPr>
        <p:spPr bwMode="auto">
          <a:xfrm>
            <a:off x="263361" y="3669383"/>
            <a:ext cx="11717382" cy="811460"/>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b="1" dirty="0" smtClean="0">
                <a:solidFill>
                  <a:srgbClr val="FFFF00"/>
                </a:solidFill>
              </a:rPr>
              <a:t>Среднесрочного финансового плана муниципального образования Куприяновское на 2025 год и на плановый период 2026 и 2027 годов, утвержденного постановлением администрации муниципального образования </a:t>
            </a:r>
            <a:r>
              <a:rPr lang="ru-RU" b="1" dirty="0">
                <a:solidFill>
                  <a:srgbClr val="FFFF00"/>
                </a:solidFill>
              </a:rPr>
              <a:t>Куприяновское от </a:t>
            </a:r>
            <a:r>
              <a:rPr lang="ru-RU" b="1" dirty="0" smtClean="0">
                <a:solidFill>
                  <a:srgbClr val="FFFF00"/>
                </a:solidFill>
              </a:rPr>
              <a:t>11.11.2024 </a:t>
            </a:r>
            <a:r>
              <a:rPr lang="ru-RU" b="1" dirty="0">
                <a:solidFill>
                  <a:srgbClr val="FFFF00"/>
                </a:solidFill>
              </a:rPr>
              <a:t>№ </a:t>
            </a:r>
            <a:r>
              <a:rPr lang="ru-RU" b="1" dirty="0" smtClean="0">
                <a:solidFill>
                  <a:srgbClr val="FFFF00"/>
                </a:solidFill>
              </a:rPr>
              <a:t>203</a:t>
            </a:r>
            <a:endParaRPr lang="ru-RU" altLang="ru-RU" b="1" dirty="0">
              <a:solidFill>
                <a:srgbClr val="FFFF00"/>
              </a:solidFill>
              <a:latin typeface="Calibri" pitchFamily="34" charset="0"/>
            </a:endParaRPr>
          </a:p>
        </p:txBody>
      </p:sp>
      <p:sp>
        <p:nvSpPr>
          <p:cNvPr id="4102" name="AutoShape 6"/>
          <p:cNvSpPr>
            <a:spLocks noChangeArrowheads="1"/>
          </p:cNvSpPr>
          <p:nvPr/>
        </p:nvSpPr>
        <p:spPr bwMode="auto">
          <a:xfrm>
            <a:off x="263362" y="4609597"/>
            <a:ext cx="11717381" cy="289781"/>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Оценки </a:t>
            </a:r>
            <a:r>
              <a:rPr lang="ru-RU" b="1" dirty="0">
                <a:solidFill>
                  <a:srgbClr val="FFFF00"/>
                </a:solidFill>
              </a:rPr>
              <a:t>ожидаемого исполнения бюджета на текущий финансовый год</a:t>
            </a:r>
          </a:p>
        </p:txBody>
      </p:sp>
      <p:sp>
        <p:nvSpPr>
          <p:cNvPr id="4103" name="AutoShape 7"/>
          <p:cNvSpPr>
            <a:spLocks noChangeArrowheads="1"/>
          </p:cNvSpPr>
          <p:nvPr/>
        </p:nvSpPr>
        <p:spPr bwMode="auto">
          <a:xfrm>
            <a:off x="263360" y="1797934"/>
            <a:ext cx="11717380" cy="794906"/>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Предварительных итогов </a:t>
            </a:r>
            <a:r>
              <a:rPr lang="ru-RU" b="1" dirty="0">
                <a:solidFill>
                  <a:srgbClr val="FFFF00"/>
                </a:solidFill>
              </a:rPr>
              <a:t>социально-экономического развития </a:t>
            </a:r>
            <a:r>
              <a:rPr lang="ru-RU" b="1" dirty="0" smtClean="0">
                <a:solidFill>
                  <a:srgbClr val="FFFF00"/>
                </a:solidFill>
              </a:rPr>
              <a:t>за </a:t>
            </a:r>
            <a:r>
              <a:rPr lang="ru-RU" b="1" dirty="0">
                <a:solidFill>
                  <a:srgbClr val="FFFF00"/>
                </a:solidFill>
              </a:rPr>
              <a:t>истекший период текущего финансового года и </a:t>
            </a:r>
            <a:r>
              <a:rPr lang="ru-RU" b="1" dirty="0" smtClean="0">
                <a:solidFill>
                  <a:srgbClr val="FFFF00"/>
                </a:solidFill>
              </a:rPr>
              <a:t>ожидаемых итогов </a:t>
            </a:r>
            <a:r>
              <a:rPr lang="ru-RU" b="1" dirty="0">
                <a:solidFill>
                  <a:srgbClr val="FFFF00"/>
                </a:solidFill>
              </a:rPr>
              <a:t>социально-экономического развития муниципального образования Куприяновское </a:t>
            </a:r>
            <a:r>
              <a:rPr lang="ru-RU" b="1" dirty="0" smtClean="0">
                <a:solidFill>
                  <a:srgbClr val="FFFF00"/>
                </a:solidFill>
              </a:rPr>
              <a:t>за </a:t>
            </a:r>
            <a:r>
              <a:rPr lang="ru-RU" b="1" dirty="0">
                <a:solidFill>
                  <a:srgbClr val="FFFF00"/>
                </a:solidFill>
              </a:rPr>
              <a:t>текущий финансовый год</a:t>
            </a:r>
          </a:p>
        </p:txBody>
      </p:sp>
      <p:sp>
        <p:nvSpPr>
          <p:cNvPr id="9" name="AutoShape 6"/>
          <p:cNvSpPr>
            <a:spLocks noChangeArrowheads="1"/>
          </p:cNvSpPr>
          <p:nvPr/>
        </p:nvSpPr>
        <p:spPr bwMode="auto">
          <a:xfrm>
            <a:off x="263362" y="5014508"/>
            <a:ext cx="11717381" cy="550914"/>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Реестра </a:t>
            </a:r>
            <a:r>
              <a:rPr lang="ru-RU" b="1" dirty="0">
                <a:solidFill>
                  <a:srgbClr val="FFFF00"/>
                </a:solidFill>
              </a:rPr>
              <a:t>источников доходов бюджета муниципального образования Куприяновское на </a:t>
            </a:r>
            <a:r>
              <a:rPr lang="ru-RU" b="1" dirty="0" smtClean="0">
                <a:solidFill>
                  <a:srgbClr val="FFFF00"/>
                </a:solidFill>
              </a:rPr>
              <a:t>2025 </a:t>
            </a:r>
            <a:r>
              <a:rPr lang="ru-RU" b="1" dirty="0">
                <a:solidFill>
                  <a:srgbClr val="FFFF00"/>
                </a:solidFill>
              </a:rPr>
              <a:t>год и </a:t>
            </a:r>
            <a:r>
              <a:rPr lang="ru-RU" b="1" dirty="0" smtClean="0">
                <a:solidFill>
                  <a:srgbClr val="FFFF00"/>
                </a:solidFill>
              </a:rPr>
              <a:t>на плановый </a:t>
            </a:r>
            <a:r>
              <a:rPr lang="ru-RU" b="1" dirty="0">
                <a:solidFill>
                  <a:srgbClr val="FFFF00"/>
                </a:solidFill>
              </a:rPr>
              <a:t>период </a:t>
            </a:r>
            <a:r>
              <a:rPr lang="ru-RU" b="1" dirty="0" smtClean="0">
                <a:solidFill>
                  <a:srgbClr val="FFFF00"/>
                </a:solidFill>
              </a:rPr>
              <a:t>2026 и 2027 годов</a:t>
            </a:r>
            <a:endParaRPr lang="ru-RU" b="1" dirty="0">
              <a:solidFill>
                <a:srgbClr val="FFFF00"/>
              </a:solidFill>
            </a:endParaRPr>
          </a:p>
        </p:txBody>
      </p:sp>
      <p:sp>
        <p:nvSpPr>
          <p:cNvPr id="10" name="AutoShape 6"/>
          <p:cNvSpPr>
            <a:spLocks noChangeArrowheads="1"/>
          </p:cNvSpPr>
          <p:nvPr/>
        </p:nvSpPr>
        <p:spPr bwMode="auto">
          <a:xfrm>
            <a:off x="263362" y="5639278"/>
            <a:ext cx="11717381" cy="550914"/>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Планового реестра </a:t>
            </a:r>
            <a:r>
              <a:rPr lang="ru-RU" b="1" dirty="0">
                <a:solidFill>
                  <a:srgbClr val="FFFF00"/>
                </a:solidFill>
              </a:rPr>
              <a:t>расходных обязательств муниципального образования Куприяновское на очередной финансовый </a:t>
            </a:r>
            <a:r>
              <a:rPr lang="ru-RU" b="1" dirty="0" smtClean="0">
                <a:solidFill>
                  <a:srgbClr val="FFFF00"/>
                </a:solidFill>
              </a:rPr>
              <a:t>2025 </a:t>
            </a:r>
            <a:r>
              <a:rPr lang="ru-RU" b="1" dirty="0">
                <a:solidFill>
                  <a:srgbClr val="FFFF00"/>
                </a:solidFill>
              </a:rPr>
              <a:t>год </a:t>
            </a:r>
            <a:r>
              <a:rPr lang="ru-RU" b="1" dirty="0" smtClean="0">
                <a:solidFill>
                  <a:srgbClr val="FFFF00"/>
                </a:solidFill>
              </a:rPr>
              <a:t>и на </a:t>
            </a:r>
            <a:r>
              <a:rPr lang="ru-RU" b="1" dirty="0">
                <a:solidFill>
                  <a:srgbClr val="FFFF00"/>
                </a:solidFill>
              </a:rPr>
              <a:t>плановый период </a:t>
            </a:r>
            <a:r>
              <a:rPr lang="ru-RU" b="1" dirty="0" smtClean="0">
                <a:solidFill>
                  <a:srgbClr val="FFFF00"/>
                </a:solidFill>
              </a:rPr>
              <a:t> 2026 и 2027 годов</a:t>
            </a:r>
            <a:endParaRPr lang="ru-RU" b="1" dirty="0">
              <a:solidFill>
                <a:srgbClr val="FFFF00"/>
              </a:solidFill>
            </a:endParaRPr>
          </a:p>
        </p:txBody>
      </p:sp>
      <p:sp>
        <p:nvSpPr>
          <p:cNvPr id="11" name="AutoShape 6"/>
          <p:cNvSpPr>
            <a:spLocks noChangeArrowheads="1"/>
          </p:cNvSpPr>
          <p:nvPr/>
        </p:nvSpPr>
        <p:spPr bwMode="auto">
          <a:xfrm>
            <a:off x="235132" y="6263051"/>
            <a:ext cx="11717381" cy="550914"/>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Муниципальных программ (проектов муниципальных программ и внесения изменений в муниципальные программы) муниципального образования Куприяновское </a:t>
            </a:r>
            <a:endParaRPr lang="ru-RU" b="1" dirty="0">
              <a:solidFill>
                <a:srgbClr val="FFFF00"/>
              </a:solidFill>
            </a:endParaRPr>
          </a:p>
        </p:txBody>
      </p:sp>
    </p:spTree>
    <p:extLst>
      <p:ext uri="{BB962C8B-B14F-4D97-AF65-F5344CB8AC3E}">
        <p14:creationId xmlns:p14="http://schemas.microsoft.com/office/powerpoint/2010/main" xmlns="" val="7830211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вырезанными противолежащими углами 2"/>
          <p:cNvSpPr/>
          <p:nvPr/>
        </p:nvSpPr>
        <p:spPr>
          <a:xfrm>
            <a:off x="377952" y="0"/>
            <a:ext cx="11560830" cy="1121664"/>
          </a:xfrm>
          <a:prstGeom prst="snip2Diag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FFCC"/>
                </a:solidFill>
              </a:rPr>
              <a:t>Приоритетные направления </a:t>
            </a:r>
            <a:r>
              <a:rPr lang="ru-RU" sz="2000" b="1" dirty="0" smtClean="0">
                <a:solidFill>
                  <a:srgbClr val="00B0F0"/>
                </a:solidFill>
              </a:rPr>
              <a:t>налоговой</a:t>
            </a:r>
            <a:r>
              <a:rPr lang="ru-RU" sz="2000" b="1" dirty="0" smtClean="0">
                <a:solidFill>
                  <a:srgbClr val="FFFFCC"/>
                </a:solidFill>
              </a:rPr>
              <a:t>, </a:t>
            </a:r>
            <a:r>
              <a:rPr lang="ru-RU" sz="2000" b="1" dirty="0">
                <a:solidFill>
                  <a:srgbClr val="FFCCCC"/>
                </a:solidFill>
              </a:rPr>
              <a:t>бюджетной</a:t>
            </a:r>
            <a:r>
              <a:rPr lang="ru-RU" sz="2000" b="1" dirty="0" smtClean="0">
                <a:solidFill>
                  <a:srgbClr val="FFFFCC"/>
                </a:solidFill>
              </a:rPr>
              <a:t> и </a:t>
            </a:r>
            <a:r>
              <a:rPr lang="ru-RU" sz="2000" b="1" dirty="0" smtClean="0">
                <a:solidFill>
                  <a:srgbClr val="00B050"/>
                </a:solidFill>
              </a:rPr>
              <a:t>долговой политики на </a:t>
            </a:r>
            <a:r>
              <a:rPr lang="ru-RU" sz="2000" b="1" dirty="0" smtClean="0">
                <a:solidFill>
                  <a:srgbClr val="FFFFCC"/>
                </a:solidFill>
              </a:rPr>
              <a:t>2025-2027 годы (утверждены постановлением </a:t>
            </a:r>
            <a:r>
              <a:rPr lang="ru-RU" sz="2000" b="1" dirty="0">
                <a:solidFill>
                  <a:srgbClr val="FFFFCC"/>
                </a:solidFill>
              </a:rPr>
              <a:t>администрации муниципального образования Куприяновское от </a:t>
            </a:r>
            <a:r>
              <a:rPr lang="en-AU" sz="2000" b="1" dirty="0">
                <a:solidFill>
                  <a:srgbClr val="FFFFCC"/>
                </a:solidFill>
              </a:rPr>
              <a:t>2</a:t>
            </a:r>
            <a:r>
              <a:rPr lang="ru-RU" sz="2000" b="1" dirty="0">
                <a:solidFill>
                  <a:srgbClr val="FFFFCC"/>
                </a:solidFill>
              </a:rPr>
              <a:t>7.08.2024  № 164</a:t>
            </a:r>
          </a:p>
        </p:txBody>
      </p:sp>
      <p:sp>
        <p:nvSpPr>
          <p:cNvPr id="4" name="Прямоугольник 3"/>
          <p:cNvSpPr/>
          <p:nvPr/>
        </p:nvSpPr>
        <p:spPr>
          <a:xfrm>
            <a:off x="429218" y="1564329"/>
            <a:ext cx="11509564" cy="646331"/>
          </a:xfrm>
          <a:prstGeom prst="rect">
            <a:avLst/>
          </a:prstGeom>
          <a:solidFill>
            <a:srgbClr val="00B0F0"/>
          </a:solidFill>
        </p:spPr>
        <p:txBody>
          <a:bodyPr wrap="square">
            <a:spAutoFit/>
          </a:bodyPr>
          <a:lstStyle/>
          <a:p>
            <a:pPr indent="444500" algn="ctr"/>
            <a:r>
              <a:rPr lang="ru-RU" b="1" dirty="0">
                <a:solidFill>
                  <a:srgbClr val="C00000"/>
                </a:solidFill>
              </a:rPr>
              <a:t>совершенствование налогового законодательства </a:t>
            </a:r>
            <a:r>
              <a:rPr lang="ru-RU" b="1" dirty="0" smtClean="0">
                <a:solidFill>
                  <a:srgbClr val="C00000"/>
                </a:solidFill>
              </a:rPr>
              <a:t>муниципального образования </a:t>
            </a:r>
            <a:r>
              <a:rPr lang="ru-RU" b="1" dirty="0">
                <a:solidFill>
                  <a:srgbClr val="C00000"/>
                </a:solidFill>
              </a:rPr>
              <a:t>с учетом изменений в налоговом законодательстве Российской Федерации</a:t>
            </a:r>
            <a:endParaRPr lang="ru-RU" altLang="ru-RU" b="1" dirty="0">
              <a:solidFill>
                <a:srgbClr val="C00000"/>
              </a:solidFill>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xmlns="" val="2560547638"/>
              </p:ext>
            </p:extLst>
          </p:nvPr>
        </p:nvGraphicFramePr>
        <p:xfrm>
          <a:off x="0" y="0"/>
          <a:ext cx="3217863" cy="828675"/>
        </p:xfrm>
        <a:graphic>
          <a:graphicData uri="http://schemas.openxmlformats.org/presentationml/2006/ole">
            <p:oleObj spid="_x0000_s175119" name="Документ" r:id="rId4" imgW="5940803" imgH="1676580" progId="Word.Document.12">
              <p:embed/>
            </p:oleObj>
          </a:graphicData>
        </a:graphic>
      </p:graphicFrame>
      <p:sp>
        <p:nvSpPr>
          <p:cNvPr id="6" name="Нашивка 5"/>
          <p:cNvSpPr/>
          <p:nvPr/>
        </p:nvSpPr>
        <p:spPr>
          <a:xfrm rot="5400000">
            <a:off x="5911402" y="-4411786"/>
            <a:ext cx="442664" cy="11509564"/>
          </a:xfrm>
          <a:prstGeom prst="chevron">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Прямоугольник 6"/>
          <p:cNvSpPr/>
          <p:nvPr/>
        </p:nvSpPr>
        <p:spPr>
          <a:xfrm>
            <a:off x="429218" y="2327667"/>
            <a:ext cx="11509564" cy="369332"/>
          </a:xfrm>
          <a:prstGeom prst="rect">
            <a:avLst/>
          </a:prstGeom>
          <a:solidFill>
            <a:srgbClr val="00B0F0"/>
          </a:solidFill>
        </p:spPr>
        <p:txBody>
          <a:bodyPr wrap="square">
            <a:spAutoFit/>
          </a:bodyPr>
          <a:lstStyle/>
          <a:p>
            <a:pPr indent="444500" algn="ctr"/>
            <a:r>
              <a:rPr lang="ru-RU" b="1" dirty="0">
                <a:solidFill>
                  <a:srgbClr val="C00000"/>
                </a:solidFill>
              </a:rPr>
              <a:t>обеспечение бюджетной, экономической и социальной эффективности налоговых расходов</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29218" y="2740065"/>
            <a:ext cx="11509564" cy="646331"/>
          </a:xfrm>
          <a:prstGeom prst="rect">
            <a:avLst/>
          </a:prstGeom>
          <a:solidFill>
            <a:srgbClr val="00B0F0"/>
          </a:solidFill>
        </p:spPr>
        <p:txBody>
          <a:bodyPr wrap="square">
            <a:spAutoFit/>
          </a:bodyPr>
          <a:lstStyle/>
          <a:p>
            <a:pPr indent="444500" algn="ctr"/>
            <a:r>
              <a:rPr lang="ru-RU" b="1" dirty="0">
                <a:solidFill>
                  <a:srgbClr val="C00000"/>
                </a:solidFill>
              </a:rPr>
              <a:t>усиление мер по укреплению налоговой дисциплины налогоплательщиков, повышение эффективности управления </a:t>
            </a:r>
            <a:r>
              <a:rPr lang="ru-RU" b="1" dirty="0" smtClean="0">
                <a:solidFill>
                  <a:srgbClr val="C00000"/>
                </a:solidFill>
              </a:rPr>
              <a:t>муниципальным имуществом муниципального образования</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03585" y="3483932"/>
            <a:ext cx="11509564" cy="646331"/>
          </a:xfrm>
          <a:prstGeom prst="rect">
            <a:avLst/>
          </a:prstGeom>
          <a:solidFill>
            <a:srgbClr val="FFCCCC"/>
          </a:solidFill>
        </p:spPr>
        <p:txBody>
          <a:bodyPr wrap="square">
            <a:spAutoFit/>
          </a:bodyPr>
          <a:lstStyle/>
          <a:p>
            <a:pPr indent="444500" algn="ctr"/>
            <a:r>
              <a:rPr lang="ru-RU" b="1" dirty="0">
                <a:solidFill>
                  <a:srgbClr val="B3011A"/>
                </a:solidFill>
              </a:rPr>
              <a:t>безусловное исполнение принятых </a:t>
            </a:r>
            <a:r>
              <a:rPr lang="ru-RU" b="1" dirty="0" smtClean="0">
                <a:solidFill>
                  <a:srgbClr val="B3011A"/>
                </a:solidFill>
              </a:rPr>
              <a:t>обязательств </a:t>
            </a:r>
            <a:r>
              <a:rPr lang="ru-RU" b="1" dirty="0">
                <a:solidFill>
                  <a:srgbClr val="B3011A"/>
                </a:solidFill>
              </a:rPr>
              <a:t>перед населением </a:t>
            </a:r>
            <a:r>
              <a:rPr lang="ru-RU" b="1" dirty="0" smtClean="0">
                <a:solidFill>
                  <a:srgbClr val="B3011A"/>
                </a:solidFill>
              </a:rPr>
              <a:t>муниципального образования, </a:t>
            </a:r>
            <a:r>
              <a:rPr lang="ru-RU" b="1" dirty="0">
                <a:solidFill>
                  <a:srgbClr val="B3011A"/>
                </a:solidFill>
              </a:rPr>
              <a:t>повышение благосостояния граждан, снижение уровня бедности</a:t>
            </a:r>
            <a:endParaRPr lang="ru-RU" altLang="ru-RU" b="1" dirty="0">
              <a:solidFill>
                <a:srgbClr val="B3011A"/>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29218" y="4217911"/>
            <a:ext cx="11509564" cy="923330"/>
          </a:xfrm>
          <a:prstGeom prst="rect">
            <a:avLst/>
          </a:prstGeom>
          <a:solidFill>
            <a:srgbClr val="FFCCCC"/>
          </a:solidFill>
        </p:spPr>
        <p:txBody>
          <a:bodyPr wrap="square">
            <a:spAutoFit/>
          </a:bodyPr>
          <a:lstStyle/>
          <a:p>
            <a:pPr indent="444500" algn="ctr"/>
            <a:r>
              <a:rPr lang="ru-RU" b="1" dirty="0">
                <a:solidFill>
                  <a:srgbClr val="B3011A"/>
                </a:solidFill>
              </a:rPr>
              <a:t>расстановка приоритетов в расходовании бюджетных средств, оптимизация и повышение эффективности бюджетных расходов, развитие инициативного бюджетирования и внебюджетных источников</a:t>
            </a:r>
            <a:endParaRPr lang="ru-RU" altLang="ru-RU" b="1" dirty="0">
              <a:solidFill>
                <a:srgbClr val="B3011A"/>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407332" y="5236952"/>
            <a:ext cx="11509564" cy="646331"/>
          </a:xfrm>
          <a:prstGeom prst="rect">
            <a:avLst/>
          </a:prstGeom>
          <a:solidFill>
            <a:srgbClr val="92D050"/>
          </a:solidFill>
        </p:spPr>
        <p:txBody>
          <a:bodyPr wrap="square">
            <a:spAutoFit/>
          </a:bodyPr>
          <a:lstStyle/>
          <a:p>
            <a:pPr indent="444500" algn="ctr"/>
            <a:r>
              <a:rPr lang="ru-RU" b="1" dirty="0">
                <a:solidFill>
                  <a:srgbClr val="C00000"/>
                </a:solidFill>
              </a:rPr>
              <a:t>обеспечение сбалансированности и долговой устойчивости местного бюджета, исполнения бюджета без привлечения заимствований</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429218" y="6420971"/>
            <a:ext cx="11509564" cy="369332"/>
          </a:xfrm>
          <a:prstGeom prst="rect">
            <a:avLst/>
          </a:prstGeom>
          <a:solidFill>
            <a:srgbClr val="92D050"/>
          </a:solidFill>
        </p:spPr>
        <p:txBody>
          <a:bodyPr wrap="square">
            <a:spAutoFit/>
          </a:bodyPr>
          <a:lstStyle/>
          <a:p>
            <a:pPr indent="444500" algn="ctr"/>
            <a:r>
              <a:rPr lang="ru-RU" b="1" dirty="0" smtClean="0">
                <a:solidFill>
                  <a:srgbClr val="C00000"/>
                </a:solidFill>
              </a:rPr>
              <a:t>поддерживание высокого уровня </a:t>
            </a:r>
            <a:r>
              <a:rPr lang="ru-RU" b="1" dirty="0">
                <a:solidFill>
                  <a:srgbClr val="C00000"/>
                </a:solidFill>
              </a:rPr>
              <a:t>долговой устойчивости муниципального образования</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429218" y="5988252"/>
            <a:ext cx="11509564" cy="369332"/>
          </a:xfrm>
          <a:prstGeom prst="rect">
            <a:avLst/>
          </a:prstGeom>
          <a:solidFill>
            <a:srgbClr val="92D050"/>
          </a:solidFill>
        </p:spPr>
        <p:txBody>
          <a:bodyPr wrap="square">
            <a:spAutoFit/>
          </a:bodyPr>
          <a:lstStyle/>
          <a:p>
            <a:pPr indent="444500" algn="ctr"/>
            <a:r>
              <a:rPr lang="ru-RU" b="1" dirty="0" smtClean="0">
                <a:solidFill>
                  <a:srgbClr val="C00000"/>
                </a:solidFill>
              </a:rPr>
              <a:t>сохранение финансовой устойчивости </a:t>
            </a:r>
            <a:r>
              <a:rPr lang="ru-RU" b="1" dirty="0">
                <a:solidFill>
                  <a:srgbClr val="C00000"/>
                </a:solidFill>
              </a:rPr>
              <a:t>бюджета муниципального образования</a:t>
            </a:r>
            <a:endParaRPr lang="ru-RU" alt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19734751"/>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24179" y="156755"/>
            <a:ext cx="11977510" cy="83666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300" b="1" i="1" dirty="0" smtClean="0">
                <a:latin typeface="Calibri" pitchFamily="34" charset="0"/>
                <a:cs typeface="Times New Roman" pitchFamily="18" charset="0"/>
              </a:rPr>
              <a:t>Проект бюджета муниципального образования Куприяновское на 2025 </a:t>
            </a:r>
            <a:r>
              <a:rPr lang="ru-RU" altLang="ru-RU" sz="2300" b="1" i="1" dirty="0">
                <a:latin typeface="Calibri" pitchFamily="34" charset="0"/>
                <a:cs typeface="Times New Roman" pitchFamily="18" charset="0"/>
              </a:rPr>
              <a:t>год </a:t>
            </a:r>
            <a:r>
              <a:rPr lang="ru-RU" altLang="ru-RU" sz="2300" b="1" i="1" dirty="0" smtClean="0">
                <a:latin typeface="Calibri" pitchFamily="34" charset="0"/>
                <a:cs typeface="Times New Roman" pitchFamily="18" charset="0"/>
              </a:rPr>
              <a:t>и на плановый период 2026 и 2027 годов </a:t>
            </a:r>
            <a:r>
              <a:rPr lang="ru-RU" altLang="ru-RU" sz="2300" b="1" i="1" dirty="0">
                <a:latin typeface="Calibri" pitchFamily="34" charset="0"/>
                <a:cs typeface="Times New Roman" pitchFamily="18" charset="0"/>
              </a:rPr>
              <a:t>направлен на решение следующих ключевых задач:</a:t>
            </a:r>
          </a:p>
        </p:txBody>
      </p:sp>
      <p:sp>
        <p:nvSpPr>
          <p:cNvPr id="4098" name="Text Box 2"/>
          <p:cNvSpPr txBox="1">
            <a:spLocks noChangeArrowheads="1"/>
          </p:cNvSpPr>
          <p:nvPr/>
        </p:nvSpPr>
        <p:spPr bwMode="auto">
          <a:xfrm>
            <a:off x="609600" y="2024063"/>
            <a:ext cx="10972800" cy="4102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9pPr>
          </a:lstStyle>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p:txBody>
      </p:sp>
      <p:sp>
        <p:nvSpPr>
          <p:cNvPr id="4099" name="AutoShape 3"/>
          <p:cNvSpPr>
            <a:spLocks noChangeArrowheads="1"/>
          </p:cNvSpPr>
          <p:nvPr/>
        </p:nvSpPr>
        <p:spPr bwMode="auto">
          <a:xfrm>
            <a:off x="235128" y="1134933"/>
            <a:ext cx="11717383" cy="1103493"/>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00FF00"/>
                </a:solidFill>
                <a:latin typeface="Calibri" pitchFamily="34" charset="0"/>
              </a:rPr>
              <a:t>обеспечение устойчивости и сбалансированности бюджетной системы в целях гарантированного исполнения действующих и принимаемых расходных обязательств</a:t>
            </a:r>
          </a:p>
        </p:txBody>
      </p:sp>
      <p:sp>
        <p:nvSpPr>
          <p:cNvPr id="4100" name="AutoShape 4"/>
          <p:cNvSpPr>
            <a:spLocks noChangeArrowheads="1"/>
          </p:cNvSpPr>
          <p:nvPr/>
        </p:nvSpPr>
        <p:spPr bwMode="auto">
          <a:xfrm>
            <a:off x="235129" y="2521131"/>
            <a:ext cx="11717383" cy="1071153"/>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00FF00"/>
                </a:solidFill>
                <a:latin typeface="Calibri" pitchFamily="34" charset="0"/>
              </a:rPr>
              <a:t>повышение эффективности бюджетной политики, в том числе </a:t>
            </a:r>
          </a:p>
          <a:p>
            <a:pPr algn="ctr">
              <a:buClrTx/>
              <a:buFontTx/>
              <a:buNone/>
            </a:pPr>
            <a:r>
              <a:rPr lang="ru-RU" altLang="ru-RU" sz="2400" b="1" dirty="0">
                <a:solidFill>
                  <a:srgbClr val="00FF00"/>
                </a:solidFill>
                <a:latin typeface="Calibri" pitchFamily="34" charset="0"/>
              </a:rPr>
              <a:t>за счет роста  налогового и неналогового потенциала, а также эффективности бюджетных расходов</a:t>
            </a:r>
          </a:p>
        </p:txBody>
      </p:sp>
      <p:sp>
        <p:nvSpPr>
          <p:cNvPr id="4101" name="AutoShape 5"/>
          <p:cNvSpPr>
            <a:spLocks noChangeArrowheads="1"/>
          </p:cNvSpPr>
          <p:nvPr/>
        </p:nvSpPr>
        <p:spPr bwMode="auto">
          <a:xfrm>
            <a:off x="254244" y="3849879"/>
            <a:ext cx="11717382" cy="811460"/>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00FF00"/>
                </a:solidFill>
                <a:latin typeface="Calibri" pitchFamily="34" charset="0"/>
              </a:rPr>
              <a:t>соответствие финансовых возможностей </a:t>
            </a:r>
            <a:r>
              <a:rPr lang="ru-RU" altLang="ru-RU" sz="2400" b="1" dirty="0" smtClean="0">
                <a:solidFill>
                  <a:srgbClr val="00FF00"/>
                </a:solidFill>
                <a:latin typeface="Calibri" pitchFamily="34" charset="0"/>
              </a:rPr>
              <a:t>Куприяновского </a:t>
            </a:r>
            <a:r>
              <a:rPr lang="ru-RU" altLang="ru-RU" sz="2400" b="1" dirty="0">
                <a:solidFill>
                  <a:srgbClr val="00FF00"/>
                </a:solidFill>
                <a:latin typeface="Calibri" pitchFamily="34" charset="0"/>
              </a:rPr>
              <a:t>сельского поселения ключевым направлениям развития</a:t>
            </a:r>
          </a:p>
        </p:txBody>
      </p:sp>
      <p:sp>
        <p:nvSpPr>
          <p:cNvPr id="4102" name="AutoShape 6"/>
          <p:cNvSpPr>
            <a:spLocks noChangeArrowheads="1"/>
          </p:cNvSpPr>
          <p:nvPr/>
        </p:nvSpPr>
        <p:spPr bwMode="auto">
          <a:xfrm>
            <a:off x="254244" y="4870781"/>
            <a:ext cx="11717381" cy="763269"/>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00FF00"/>
                </a:solidFill>
                <a:latin typeface="Calibri" pitchFamily="34" charset="0"/>
              </a:rPr>
              <a:t>повышение роли бюджетной политики для поддержки экономического роста</a:t>
            </a:r>
          </a:p>
        </p:txBody>
      </p:sp>
      <p:sp>
        <p:nvSpPr>
          <p:cNvPr id="4103" name="AutoShape 7"/>
          <p:cNvSpPr>
            <a:spLocks noChangeArrowheads="1"/>
          </p:cNvSpPr>
          <p:nvPr/>
        </p:nvSpPr>
        <p:spPr bwMode="auto">
          <a:xfrm>
            <a:off x="254244" y="5879085"/>
            <a:ext cx="11717380" cy="794906"/>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00FF00"/>
                </a:solidFill>
                <a:latin typeface="Calibri" pitchFamily="34" charset="0"/>
              </a:rPr>
              <a:t>повышение прозрачности и открытости бюджетного процесса</a:t>
            </a: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33859" name="Документ" r:id="rId4" imgW="5940803" imgH="1676580" progId="Word.Document.12">
              <p:embed/>
            </p:oleObj>
          </a:graphicData>
        </a:graphic>
      </p:graphicFrame>
    </p:spTree>
    <p:extLst>
      <p:ext uri="{BB962C8B-B14F-4D97-AF65-F5344CB8AC3E}">
        <p14:creationId xmlns:p14="http://schemas.microsoft.com/office/powerpoint/2010/main" xmlns="" val="4906997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658368" y="816864"/>
            <a:ext cx="11265408" cy="559612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0850" algn="just"/>
            <a:r>
              <a:rPr lang="ru-RU" sz="2400" b="1" dirty="0">
                <a:solidFill>
                  <a:srgbClr val="4B0108"/>
                </a:solidFill>
              </a:rPr>
              <a:t>Проект сформирован на основе «базового» варианта прогноза социально-экономического развития муниципального образования Куприяновское на период до 2027 года.</a:t>
            </a:r>
          </a:p>
          <a:p>
            <a:pPr indent="536575" algn="just"/>
            <a:r>
              <a:rPr lang="ru-RU" sz="2400" b="1" dirty="0">
                <a:solidFill>
                  <a:srgbClr val="4B0108"/>
                </a:solidFill>
              </a:rPr>
              <a:t> Параметры бюджета муниципального образования Куприяновское на 2025-2027 годы сформированы в условиях действующего законодательства, оценки ожидаемого исполнения доходов в 2024 году. </a:t>
            </a:r>
          </a:p>
          <a:p>
            <a:pPr indent="450850" algn="just"/>
            <a:r>
              <a:rPr lang="ru-RU" sz="2400" b="1" dirty="0">
                <a:solidFill>
                  <a:srgbClr val="4B0108"/>
                </a:solidFill>
              </a:rPr>
              <a:t> Уточнение параметров проекта бюджета муниципального образования Куприяновское будет осуществляться </a:t>
            </a:r>
            <a:r>
              <a:rPr lang="ru-RU" sz="2400" b="1" dirty="0" smtClean="0">
                <a:solidFill>
                  <a:srgbClr val="4B0108"/>
                </a:solidFill>
              </a:rPr>
              <a:t>к утверждению бюджета с </a:t>
            </a:r>
            <a:r>
              <a:rPr lang="ru-RU" sz="2400" b="1" dirty="0">
                <a:solidFill>
                  <a:srgbClr val="4B0108"/>
                </a:solidFill>
              </a:rPr>
              <a:t>учетом стопроцентного распределения межбюджетных трансфертов между муниципальными образованиями области ко второму чтению проекта областного </a:t>
            </a:r>
            <a:r>
              <a:rPr lang="ru-RU" sz="2400" b="1" dirty="0" smtClean="0">
                <a:solidFill>
                  <a:srgbClr val="4B0108"/>
                </a:solidFill>
              </a:rPr>
              <a:t>бюджета и рекомендаций участников публичных слушаний</a:t>
            </a:r>
            <a:endParaRPr lang="ru-RU" sz="2400" b="1" dirty="0">
              <a:solidFill>
                <a:srgbClr val="4B0108"/>
              </a:solidFill>
            </a:endParaRPr>
          </a:p>
        </p:txBody>
      </p:sp>
    </p:spTree>
    <p:extLst>
      <p:ext uri="{BB962C8B-B14F-4D97-AF65-F5344CB8AC3E}">
        <p14:creationId xmlns:p14="http://schemas.microsoft.com/office/powerpoint/2010/main" xmlns="" val="16300600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09005" y="124690"/>
            <a:ext cx="11834947" cy="6525491"/>
          </a:xfrm>
          <a:prstGeom prst="roundRect">
            <a:avLst/>
          </a:prstGeom>
          <a:solidFill>
            <a:srgbClr val="4B0108"/>
          </a:solidFill>
          <a:ln w="3175">
            <a:noFill/>
            <a:prstDash val="sysDot"/>
          </a:ln>
        </p:spPr>
        <p:style>
          <a:lnRef idx="0">
            <a:schemeClr val="dk1"/>
          </a:lnRef>
          <a:fillRef idx="3">
            <a:schemeClr val="dk1"/>
          </a:fillRef>
          <a:effectRef idx="3">
            <a:schemeClr val="dk1"/>
          </a:effectRef>
          <a:fontRef idx="minor">
            <a:schemeClr val="lt1"/>
          </a:fontRef>
        </p:style>
        <p:txBody>
          <a:bodyPr rtlCol="0" anchor="ctr"/>
          <a:lstStyle/>
          <a:p>
            <a:pPr algn="ctr"/>
            <a:r>
              <a:rPr lang="ru-RU" sz="2400" b="1" dirty="0" smtClean="0">
                <a:solidFill>
                  <a:srgbClr val="00FF00"/>
                </a:solidFill>
              </a:rPr>
              <a:t>УВАЖАЕМЫЕ ЖИТЕЛИ МУНИЦИПАЛЬНОГО ОБРАЗОВАНИЯ КУПРИЯНОВСКОЕ</a:t>
            </a:r>
            <a:r>
              <a:rPr lang="ru-RU" sz="2500" b="1" dirty="0" smtClean="0">
                <a:solidFill>
                  <a:srgbClr val="00FF00"/>
                </a:solidFill>
              </a:rPr>
              <a:t>!</a:t>
            </a:r>
            <a:endParaRPr lang="ru-RU" sz="2400" b="1" dirty="0">
              <a:solidFill>
                <a:srgbClr val="FFFF66"/>
              </a:solidFill>
            </a:endParaRPr>
          </a:p>
          <a:p>
            <a:pPr algn="ctr"/>
            <a:r>
              <a:rPr lang="ru-RU" sz="2800" b="1" dirty="0" smtClean="0">
                <a:solidFill>
                  <a:srgbClr val="FFFF66"/>
                </a:solidFill>
              </a:rPr>
              <a:t>Проведение публичных слушаниях по </a:t>
            </a:r>
            <a:r>
              <a:rPr lang="ru-RU" sz="2800" b="1" dirty="0">
                <a:solidFill>
                  <a:srgbClr val="FFFF66"/>
                </a:solidFill>
              </a:rPr>
              <a:t>проекту решения Совета народных депутатов муниципального образования </a:t>
            </a:r>
            <a:r>
              <a:rPr lang="ru-RU" sz="2800" b="1" dirty="0" smtClean="0">
                <a:solidFill>
                  <a:srgbClr val="FFFF66"/>
                </a:solidFill>
              </a:rPr>
              <a:t>Куприяновское</a:t>
            </a:r>
          </a:p>
          <a:p>
            <a:pPr algn="ctr"/>
            <a:r>
              <a:rPr lang="ru-RU" sz="2800" b="1" dirty="0" smtClean="0">
                <a:solidFill>
                  <a:srgbClr val="FFFF66"/>
                </a:solidFill>
              </a:rPr>
              <a:t> </a:t>
            </a:r>
            <a:r>
              <a:rPr lang="ru-RU" sz="2800" b="1" dirty="0">
                <a:solidFill>
                  <a:srgbClr val="FFFF66"/>
                </a:solidFill>
              </a:rPr>
              <a:t>«</a:t>
            </a:r>
            <a:r>
              <a:rPr lang="ru-RU" sz="2800" b="1" dirty="0" smtClean="0">
                <a:solidFill>
                  <a:srgbClr val="FFFF66"/>
                </a:solidFill>
              </a:rPr>
              <a:t>О бюджете </a:t>
            </a:r>
            <a:r>
              <a:rPr lang="ru-RU" sz="2800" b="1" dirty="0">
                <a:solidFill>
                  <a:srgbClr val="FFFF66"/>
                </a:solidFill>
              </a:rPr>
              <a:t>муниципального образования Куприяновское </a:t>
            </a:r>
            <a:r>
              <a:rPr lang="ru-RU" sz="2800" b="1" dirty="0" smtClean="0">
                <a:solidFill>
                  <a:srgbClr val="FFFF66"/>
                </a:solidFill>
              </a:rPr>
              <a:t>на 2025 год и на плановый период 2026 и 2027 годов» </a:t>
            </a:r>
          </a:p>
          <a:p>
            <a:pPr algn="ctr"/>
            <a:r>
              <a:rPr lang="ru-RU" sz="2800" b="1" dirty="0" smtClean="0">
                <a:solidFill>
                  <a:srgbClr val="FFFF00"/>
                </a:solidFill>
              </a:rPr>
              <a:t>состоится 11 </a:t>
            </a:r>
            <a:r>
              <a:rPr lang="ru-RU" sz="2800" b="1" dirty="0">
                <a:solidFill>
                  <a:srgbClr val="FFFF00"/>
                </a:solidFill>
              </a:rPr>
              <a:t>декабря </a:t>
            </a:r>
            <a:r>
              <a:rPr lang="ru-RU" sz="2800" b="1" dirty="0" smtClean="0">
                <a:solidFill>
                  <a:srgbClr val="FFFF00"/>
                </a:solidFill>
              </a:rPr>
              <a:t>2024 </a:t>
            </a:r>
            <a:r>
              <a:rPr lang="ru-RU" sz="2800" b="1" dirty="0">
                <a:solidFill>
                  <a:srgbClr val="FFFF00"/>
                </a:solidFill>
              </a:rPr>
              <a:t>года в 14 ч. 00 мин. в здании администрации по адресу: </a:t>
            </a:r>
            <a:r>
              <a:rPr lang="ru-RU" sz="2800" b="1" dirty="0" smtClean="0">
                <a:solidFill>
                  <a:srgbClr val="FFFF00"/>
                </a:solidFill>
              </a:rPr>
              <a:t>г</a:t>
            </a:r>
            <a:r>
              <a:rPr lang="ru-RU" sz="2800" b="1" dirty="0">
                <a:solidFill>
                  <a:srgbClr val="FFFF00"/>
                </a:solidFill>
              </a:rPr>
              <a:t>. Гороховец, ул. Тимирязева, </a:t>
            </a:r>
            <a:r>
              <a:rPr lang="ru-RU" sz="2800" b="1" dirty="0" smtClean="0">
                <a:solidFill>
                  <a:srgbClr val="FFFF00"/>
                </a:solidFill>
              </a:rPr>
              <a:t>д.3</a:t>
            </a:r>
          </a:p>
          <a:p>
            <a:pPr algn="ctr"/>
            <a:r>
              <a:rPr lang="ru-RU" sz="2800" b="1" dirty="0">
                <a:solidFill>
                  <a:srgbClr val="00FF00"/>
                </a:solidFill>
              </a:rPr>
              <a:t> Приглашаем Вас принять участие в публичных слушаниях !</a:t>
            </a:r>
            <a:endParaRPr lang="ru-RU" sz="2800" dirty="0">
              <a:solidFill>
                <a:srgbClr val="00FF00"/>
              </a:solidFill>
            </a:endParaRPr>
          </a:p>
          <a:p>
            <a:pPr algn="ctr"/>
            <a:r>
              <a:rPr lang="ru-RU" sz="2800" b="1" dirty="0" smtClean="0">
                <a:solidFill>
                  <a:srgbClr val="FFFFFF"/>
                </a:solidFill>
              </a:rPr>
              <a:t>Предложения </a:t>
            </a:r>
            <a:r>
              <a:rPr lang="ru-RU" sz="2800" b="1" dirty="0">
                <a:solidFill>
                  <a:srgbClr val="FFFFFF"/>
                </a:solidFill>
              </a:rPr>
              <a:t>и замечания по </a:t>
            </a:r>
            <a:r>
              <a:rPr lang="ru-RU" sz="2800" b="1" dirty="0" smtClean="0">
                <a:ln w="12700" cmpd="sng">
                  <a:solidFill>
                    <a:schemeClr val="accent4"/>
                  </a:solidFill>
                  <a:prstDash val="solid"/>
                </a:ln>
                <a:solidFill>
                  <a:srgbClr val="FFFFFF"/>
                </a:solidFill>
                <a:effectLst>
                  <a:outerShdw blurRad="38100" dist="38100" dir="2700000" algn="tl">
                    <a:srgbClr val="000000">
                      <a:alpha val="43137"/>
                    </a:srgbClr>
                  </a:outerShdw>
                </a:effectLst>
              </a:rPr>
              <a:t> </a:t>
            </a:r>
            <a:r>
              <a:rPr lang="ru-RU" sz="2800" b="1" dirty="0">
                <a:ln w="12700" cmpd="sng">
                  <a:solidFill>
                    <a:schemeClr val="accent4"/>
                  </a:solidFill>
                  <a:prstDash val="solid"/>
                </a:ln>
                <a:solidFill>
                  <a:srgbClr val="FFFFFF"/>
                </a:solidFill>
                <a:effectLst>
                  <a:outerShdw blurRad="38100" dist="38100" dir="2700000" algn="tl">
                    <a:srgbClr val="000000">
                      <a:alpha val="43137"/>
                    </a:srgbClr>
                  </a:outerShdw>
                </a:effectLst>
              </a:rPr>
              <a:t>Проекту решения Совета народных депутатов муниципального образования Куприяновское «О бюджете муниципального образования Куприяновское на 2025 год и на плановый период 2026 и 2027 годов</a:t>
            </a:r>
            <a:r>
              <a:rPr lang="ru-RU" sz="2800" b="1" dirty="0" smtClean="0">
                <a:ln w="12700" cmpd="sng">
                  <a:solidFill>
                    <a:schemeClr val="accent4"/>
                  </a:solidFill>
                  <a:prstDash val="solid"/>
                </a:ln>
                <a:solidFill>
                  <a:srgbClr val="FFFFFF"/>
                </a:solidFill>
              </a:rPr>
              <a:t>» просим </a:t>
            </a:r>
            <a:r>
              <a:rPr lang="ru-RU" sz="2800" b="1" dirty="0">
                <a:solidFill>
                  <a:srgbClr val="FFFFFF"/>
                </a:solidFill>
              </a:rPr>
              <a:t>направлять </a:t>
            </a:r>
            <a:r>
              <a:rPr lang="ru-RU" sz="2800" b="1" dirty="0"/>
              <a:t>в </a:t>
            </a:r>
            <a:r>
              <a:rPr lang="ru-RU" sz="2800" b="1" dirty="0" smtClean="0"/>
              <a:t>комиссию для подготовки и проведения публичных слушаний или в Совет </a:t>
            </a:r>
            <a:r>
              <a:rPr lang="ru-RU" sz="2800" b="1" dirty="0"/>
              <a:t>народных депутатов муниципального образования </a:t>
            </a:r>
            <a:r>
              <a:rPr lang="ru-RU" sz="2800" b="1" dirty="0" smtClean="0"/>
              <a:t>Куприяновское по телефону 2-28-21  </a:t>
            </a:r>
            <a:r>
              <a:rPr lang="ru-RU" sz="2800" b="1" dirty="0"/>
              <a:t>до 15-00 часов 10.12.2024</a:t>
            </a:r>
            <a:r>
              <a:rPr lang="ru-RU" sz="2800" b="1" dirty="0" smtClean="0"/>
              <a:t>.</a:t>
            </a:r>
            <a:r>
              <a:rPr lang="ru-RU" sz="2800" b="1" dirty="0" smtClean="0">
                <a:solidFill>
                  <a:srgbClr val="FFFF66"/>
                </a:solidFill>
              </a:rPr>
              <a:t> </a:t>
            </a:r>
            <a:endParaRPr lang="ru-RU" sz="2800" dirty="0">
              <a:solidFill>
                <a:srgbClr val="FFFF66"/>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427607450"/>
              </p:ext>
            </p:extLst>
          </p:nvPr>
        </p:nvGraphicFramePr>
        <p:xfrm>
          <a:off x="0" y="1"/>
          <a:ext cx="2095018" cy="671331"/>
        </p:xfrm>
        <a:graphic>
          <a:graphicData uri="http://schemas.openxmlformats.org/presentationml/2006/ole">
            <p:oleObj spid="_x0000_s34888" name="Документ" r:id="rId3" imgW="5940803" imgH="1676580" progId="Word.Document.12">
              <p:embed/>
            </p:oleObj>
          </a:graphicData>
        </a:graphic>
      </p:graphicFrame>
    </p:spTree>
    <p:extLst>
      <p:ext uri="{BB962C8B-B14F-4D97-AF65-F5344CB8AC3E}">
        <p14:creationId xmlns:p14="http://schemas.microsoft.com/office/powerpoint/2010/main" xmlns="" val="2989493136"/>
      </p:ext>
    </p:extLst>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217715" y="249382"/>
            <a:ext cx="11724904" cy="6303818"/>
          </a:xfrm>
          <a:prstGeom prst="round2Diag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39750" algn="just">
              <a:lnSpc>
                <a:spcPct val="110000"/>
              </a:lnSpc>
              <a:buClr>
                <a:srgbClr val="000000"/>
              </a:buClr>
              <a:buSzPct val="65000"/>
              <a:buNone/>
              <a:defRPr/>
            </a:pPr>
            <a:r>
              <a:rPr lang="ru-RU" sz="2000" b="1" dirty="0" smtClean="0">
                <a:solidFill>
                  <a:srgbClr val="00FF00"/>
                </a:solidFill>
              </a:rPr>
              <a:t>Публичные </a:t>
            </a:r>
            <a:r>
              <a:rPr lang="ru-RU" sz="2000" b="1" dirty="0">
                <a:solidFill>
                  <a:srgbClr val="00FF00"/>
                </a:solidFill>
              </a:rPr>
              <a:t>слушания - форма реализации прав населения муниципального образования (общественности) на участие в процессе принятия решений органами местного самоуправления посредством проведения собрания для публичного обсуждения проектов нормативно-правовых актов органов местного самоуправления муниципального образования Куприяновское и других общественно значимых </a:t>
            </a:r>
            <a:r>
              <a:rPr lang="ru-RU" sz="2000" b="1" dirty="0" smtClean="0">
                <a:solidFill>
                  <a:srgbClr val="00FF00"/>
                </a:solidFill>
              </a:rPr>
              <a:t>вопросов.</a:t>
            </a:r>
            <a:r>
              <a:rPr lang="ru-RU" altLang="ru-RU" sz="2000" b="1" dirty="0" smtClean="0">
                <a:solidFill>
                  <a:srgbClr val="00FF00"/>
                </a:solidFill>
                <a:latin typeface="Times New Roman" pitchFamily="18" charset="0"/>
              </a:rPr>
              <a:t> </a:t>
            </a:r>
          </a:p>
          <a:p>
            <a:pPr indent="539750" algn="just">
              <a:lnSpc>
                <a:spcPct val="110000"/>
              </a:lnSpc>
              <a:buClr>
                <a:srgbClr val="000000"/>
              </a:buClr>
              <a:buSzPct val="65000"/>
              <a:buNone/>
              <a:defRPr/>
            </a:pPr>
            <a:r>
              <a:rPr lang="ru-RU" sz="2000" b="1" dirty="0" smtClean="0">
                <a:solidFill>
                  <a:srgbClr val="00FF00"/>
                </a:solidFill>
              </a:rPr>
              <a:t>Комиссия </a:t>
            </a:r>
            <a:r>
              <a:rPr lang="ru-RU" sz="2000" b="1" dirty="0">
                <a:solidFill>
                  <a:srgbClr val="00FF00"/>
                </a:solidFill>
              </a:rPr>
              <a:t>- коллегиальный орган, сформированный из представителей органов местного самоуправления муниципального образования Куприяновское и общественности, осуществляющий организационные действия по подготовке и проведению публичных </a:t>
            </a:r>
            <a:r>
              <a:rPr lang="ru-RU" sz="2000" b="1" dirty="0" smtClean="0">
                <a:solidFill>
                  <a:srgbClr val="00FF00"/>
                </a:solidFill>
              </a:rPr>
              <a:t>слушаний. </a:t>
            </a:r>
          </a:p>
          <a:p>
            <a:pPr indent="539750" algn="just">
              <a:lnSpc>
                <a:spcPct val="110000"/>
              </a:lnSpc>
              <a:buClr>
                <a:srgbClr val="000000"/>
              </a:buClr>
              <a:buSzPct val="65000"/>
              <a:buNone/>
              <a:defRPr/>
            </a:pPr>
            <a:r>
              <a:rPr lang="ru-RU" sz="2000" b="1" dirty="0">
                <a:solidFill>
                  <a:srgbClr val="00FF00"/>
                </a:solidFill>
              </a:rPr>
              <a:t>Публичные слушания проводятся по вопросам местного значения, их заключения о результатах носят рекомендательный характер для органов местного самоуправления муниципального образования Куприяновское. По вопросам, касающимся благоустройства территорий поселений, улучшения качества городской среды, развития территорий, заключения по результатам проведения публичных слушаний учитываются органами местного самоуправления при принятии решений</a:t>
            </a:r>
            <a:r>
              <a:rPr lang="ru-RU" sz="2000" dirty="0" smtClean="0">
                <a:solidFill>
                  <a:srgbClr val="00FF00"/>
                </a:solidFill>
              </a:rPr>
              <a:t>.</a:t>
            </a:r>
            <a:endParaRPr lang="ru-RU" altLang="ru-RU" sz="2000" b="1" dirty="0" smtClean="0">
              <a:solidFill>
                <a:srgbClr val="00FF00"/>
              </a:solidFill>
              <a:latin typeface="Times New Roman" pitchFamily="18" charset="0"/>
            </a:endParaRPr>
          </a:p>
          <a:p>
            <a:pPr indent="539750" algn="just">
              <a:lnSpc>
                <a:spcPct val="110000"/>
              </a:lnSpc>
              <a:buClr>
                <a:srgbClr val="000000"/>
              </a:buClr>
              <a:buSzPct val="65000"/>
              <a:buNone/>
              <a:defRPr/>
            </a:pPr>
            <a:r>
              <a:rPr lang="ru-RU" altLang="ru-RU" sz="2000" b="1" dirty="0" smtClean="0">
                <a:solidFill>
                  <a:srgbClr val="00FF00"/>
                </a:solidFill>
                <a:latin typeface="Times New Roman" pitchFamily="18" charset="0"/>
              </a:rPr>
              <a:t>На публичные слушания в обязательном порядке выносится проект бюджета муниципального образования Куприяновское и отчет о его исполнении.</a:t>
            </a:r>
          </a:p>
          <a:p>
            <a:pPr indent="539750" algn="just">
              <a:lnSpc>
                <a:spcPct val="110000"/>
              </a:lnSpc>
              <a:buClr>
                <a:srgbClr val="000000"/>
              </a:buClr>
              <a:buSzPct val="65000"/>
              <a:buNone/>
              <a:defRPr/>
            </a:pPr>
            <a:r>
              <a:rPr lang="ru-RU" altLang="ru-RU" sz="2000" b="1" dirty="0" smtClean="0">
                <a:solidFill>
                  <a:srgbClr val="00FF00"/>
                </a:solidFill>
                <a:latin typeface="Times New Roman" pitchFamily="18" charset="0"/>
                <a:cs typeface="Times New Roman" pitchFamily="18" charset="0"/>
              </a:rPr>
              <a:t>Публичные слушания проводятся </a:t>
            </a:r>
            <a:r>
              <a:rPr lang="ru-RU" sz="2000" b="1" dirty="0" smtClean="0">
                <a:solidFill>
                  <a:srgbClr val="00FF00"/>
                </a:solidFill>
                <a:latin typeface="Times New Roman" pitchFamily="18" charset="0"/>
                <a:cs typeface="Times New Roman" pitchFamily="18" charset="0"/>
              </a:rPr>
              <a:t>не ранее чем через 10 дней после опубликования проекта муниципального правового акта, выносимого на обсуждение публичных слушаний.</a:t>
            </a:r>
            <a:endParaRPr lang="ru-RU" altLang="ru-RU" sz="2000" b="1" dirty="0" smtClean="0">
              <a:solidFill>
                <a:srgbClr val="00FF00"/>
              </a:solidFill>
              <a:latin typeface="Times New Roman" pitchFamily="18" charset="0"/>
              <a:cs typeface="Times New Roman" pitchFamily="18" charset="0"/>
            </a:endParaRPr>
          </a:p>
        </p:txBody>
      </p:sp>
      <p:pic>
        <p:nvPicPr>
          <p:cNvPr id="3" name="Picture 2" descr="http://gorohovec.ru/tinybrowser/images/gerb.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480" y="35181"/>
            <a:ext cx="534390" cy="67689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92343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7999"/>
          </a:xfrm>
          <a:prstGeom prst="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ln w="12700" cmpd="sng">
                  <a:solidFill>
                    <a:schemeClr val="accent4"/>
                  </a:solidFill>
                  <a:prstDash val="solid"/>
                </a:ln>
                <a:solidFill>
                  <a:srgbClr val="FFFF00"/>
                </a:solidFill>
              </a:rPr>
              <a:t>Проект бюджета муниципального образования Куприяновское на 2025 год </a:t>
            </a:r>
          </a:p>
          <a:p>
            <a:pPr algn="ctr"/>
            <a:r>
              <a:rPr lang="ru-RU" sz="6000" b="1" dirty="0" smtClean="0">
                <a:ln w="12700" cmpd="sng">
                  <a:solidFill>
                    <a:schemeClr val="accent4"/>
                  </a:solidFill>
                  <a:prstDash val="solid"/>
                </a:ln>
                <a:solidFill>
                  <a:srgbClr val="FFFF00"/>
                </a:solidFill>
              </a:rPr>
              <a:t>и на плановый период </a:t>
            </a:r>
          </a:p>
          <a:p>
            <a:pPr algn="ctr"/>
            <a:r>
              <a:rPr lang="ru-RU" sz="6000" b="1" dirty="0" smtClean="0">
                <a:ln w="12700" cmpd="sng">
                  <a:solidFill>
                    <a:schemeClr val="accent4"/>
                  </a:solidFill>
                  <a:prstDash val="solid"/>
                </a:ln>
                <a:solidFill>
                  <a:srgbClr val="FFFF00"/>
                </a:solidFill>
              </a:rPr>
              <a:t>2026 и 2027 годов</a:t>
            </a:r>
            <a:endParaRPr lang="ru-RU" sz="6000" b="1" dirty="0">
              <a:ln w="12700" cmpd="sng">
                <a:solidFill>
                  <a:schemeClr val="accent4"/>
                </a:solidFill>
                <a:prstDash val="solid"/>
              </a:ln>
              <a:solidFill>
                <a:srgbClr val="FFFF00"/>
              </a:solidFill>
            </a:endParaRPr>
          </a:p>
          <a:p>
            <a:pPr algn="ctr"/>
            <a:endParaRPr lang="ru-RU" dirty="0"/>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35907" name="Документ" r:id="rId3" imgW="5940803" imgH="1676580" progId="Word.Document.12">
              <p:embed/>
            </p:oleObj>
          </a:graphicData>
        </a:graphic>
      </p:graphicFrame>
    </p:spTree>
    <p:extLst>
      <p:ext uri="{BB962C8B-B14F-4D97-AF65-F5344CB8AC3E}">
        <p14:creationId xmlns:p14="http://schemas.microsoft.com/office/powerpoint/2010/main" xmlns="" val="3642354491"/>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7999"/>
          </a:xfrm>
          <a:prstGeom prst="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ln w="12700" cmpd="sng">
                  <a:solidFill>
                    <a:schemeClr val="accent4"/>
                  </a:solidFill>
                  <a:prstDash val="solid"/>
                </a:ln>
                <a:solidFill>
                  <a:srgbClr val="00FF00"/>
                </a:solidFill>
              </a:rPr>
              <a:t>Основные параметры</a:t>
            </a:r>
          </a:p>
          <a:p>
            <a:pPr algn="ctr"/>
            <a:r>
              <a:rPr lang="ru-RU" sz="6000" b="1" dirty="0" smtClean="0">
                <a:ln w="12700" cmpd="sng">
                  <a:solidFill>
                    <a:schemeClr val="accent4"/>
                  </a:solidFill>
                  <a:prstDash val="solid"/>
                </a:ln>
                <a:solidFill>
                  <a:srgbClr val="FFFF00"/>
                </a:solidFill>
              </a:rPr>
              <a:t> бюджета муниципального образования Куприяновское на 2025 год и на плановый период </a:t>
            </a:r>
          </a:p>
          <a:p>
            <a:pPr algn="ctr"/>
            <a:r>
              <a:rPr lang="ru-RU" sz="6000" b="1" dirty="0" smtClean="0">
                <a:ln w="12700" cmpd="sng">
                  <a:solidFill>
                    <a:schemeClr val="accent4"/>
                  </a:solidFill>
                  <a:prstDash val="solid"/>
                </a:ln>
                <a:solidFill>
                  <a:srgbClr val="FFFF00"/>
                </a:solidFill>
              </a:rPr>
              <a:t>2026 и 2027 годов</a:t>
            </a:r>
            <a:endParaRPr lang="ru-RU" sz="6000" b="1" dirty="0">
              <a:ln w="12700" cmpd="sng">
                <a:solidFill>
                  <a:schemeClr val="accent4"/>
                </a:solidFill>
                <a:prstDash val="solid"/>
              </a:ln>
              <a:solidFill>
                <a:srgbClr val="FFFF00"/>
              </a:solidFill>
            </a:endParaRPr>
          </a:p>
          <a:p>
            <a:pPr algn="ctr"/>
            <a:endParaRPr lang="ru-RU" dirty="0"/>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945490368"/>
              </p:ext>
            </p:extLst>
          </p:nvPr>
        </p:nvGraphicFramePr>
        <p:xfrm>
          <a:off x="0" y="0"/>
          <a:ext cx="3217863" cy="828675"/>
        </p:xfrm>
        <a:graphic>
          <a:graphicData uri="http://schemas.openxmlformats.org/presentationml/2006/ole">
            <p:oleObj spid="_x0000_s162834" name="Документ" r:id="rId3" imgW="5940803" imgH="1676580" progId="Word.Document.12">
              <p:embed/>
            </p:oleObj>
          </a:graphicData>
        </a:graphic>
      </p:graphicFrame>
    </p:spTree>
    <p:extLst>
      <p:ext uri="{BB962C8B-B14F-4D97-AF65-F5344CB8AC3E}">
        <p14:creationId xmlns:p14="http://schemas.microsoft.com/office/powerpoint/2010/main" xmlns="" val="613148228"/>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p14="http://schemas.microsoft.com/office/powerpoint/2010/main" xmlns="" val="3136134476"/>
              </p:ext>
            </p:extLst>
          </p:nvPr>
        </p:nvGraphicFramePr>
        <p:xfrm>
          <a:off x="1193303" y="0"/>
          <a:ext cx="10837332" cy="71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xmlns="" val="1814293236"/>
              </p:ext>
            </p:extLst>
          </p:nvPr>
        </p:nvGraphicFramePr>
        <p:xfrm>
          <a:off x="0" y="0"/>
          <a:ext cx="3217863" cy="828675"/>
        </p:xfrm>
        <a:graphic>
          <a:graphicData uri="http://schemas.openxmlformats.org/presentationml/2006/ole">
            <p:oleObj spid="_x0000_s36939" name="Документ" r:id="rId8" imgW="5940803" imgH="1676580" progId="Word.Document.12">
              <p:embed/>
            </p:oleObj>
          </a:graphicData>
        </a:graphic>
      </p:graphicFrame>
      <p:graphicFrame>
        <p:nvGraphicFramePr>
          <p:cNvPr id="7" name="Диаграмма 6"/>
          <p:cNvGraphicFramePr>
            <a:graphicFrameLocks/>
          </p:cNvGraphicFramePr>
          <p:nvPr>
            <p:extLst>
              <p:ext uri="{D42A27DB-BD31-4B8C-83A1-F6EECF244321}">
                <p14:modId xmlns:p14="http://schemas.microsoft.com/office/powerpoint/2010/main" xmlns="" val="3520150416"/>
              </p:ext>
            </p:extLst>
          </p:nvPr>
        </p:nvGraphicFramePr>
        <p:xfrm>
          <a:off x="0" y="914400"/>
          <a:ext cx="12192000" cy="593151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xmlns="" val="833225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extLst>
              <p:ext uri="{D42A27DB-BD31-4B8C-83A1-F6EECF244321}">
                <p14:modId xmlns:p14="http://schemas.microsoft.com/office/powerpoint/2010/main" xmlns="" val="545050771"/>
              </p:ext>
            </p:extLst>
          </p:nvPr>
        </p:nvGraphicFramePr>
        <p:xfrm>
          <a:off x="0" y="12083"/>
          <a:ext cx="12192000" cy="68338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xmlns="" val="1814293236"/>
              </p:ext>
            </p:extLst>
          </p:nvPr>
        </p:nvGraphicFramePr>
        <p:xfrm>
          <a:off x="0" y="0"/>
          <a:ext cx="3217863" cy="828675"/>
        </p:xfrm>
        <a:graphic>
          <a:graphicData uri="http://schemas.openxmlformats.org/presentationml/2006/ole">
            <p:oleObj spid="_x0000_s184326" name="Документ" r:id="rId4" imgW="5940803" imgH="1676580" progId="Word.Document.12">
              <p:embed/>
            </p:oleObj>
          </a:graphicData>
        </a:graphic>
      </p:graphicFrame>
    </p:spTree>
    <p:extLst>
      <p:ext uri="{BB962C8B-B14F-4D97-AF65-F5344CB8AC3E}">
        <p14:creationId xmlns:p14="http://schemas.microsoft.com/office/powerpoint/2010/main" xmlns="" val="19544195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25642" y="0"/>
            <a:ext cx="11566357" cy="677108"/>
          </a:xfrm>
          <a:prstGeom prst="rect">
            <a:avLst/>
          </a:prstGeom>
          <a:solidFill>
            <a:srgbClr val="002060"/>
          </a:solidFill>
          <a:effectLst>
            <a:softEdge rad="31750"/>
          </a:effectLst>
        </p:spPr>
        <p:txBody>
          <a:bodyPr wrap="square" rtlCol="0">
            <a:spAutoFit/>
          </a:bodyPr>
          <a:lstStyle/>
          <a:p>
            <a:pPr algn="ctr"/>
            <a:r>
              <a:rPr lang="ru-RU" sz="1900" b="1" dirty="0">
                <a:solidFill>
                  <a:srgbClr val="FFFF66"/>
                </a:solidFill>
                <a:latin typeface="Times New Roman" pitchFamily="18" charset="0"/>
                <a:cs typeface="Times New Roman" pitchFamily="18" charset="0"/>
              </a:rPr>
              <a:t>П</a:t>
            </a:r>
            <a:r>
              <a:rPr lang="ru-RU" sz="1900" b="1" dirty="0" smtClean="0">
                <a:solidFill>
                  <a:srgbClr val="FFFF66"/>
                </a:solidFill>
                <a:latin typeface="Times New Roman" pitchFamily="18" charset="0"/>
                <a:cs typeface="Times New Roman" pitchFamily="18" charset="0"/>
              </a:rPr>
              <a:t>араметры исполнения бюджета за 2022 и 2023 годы, оценка исполнения за 2024 год и бюджета на очередной финансовый 2025 год и на плановый период 2026 и 2027 годов</a:t>
            </a:r>
          </a:p>
        </p:txBody>
      </p:sp>
      <p:sp>
        <p:nvSpPr>
          <p:cNvPr id="13" name="TextBox 12"/>
          <p:cNvSpPr txBox="1"/>
          <p:nvPr/>
        </p:nvSpPr>
        <p:spPr>
          <a:xfrm>
            <a:off x="0" y="736777"/>
            <a:ext cx="12191999" cy="369332"/>
          </a:xfrm>
          <a:prstGeom prst="rect">
            <a:avLst/>
          </a:prstGeom>
          <a:solidFill>
            <a:srgbClr val="4B0108"/>
          </a:solidFill>
        </p:spPr>
        <p:txBody>
          <a:bodyPr wrap="square" rtlCol="0">
            <a:spAutoFit/>
          </a:bodyPr>
          <a:lstStyle/>
          <a:p>
            <a:pPr algn="ctr"/>
            <a:r>
              <a:rPr lang="ru-RU" sz="1600" b="1" dirty="0" smtClean="0">
                <a:solidFill>
                  <a:srgbClr val="FFFF66"/>
                </a:solidFill>
              </a:rPr>
              <a:t>Бюджет  муниципального образования Куприяновское , </a:t>
            </a:r>
            <a:r>
              <a:rPr lang="ru-RU" sz="1600" dirty="0" smtClean="0">
                <a:solidFill>
                  <a:srgbClr val="FFFF66"/>
                </a:solidFill>
              </a:rPr>
              <a:t>тыс.  рублей  </a:t>
            </a:r>
            <a:r>
              <a:rPr lang="ru-RU" dirty="0" smtClean="0">
                <a:solidFill>
                  <a:srgbClr val="FFFF66"/>
                </a:solidFill>
              </a:rPr>
              <a:t>                                                 </a:t>
            </a: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2288790972"/>
              </p:ext>
            </p:extLst>
          </p:nvPr>
        </p:nvGraphicFramePr>
        <p:xfrm>
          <a:off x="1" y="0"/>
          <a:ext cx="2912012" cy="828675"/>
        </p:xfrm>
        <a:graphic>
          <a:graphicData uri="http://schemas.openxmlformats.org/presentationml/2006/ole">
            <p:oleObj spid="_x0000_s37963" name="Документ" r:id="rId4"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904020054"/>
              </p:ext>
            </p:extLst>
          </p:nvPr>
        </p:nvGraphicFramePr>
        <p:xfrm>
          <a:off x="-1" y="1254125"/>
          <a:ext cx="12192001" cy="6015460"/>
        </p:xfrm>
        <a:graphic>
          <a:graphicData uri="http://schemas.openxmlformats.org/drawingml/2006/table">
            <a:tbl>
              <a:tblPr>
                <a:tableStyleId>{5C22544A-7EE6-4342-B048-85BDC9FD1C3A}</a:tableStyleId>
              </a:tblPr>
              <a:tblGrid>
                <a:gridCol w="4695467"/>
                <a:gridCol w="1236913"/>
                <a:gridCol w="1236913"/>
                <a:gridCol w="1236913"/>
                <a:gridCol w="1296957"/>
                <a:gridCol w="1251925"/>
                <a:gridCol w="1236913"/>
              </a:tblGrid>
              <a:tr h="440754">
                <a:tc rowSpan="2">
                  <a:txBody>
                    <a:bodyPr/>
                    <a:lstStyle/>
                    <a:p>
                      <a:pPr algn="ctr" rtl="0" fontAlgn="ctr"/>
                      <a:r>
                        <a:rPr lang="ru-RU" sz="1600" b="1" u="none" strike="noStrike" dirty="0">
                          <a:solidFill>
                            <a:schemeClr val="bg1"/>
                          </a:solidFill>
                          <a:effectLst/>
                        </a:rPr>
                        <a:t>Наименование показателя </a:t>
                      </a:r>
                      <a:endParaRPr lang="ru-RU" sz="1600" b="1" i="0" u="none" strike="noStrike" dirty="0">
                        <a:solidFill>
                          <a:schemeClr val="bg1"/>
                        </a:solidFill>
                        <a:effectLst/>
                        <a:latin typeface="Calibri"/>
                      </a:endParaRPr>
                    </a:p>
                  </a:txBody>
                  <a:tcPr marL="5432" marR="5432" marT="5432" marB="0" anchor="ctr">
                    <a:solidFill>
                      <a:srgbClr val="4B0108"/>
                    </a:solidFill>
                  </a:tcPr>
                </a:tc>
                <a:tc rowSpan="2">
                  <a:txBody>
                    <a:bodyPr/>
                    <a:lstStyle/>
                    <a:p>
                      <a:pPr algn="ctr" rtl="0" fontAlgn="ctr"/>
                      <a:r>
                        <a:rPr lang="ru-RU" sz="1600" b="1" u="none" strike="noStrike" dirty="0">
                          <a:solidFill>
                            <a:schemeClr val="bg1"/>
                          </a:solidFill>
                          <a:effectLst/>
                        </a:rPr>
                        <a:t> Исполнено за 2022 год </a:t>
                      </a:r>
                      <a:endParaRPr lang="ru-RU" sz="1600" b="1" i="0" u="none" strike="noStrike" dirty="0">
                        <a:solidFill>
                          <a:schemeClr val="bg1"/>
                        </a:solidFill>
                        <a:effectLst/>
                        <a:latin typeface="Calibri"/>
                      </a:endParaRPr>
                    </a:p>
                  </a:txBody>
                  <a:tcPr marL="5432" marR="5432" marT="5432" marB="0" anchor="ctr">
                    <a:solidFill>
                      <a:srgbClr val="4B0108"/>
                    </a:solidFill>
                  </a:tcPr>
                </a:tc>
                <a:tc rowSpan="2">
                  <a:txBody>
                    <a:bodyPr/>
                    <a:lstStyle/>
                    <a:p>
                      <a:pPr algn="ctr" rtl="0" fontAlgn="ctr"/>
                      <a:r>
                        <a:rPr lang="ru-RU" sz="1600" b="1" u="none" strike="noStrike" dirty="0">
                          <a:solidFill>
                            <a:schemeClr val="bg1"/>
                          </a:solidFill>
                          <a:effectLst/>
                        </a:rPr>
                        <a:t> Исполнено за 2023 год </a:t>
                      </a:r>
                      <a:endParaRPr lang="ru-RU" sz="1600" b="1" i="0" u="none" strike="noStrike" dirty="0">
                        <a:solidFill>
                          <a:schemeClr val="bg1"/>
                        </a:solidFill>
                        <a:effectLst/>
                        <a:latin typeface="Calibri"/>
                      </a:endParaRPr>
                    </a:p>
                  </a:txBody>
                  <a:tcPr marL="5432" marR="5432" marT="5432" marB="0" anchor="ctr">
                    <a:solidFill>
                      <a:srgbClr val="4B0108"/>
                    </a:solidFill>
                  </a:tcPr>
                </a:tc>
                <a:tc rowSpan="2">
                  <a:txBody>
                    <a:bodyPr/>
                    <a:lstStyle/>
                    <a:p>
                      <a:pPr algn="ctr" rtl="0" fontAlgn="ctr"/>
                      <a:r>
                        <a:rPr lang="ru-RU" sz="1600" b="1" u="none" strike="noStrike" dirty="0">
                          <a:solidFill>
                            <a:schemeClr val="bg1"/>
                          </a:solidFill>
                          <a:effectLst/>
                        </a:rPr>
                        <a:t> Оценка исполнения за 2024 год </a:t>
                      </a:r>
                      <a:endParaRPr lang="ru-RU" sz="1600" b="1" i="0" u="none" strike="noStrike" dirty="0">
                        <a:solidFill>
                          <a:schemeClr val="bg1"/>
                        </a:solidFill>
                        <a:effectLst/>
                        <a:latin typeface="Calibri"/>
                      </a:endParaRPr>
                    </a:p>
                  </a:txBody>
                  <a:tcPr marL="5432" marR="5432" marT="5432" marB="0" anchor="ctr">
                    <a:solidFill>
                      <a:srgbClr val="4B0108"/>
                    </a:solidFill>
                  </a:tcPr>
                </a:tc>
                <a:tc gridSpan="3">
                  <a:txBody>
                    <a:bodyPr/>
                    <a:lstStyle/>
                    <a:p>
                      <a:pPr algn="ctr" fontAlgn="ctr"/>
                      <a:r>
                        <a:rPr lang="ru-RU" sz="2000" b="1" u="none" strike="noStrike" dirty="0">
                          <a:solidFill>
                            <a:schemeClr val="bg1"/>
                          </a:solidFill>
                          <a:effectLst/>
                        </a:rPr>
                        <a:t> План на  </a:t>
                      </a:r>
                      <a:endParaRPr lang="ru-RU" sz="2000" b="1" i="0" u="none" strike="noStrike" dirty="0">
                        <a:solidFill>
                          <a:schemeClr val="bg1"/>
                        </a:solidFill>
                        <a:effectLst/>
                        <a:latin typeface="Calibri"/>
                      </a:endParaRPr>
                    </a:p>
                  </a:txBody>
                  <a:tcPr marL="5432" marR="5432" marT="5432" marB="0" anchor="ctr">
                    <a:solidFill>
                      <a:srgbClr val="4B0108"/>
                    </a:solidFill>
                  </a:tcPr>
                </a:tc>
                <a:tc hMerge="1">
                  <a:txBody>
                    <a:bodyPr/>
                    <a:lstStyle/>
                    <a:p>
                      <a:endParaRPr lang="ru-RU"/>
                    </a:p>
                  </a:txBody>
                  <a:tcPr/>
                </a:tc>
                <a:tc hMerge="1">
                  <a:txBody>
                    <a:bodyPr/>
                    <a:lstStyle/>
                    <a:p>
                      <a:endParaRPr lang="ru-RU"/>
                    </a:p>
                  </a:txBody>
                  <a:tcPr/>
                </a:tc>
              </a:tr>
              <a:tr h="223875">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rtl="0" fontAlgn="ctr"/>
                      <a:r>
                        <a:rPr lang="ru-RU" sz="1600" b="1" u="none" strike="noStrike" dirty="0">
                          <a:solidFill>
                            <a:schemeClr val="bg1"/>
                          </a:solidFill>
                          <a:effectLst/>
                        </a:rPr>
                        <a:t> 2025 год </a:t>
                      </a:r>
                      <a:endParaRPr lang="ru-RU" sz="1600" b="1" i="0" u="none" strike="noStrike" dirty="0">
                        <a:solidFill>
                          <a:schemeClr val="bg1"/>
                        </a:solidFill>
                        <a:effectLst/>
                        <a:latin typeface="Calibri"/>
                      </a:endParaRPr>
                    </a:p>
                  </a:txBody>
                  <a:tcPr marL="5432" marR="5432" marT="5432" marB="0" anchor="ctr">
                    <a:solidFill>
                      <a:srgbClr val="4B0108"/>
                    </a:solidFill>
                  </a:tcPr>
                </a:tc>
                <a:tc>
                  <a:txBody>
                    <a:bodyPr/>
                    <a:lstStyle/>
                    <a:p>
                      <a:pPr algn="ctr" rtl="0" fontAlgn="ctr"/>
                      <a:r>
                        <a:rPr lang="ru-RU" sz="1600" b="1" u="none" strike="noStrike" dirty="0">
                          <a:solidFill>
                            <a:schemeClr val="bg1"/>
                          </a:solidFill>
                          <a:effectLst/>
                        </a:rPr>
                        <a:t> 2026 год </a:t>
                      </a:r>
                      <a:endParaRPr lang="ru-RU" sz="1600" b="1" i="0" u="none" strike="noStrike" dirty="0">
                        <a:solidFill>
                          <a:schemeClr val="bg1"/>
                        </a:solidFill>
                        <a:effectLst/>
                        <a:latin typeface="Calibri"/>
                      </a:endParaRPr>
                    </a:p>
                  </a:txBody>
                  <a:tcPr marL="5432" marR="5432" marT="5432" marB="0" anchor="ctr">
                    <a:solidFill>
                      <a:srgbClr val="4B0108"/>
                    </a:solidFill>
                  </a:tcPr>
                </a:tc>
                <a:tc>
                  <a:txBody>
                    <a:bodyPr/>
                    <a:lstStyle/>
                    <a:p>
                      <a:pPr algn="ctr" rtl="0" fontAlgn="ctr"/>
                      <a:r>
                        <a:rPr lang="ru-RU" sz="1600" b="1" u="none" strike="noStrike" dirty="0">
                          <a:solidFill>
                            <a:schemeClr val="bg1"/>
                          </a:solidFill>
                          <a:effectLst/>
                        </a:rPr>
                        <a:t> 2027 год </a:t>
                      </a:r>
                      <a:endParaRPr lang="ru-RU" sz="1600" b="1" i="0" u="none" strike="noStrike" dirty="0">
                        <a:solidFill>
                          <a:schemeClr val="bg1"/>
                        </a:solidFill>
                        <a:effectLst/>
                        <a:latin typeface="Calibri"/>
                      </a:endParaRPr>
                    </a:p>
                  </a:txBody>
                  <a:tcPr marL="5432" marR="5432" marT="5432" marB="0" anchor="ctr">
                    <a:solidFill>
                      <a:srgbClr val="4B0108"/>
                    </a:solidFill>
                  </a:tcPr>
                </a:tc>
              </a:tr>
              <a:tr h="230872">
                <a:tc>
                  <a:txBody>
                    <a:bodyPr/>
                    <a:lstStyle/>
                    <a:p>
                      <a:pPr algn="l" rtl="0" fontAlgn="ctr"/>
                      <a:r>
                        <a:rPr lang="ru-RU" sz="1600" u="none" strike="noStrike">
                          <a:effectLst/>
                        </a:rPr>
                        <a:t>Доходы бюджета всего</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62 423,7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77 243,1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96 632,0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51 385,5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54 217,6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51 255,1   </a:t>
                      </a:r>
                      <a:endParaRPr lang="ru-RU" sz="1600" b="1" i="0" u="none" strike="noStrike">
                        <a:solidFill>
                          <a:srgbClr val="000000"/>
                        </a:solidFill>
                        <a:effectLst/>
                        <a:latin typeface="Calibri"/>
                      </a:endParaRPr>
                    </a:p>
                  </a:txBody>
                  <a:tcPr marL="5432" marR="5432" marT="5432" marB="0" anchor="ctr"/>
                </a:tc>
              </a:tr>
              <a:tr h="223875">
                <a:tc>
                  <a:txBody>
                    <a:bodyPr/>
                    <a:lstStyle/>
                    <a:p>
                      <a:pPr algn="l" rtl="0" fontAlgn="ctr"/>
                      <a:r>
                        <a:rPr lang="ru-RU" sz="1600" u="none" strike="noStrike" dirty="0">
                          <a:effectLst/>
                        </a:rPr>
                        <a:t>Налоговые и неналоговые доходы</a:t>
                      </a:r>
                      <a:endParaRPr lang="ru-RU" sz="1600" b="0" i="0" u="none" strike="noStrike" dirty="0">
                        <a:solidFill>
                          <a:srgbClr val="000000"/>
                        </a:solidFill>
                        <a:effectLst/>
                        <a:latin typeface="Calibri"/>
                      </a:endParaRPr>
                    </a:p>
                  </a:txBody>
                  <a:tcPr marL="48891" marR="5432" marT="5432" marB="0" anchor="ctr">
                    <a:solidFill>
                      <a:schemeClr val="bg1"/>
                    </a:solidFill>
                  </a:tcPr>
                </a:tc>
                <a:tc>
                  <a:txBody>
                    <a:bodyPr/>
                    <a:lstStyle/>
                    <a:p>
                      <a:pPr algn="ctr" rtl="0" fontAlgn="ctr"/>
                      <a:r>
                        <a:rPr lang="ru-RU" sz="1600" u="none" strike="noStrike" dirty="0">
                          <a:effectLst/>
                        </a:rPr>
                        <a:t>        7 206,9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7 054,6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7 900,5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7 443,0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7 578,6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7 715,3   </a:t>
                      </a:r>
                      <a:endParaRPr lang="ru-RU" sz="1600" b="0" i="0" u="none" strike="noStrike" dirty="0">
                        <a:solidFill>
                          <a:srgbClr val="000000"/>
                        </a:solidFill>
                        <a:effectLst/>
                        <a:latin typeface="Calibri"/>
                      </a:endParaRPr>
                    </a:p>
                  </a:txBody>
                  <a:tcPr marL="5432" marR="5432" marT="5432" marB="0" anchor="ctr">
                    <a:solidFill>
                      <a:schemeClr val="bg1"/>
                    </a:solidFill>
                  </a:tcPr>
                </a:tc>
              </a:tr>
              <a:tr h="223875">
                <a:tc>
                  <a:txBody>
                    <a:bodyPr/>
                    <a:lstStyle/>
                    <a:p>
                      <a:pPr algn="l" rtl="0" fontAlgn="ctr"/>
                      <a:r>
                        <a:rPr lang="ru-RU" sz="1600" u="none" strike="noStrike" dirty="0">
                          <a:effectLst/>
                        </a:rPr>
                        <a:t>Налоговые доходы</a:t>
                      </a:r>
                      <a:endParaRPr lang="ru-RU" sz="1600" b="0" i="0" u="none" strike="noStrike" dirty="0">
                        <a:solidFill>
                          <a:srgbClr val="000000"/>
                        </a:solidFill>
                        <a:effectLst/>
                        <a:latin typeface="Calibri"/>
                      </a:endParaRPr>
                    </a:p>
                  </a:txBody>
                  <a:tcPr marL="146674" marR="5432" marT="5432" marB="0" anchor="ctr"/>
                </a:tc>
                <a:tc>
                  <a:txBody>
                    <a:bodyPr/>
                    <a:lstStyle/>
                    <a:p>
                      <a:pPr algn="ctr" rtl="0" fontAlgn="ctr"/>
                      <a:r>
                        <a:rPr lang="ru-RU" sz="1600" u="none" strike="noStrike" dirty="0">
                          <a:effectLst/>
                        </a:rPr>
                        <a:t>        6 651,3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6 530,3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7 070,7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7 224,2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7 352,2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7 486,6   </a:t>
                      </a:r>
                      <a:endParaRPr lang="ru-RU" sz="1600" b="0" i="0" u="none" strike="noStrike" dirty="0">
                        <a:solidFill>
                          <a:srgbClr val="000000"/>
                        </a:solidFill>
                        <a:effectLst/>
                        <a:latin typeface="Calibri"/>
                      </a:endParaRPr>
                    </a:p>
                  </a:txBody>
                  <a:tcPr marL="5432" marR="5432" marT="5432" marB="0" anchor="ctr"/>
                </a:tc>
              </a:tr>
              <a:tr h="223875">
                <a:tc>
                  <a:txBody>
                    <a:bodyPr/>
                    <a:lstStyle/>
                    <a:p>
                      <a:pPr algn="l" rtl="0" fontAlgn="ctr"/>
                      <a:r>
                        <a:rPr lang="ru-RU" sz="1600" u="none" strike="noStrike" dirty="0">
                          <a:effectLst/>
                        </a:rPr>
                        <a:t>Неналоговые доходы</a:t>
                      </a:r>
                      <a:endParaRPr lang="ru-RU" sz="1600" b="0" i="0" u="none" strike="noStrike" dirty="0">
                        <a:solidFill>
                          <a:srgbClr val="000000"/>
                        </a:solidFill>
                        <a:effectLst/>
                        <a:latin typeface="Calibri"/>
                      </a:endParaRPr>
                    </a:p>
                  </a:txBody>
                  <a:tcPr marL="146674" marR="5432" marT="5432" marB="0" anchor="ctr">
                    <a:solidFill>
                      <a:schemeClr val="bg1"/>
                    </a:solidFill>
                  </a:tcPr>
                </a:tc>
                <a:tc>
                  <a:txBody>
                    <a:bodyPr/>
                    <a:lstStyle/>
                    <a:p>
                      <a:pPr algn="ctr" rtl="0" fontAlgn="ctr"/>
                      <a:r>
                        <a:rPr lang="ru-RU" sz="1600" u="none" strike="noStrike" dirty="0">
                          <a:effectLst/>
                        </a:rPr>
                        <a:t>            555,6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524,3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829,8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218,8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226,4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228,7   </a:t>
                      </a:r>
                      <a:endParaRPr lang="ru-RU" sz="1600" b="0" i="0" u="none" strike="noStrike" dirty="0">
                        <a:solidFill>
                          <a:srgbClr val="000000"/>
                        </a:solidFill>
                        <a:effectLst/>
                        <a:latin typeface="Calibri"/>
                      </a:endParaRPr>
                    </a:p>
                  </a:txBody>
                  <a:tcPr marL="5432" marR="5432" marT="5432" marB="0" anchor="ctr">
                    <a:solidFill>
                      <a:schemeClr val="bg1"/>
                    </a:solidFill>
                  </a:tcPr>
                </a:tc>
              </a:tr>
              <a:tr h="223875">
                <a:tc>
                  <a:txBody>
                    <a:bodyPr/>
                    <a:lstStyle/>
                    <a:p>
                      <a:pPr algn="l" rtl="0" fontAlgn="ctr"/>
                      <a:r>
                        <a:rPr lang="ru-RU" sz="1600" u="none" strike="noStrike" dirty="0">
                          <a:effectLst/>
                        </a:rPr>
                        <a:t>Безвозмездные поступления</a:t>
                      </a:r>
                      <a:endParaRPr lang="ru-RU" sz="1600" b="0" i="0" u="none" strike="noStrike" dirty="0">
                        <a:solidFill>
                          <a:srgbClr val="000000"/>
                        </a:solidFill>
                        <a:effectLst/>
                        <a:latin typeface="Calibri"/>
                      </a:endParaRPr>
                    </a:p>
                  </a:txBody>
                  <a:tcPr marL="48891" marR="5432" marT="5432" marB="0" anchor="ctr"/>
                </a:tc>
                <a:tc>
                  <a:txBody>
                    <a:bodyPr/>
                    <a:lstStyle/>
                    <a:p>
                      <a:pPr algn="ctr" rtl="0" fontAlgn="ctr"/>
                      <a:r>
                        <a:rPr lang="ru-RU" sz="1600" u="none" strike="noStrike">
                          <a:effectLst/>
                        </a:rPr>
                        <a:t>      55 216,8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70 188,5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88 731,5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43 942,5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46 639,0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43 539,8   </a:t>
                      </a:r>
                      <a:endParaRPr lang="ru-RU" sz="1600" b="0" i="0" u="none" strike="noStrike">
                        <a:solidFill>
                          <a:srgbClr val="000000"/>
                        </a:solidFill>
                        <a:effectLst/>
                        <a:latin typeface="Calibri"/>
                      </a:endParaRPr>
                    </a:p>
                  </a:txBody>
                  <a:tcPr marL="5432" marR="5432" marT="5432" marB="0" anchor="ctr"/>
                </a:tc>
              </a:tr>
              <a:tr h="573680">
                <a:tc>
                  <a:txBody>
                    <a:bodyPr/>
                    <a:lstStyle/>
                    <a:p>
                      <a:pPr algn="l" rtl="0" fontAlgn="ctr"/>
                      <a:r>
                        <a:rPr lang="ru-RU" sz="1600" u="none" strike="noStrike" dirty="0">
                          <a:effectLst/>
                        </a:rPr>
                        <a:t>Безвозмездные поступления  от других бюджетов бюджетной системы РФ</a:t>
                      </a:r>
                      <a:endParaRPr lang="ru-RU" sz="1600" b="0" i="0" u="none" strike="noStrike" dirty="0">
                        <a:solidFill>
                          <a:srgbClr val="000000"/>
                        </a:solidFill>
                        <a:effectLst/>
                        <a:latin typeface="Calibri"/>
                      </a:endParaRPr>
                    </a:p>
                  </a:txBody>
                  <a:tcPr marL="146674" marR="5432" marT="5432" marB="0" anchor="ctr">
                    <a:solidFill>
                      <a:schemeClr val="bg1"/>
                    </a:solidFill>
                  </a:tcPr>
                </a:tc>
                <a:tc>
                  <a:txBody>
                    <a:bodyPr/>
                    <a:lstStyle/>
                    <a:p>
                      <a:pPr algn="ctr" rtl="0" fontAlgn="ctr"/>
                      <a:r>
                        <a:rPr lang="ru-RU" sz="1600" u="none" strike="noStrike" dirty="0">
                          <a:effectLst/>
                        </a:rPr>
                        <a:t>      38 205,2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46 453,2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69 738,7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23 942,5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26 639,0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23 539,8   </a:t>
                      </a:r>
                      <a:endParaRPr lang="ru-RU" sz="1600" b="0" i="0" u="none" strike="noStrike" dirty="0">
                        <a:solidFill>
                          <a:srgbClr val="000000"/>
                        </a:solidFill>
                        <a:effectLst/>
                        <a:latin typeface="Calibri"/>
                      </a:endParaRPr>
                    </a:p>
                  </a:txBody>
                  <a:tcPr marL="5432" marR="5432" marT="5432" marB="0" anchor="ctr">
                    <a:solidFill>
                      <a:schemeClr val="bg1"/>
                    </a:solidFill>
                  </a:tcPr>
                </a:tc>
              </a:tr>
              <a:tr h="223875">
                <a:tc>
                  <a:txBody>
                    <a:bodyPr/>
                    <a:lstStyle/>
                    <a:p>
                      <a:pPr algn="l" rtl="0" fontAlgn="ctr"/>
                      <a:r>
                        <a:rPr lang="ru-RU" sz="1600" u="none" strike="noStrike" dirty="0">
                          <a:effectLst/>
                        </a:rPr>
                        <a:t>Дотации</a:t>
                      </a:r>
                      <a:endParaRPr lang="ru-RU" sz="1600" b="0" i="0" u="none" strike="noStrike" dirty="0">
                        <a:solidFill>
                          <a:srgbClr val="000000"/>
                        </a:solidFill>
                        <a:effectLst/>
                        <a:latin typeface="Calibri"/>
                      </a:endParaRPr>
                    </a:p>
                  </a:txBody>
                  <a:tcPr marL="244457" marR="5432" marT="5432" marB="0" anchor="ctr"/>
                </a:tc>
                <a:tc>
                  <a:txBody>
                    <a:bodyPr/>
                    <a:lstStyle/>
                    <a:p>
                      <a:pPr algn="ctr" rtl="0" fontAlgn="ctr"/>
                      <a:r>
                        <a:rPr lang="ru-RU" sz="1600" u="none" strike="noStrike">
                          <a:effectLst/>
                        </a:rPr>
                        <a:t>      25 483,2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36 233,9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53 323,5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11 905,0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11 496,4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11 359,8   </a:t>
                      </a:r>
                      <a:endParaRPr lang="ru-RU" sz="1600" b="0" i="0" u="none" strike="noStrike">
                        <a:solidFill>
                          <a:srgbClr val="000000"/>
                        </a:solidFill>
                        <a:effectLst/>
                        <a:latin typeface="Calibri"/>
                      </a:endParaRPr>
                    </a:p>
                  </a:txBody>
                  <a:tcPr marL="5432" marR="5432" marT="5432" marB="0" anchor="ctr"/>
                </a:tc>
              </a:tr>
              <a:tr h="223875">
                <a:tc>
                  <a:txBody>
                    <a:bodyPr/>
                    <a:lstStyle/>
                    <a:p>
                      <a:pPr algn="l" rtl="0" fontAlgn="ctr"/>
                      <a:r>
                        <a:rPr lang="ru-RU" sz="1600" u="none" strike="noStrike" dirty="0">
                          <a:effectLst/>
                        </a:rPr>
                        <a:t>Субсидии</a:t>
                      </a:r>
                      <a:endParaRPr lang="ru-RU" sz="1600" b="0" i="0" u="none" strike="noStrike" dirty="0">
                        <a:solidFill>
                          <a:srgbClr val="000000"/>
                        </a:solidFill>
                        <a:effectLst/>
                        <a:latin typeface="Calibri"/>
                      </a:endParaRPr>
                    </a:p>
                  </a:txBody>
                  <a:tcPr marL="244457" marR="5432" marT="5432" marB="0" anchor="ctr">
                    <a:solidFill>
                      <a:schemeClr val="bg1"/>
                    </a:solidFill>
                  </a:tcPr>
                </a:tc>
                <a:tc>
                  <a:txBody>
                    <a:bodyPr/>
                    <a:lstStyle/>
                    <a:p>
                      <a:pPr algn="ctr" rtl="0" fontAlgn="ctr"/>
                      <a:r>
                        <a:rPr lang="ru-RU" sz="1600" u="none" strike="noStrike" dirty="0">
                          <a:effectLst/>
                        </a:rPr>
                        <a:t>        8 844,7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a:effectLst/>
                        </a:rPr>
                        <a:t>        5 069,5   </a:t>
                      </a:r>
                      <a:endParaRPr lang="ru-RU" sz="1600" b="0" i="0" u="none" strike="noStrike">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10 956,4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7 557,3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14 652,5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11 674,7   </a:t>
                      </a:r>
                      <a:endParaRPr lang="ru-RU" sz="1600" b="0" i="0" u="none" strike="noStrike" dirty="0">
                        <a:solidFill>
                          <a:srgbClr val="000000"/>
                        </a:solidFill>
                        <a:effectLst/>
                        <a:latin typeface="Calibri"/>
                      </a:endParaRPr>
                    </a:p>
                  </a:txBody>
                  <a:tcPr marL="5432" marR="5432" marT="5432" marB="0" anchor="ctr">
                    <a:solidFill>
                      <a:schemeClr val="bg1"/>
                    </a:solidFill>
                  </a:tcPr>
                </a:tc>
              </a:tr>
              <a:tr h="223875">
                <a:tc>
                  <a:txBody>
                    <a:bodyPr/>
                    <a:lstStyle/>
                    <a:p>
                      <a:pPr algn="l" rtl="0" fontAlgn="ctr"/>
                      <a:r>
                        <a:rPr lang="ru-RU" sz="1600" u="none" strike="noStrike" dirty="0">
                          <a:effectLst/>
                        </a:rPr>
                        <a:t>Субвенции</a:t>
                      </a:r>
                      <a:endParaRPr lang="ru-RU" sz="1600" b="0" i="0" u="none" strike="noStrike" dirty="0">
                        <a:solidFill>
                          <a:srgbClr val="000000"/>
                        </a:solidFill>
                        <a:effectLst/>
                        <a:latin typeface="Calibri"/>
                      </a:endParaRPr>
                    </a:p>
                  </a:txBody>
                  <a:tcPr marL="244457" marR="5432" marT="5432" marB="0" anchor="ctr"/>
                </a:tc>
                <a:tc>
                  <a:txBody>
                    <a:bodyPr/>
                    <a:lstStyle/>
                    <a:p>
                      <a:pPr algn="ctr" rtl="0" fontAlgn="ctr"/>
                      <a:r>
                        <a:rPr lang="ru-RU" sz="1600" u="none" strike="noStrike" dirty="0">
                          <a:effectLst/>
                        </a:rPr>
                        <a:t>            260,0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289,6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a:effectLst/>
                        </a:rPr>
                        <a:t>            345,9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403,0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440,1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455,3   </a:t>
                      </a:r>
                      <a:endParaRPr lang="ru-RU" sz="1600" b="0" i="0" u="none" strike="noStrike">
                        <a:solidFill>
                          <a:srgbClr val="000000"/>
                        </a:solidFill>
                        <a:effectLst/>
                        <a:latin typeface="Calibri"/>
                      </a:endParaRPr>
                    </a:p>
                  </a:txBody>
                  <a:tcPr marL="5432" marR="5432" marT="5432" marB="0" anchor="ctr"/>
                </a:tc>
              </a:tr>
              <a:tr h="307829">
                <a:tc>
                  <a:txBody>
                    <a:bodyPr/>
                    <a:lstStyle/>
                    <a:p>
                      <a:pPr algn="l" rtl="0" fontAlgn="ctr"/>
                      <a:r>
                        <a:rPr lang="ru-RU" sz="1600" u="none" strike="noStrike" dirty="0">
                          <a:effectLst/>
                        </a:rPr>
                        <a:t>Иные межбюджетные трансферты</a:t>
                      </a:r>
                      <a:endParaRPr lang="ru-RU" sz="1600" b="0" i="0" u="none" strike="noStrike" dirty="0">
                        <a:solidFill>
                          <a:srgbClr val="000000"/>
                        </a:solidFill>
                        <a:effectLst/>
                        <a:latin typeface="Calibri"/>
                      </a:endParaRPr>
                    </a:p>
                  </a:txBody>
                  <a:tcPr marL="244457" marR="5432" marT="5432" marB="0" anchor="ctr">
                    <a:solidFill>
                      <a:schemeClr val="bg1"/>
                    </a:solidFill>
                  </a:tcPr>
                </a:tc>
                <a:tc>
                  <a:txBody>
                    <a:bodyPr/>
                    <a:lstStyle/>
                    <a:p>
                      <a:pPr algn="ctr" rtl="0" fontAlgn="ctr"/>
                      <a:r>
                        <a:rPr lang="ru-RU" sz="1600" u="none" strike="noStrike" dirty="0">
                          <a:effectLst/>
                        </a:rPr>
                        <a:t>        3 617,3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4 860,2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5 112,9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4 077,2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l" rtl="0" fontAlgn="ctr"/>
                      <a:r>
                        <a:rPr lang="ru-RU" sz="1600" u="none" strike="noStrike" dirty="0">
                          <a:effectLst/>
                        </a:rPr>
                        <a:t>               50,0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l" rtl="0" fontAlgn="ctr"/>
                      <a:r>
                        <a:rPr lang="ru-RU" sz="1600" u="none" strike="noStrike" dirty="0">
                          <a:effectLst/>
                        </a:rPr>
                        <a:t>              50,0   </a:t>
                      </a:r>
                      <a:endParaRPr lang="ru-RU" sz="1600" b="0" i="0" u="none" strike="noStrike" dirty="0">
                        <a:solidFill>
                          <a:srgbClr val="000000"/>
                        </a:solidFill>
                        <a:effectLst/>
                        <a:latin typeface="Calibri"/>
                      </a:endParaRPr>
                    </a:p>
                  </a:txBody>
                  <a:tcPr marL="5432" marR="5432" marT="5432" marB="0" anchor="ctr">
                    <a:solidFill>
                      <a:schemeClr val="bg1"/>
                    </a:solidFill>
                  </a:tcPr>
                </a:tc>
              </a:tr>
              <a:tr h="307829">
                <a:tc>
                  <a:txBody>
                    <a:bodyPr/>
                    <a:lstStyle/>
                    <a:p>
                      <a:pPr algn="l" rtl="0" fontAlgn="ctr"/>
                      <a:r>
                        <a:rPr lang="ru-RU" sz="1600" u="none" strike="noStrike" dirty="0">
                          <a:effectLst/>
                        </a:rPr>
                        <a:t>Прочие безвозмездные поступления</a:t>
                      </a:r>
                      <a:endParaRPr lang="ru-RU" sz="1600" b="0" i="0" u="none" strike="noStrike" dirty="0">
                        <a:solidFill>
                          <a:srgbClr val="000000"/>
                        </a:solidFill>
                        <a:effectLst/>
                        <a:latin typeface="Calibri"/>
                      </a:endParaRPr>
                    </a:p>
                  </a:txBody>
                  <a:tcPr marL="97783" marR="5432" marT="5432" marB="0" anchor="ctr"/>
                </a:tc>
                <a:tc>
                  <a:txBody>
                    <a:bodyPr/>
                    <a:lstStyle/>
                    <a:p>
                      <a:pPr algn="ctr" rtl="0" fontAlgn="ctr"/>
                      <a:r>
                        <a:rPr lang="ru-RU" sz="1600" u="none" strike="noStrike">
                          <a:effectLst/>
                        </a:rPr>
                        <a:t>      17 011,6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25 405,7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18 992,8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20 000,0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20 000,0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20 000,0   </a:t>
                      </a:r>
                      <a:endParaRPr lang="ru-RU" sz="1600" b="0" i="0" u="none" strike="noStrike">
                        <a:solidFill>
                          <a:srgbClr val="000000"/>
                        </a:solidFill>
                        <a:effectLst/>
                        <a:latin typeface="Calibri"/>
                      </a:endParaRPr>
                    </a:p>
                  </a:txBody>
                  <a:tcPr marL="5432" marR="5432" marT="5432" marB="0" anchor="ctr"/>
                </a:tc>
              </a:tr>
              <a:tr h="657634">
                <a:tc>
                  <a:txBody>
                    <a:bodyPr/>
                    <a:lstStyle/>
                    <a:p>
                      <a:pPr algn="l" rtl="0" fontAlgn="ctr"/>
                      <a:r>
                        <a:rPr lang="ru-RU" sz="1600" u="none" strike="noStrike" dirty="0">
                          <a:effectLst/>
                        </a:rPr>
                        <a:t>Возврат остатков субсидий, имеющих целевое назначение, прошлых лет из бюджетов сельских поселений</a:t>
                      </a:r>
                      <a:endParaRPr lang="ru-RU" sz="1600" b="0" i="0" u="none" strike="noStrike" dirty="0">
                        <a:solidFill>
                          <a:srgbClr val="000000"/>
                        </a:solidFill>
                        <a:effectLst/>
                        <a:latin typeface="Calibri"/>
                      </a:endParaRPr>
                    </a:p>
                  </a:txBody>
                  <a:tcPr marL="97783"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-1 670,4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r>
              <a:tr h="307829">
                <a:tc>
                  <a:txBody>
                    <a:bodyPr/>
                    <a:lstStyle/>
                    <a:p>
                      <a:pPr algn="l" rtl="0" fontAlgn="ctr"/>
                      <a:r>
                        <a:rPr lang="ru-RU" sz="1600" u="none" strike="noStrike">
                          <a:effectLst/>
                        </a:rPr>
                        <a:t>Расходы бюджета всего</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66 946,7   </a:t>
                      </a:r>
                      <a:endParaRPr lang="ru-RU" sz="1600" b="1"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a:effectLst/>
                        </a:rPr>
                        <a:t>      78 997,5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97 129,0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51 385,5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53 740,7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50 301,3   </a:t>
                      </a:r>
                      <a:endParaRPr lang="ru-RU" sz="1600" b="1" i="0" u="none" strike="noStrike">
                        <a:solidFill>
                          <a:srgbClr val="000000"/>
                        </a:solidFill>
                        <a:effectLst/>
                        <a:latin typeface="Calibri"/>
                      </a:endParaRPr>
                    </a:p>
                  </a:txBody>
                  <a:tcPr marL="5432" marR="5432" marT="5432" marB="0" anchor="ctr"/>
                </a:tc>
              </a:tr>
              <a:tr h="454747">
                <a:tc>
                  <a:txBody>
                    <a:bodyPr/>
                    <a:lstStyle/>
                    <a:p>
                      <a:pPr algn="r" rtl="0" fontAlgn="ctr"/>
                      <a:r>
                        <a:rPr lang="ru-RU" sz="1600" u="none" strike="noStrike" dirty="0">
                          <a:effectLst/>
                        </a:rPr>
                        <a:t>Из них: иные межбюджетные трансферты, предоставляемые районному бюджету</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1 230,0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3 096,0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750,0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750,0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r>
              <a:tr h="307829">
                <a:tc>
                  <a:txBody>
                    <a:bodyPr/>
                    <a:lstStyle/>
                    <a:p>
                      <a:pPr algn="l" rtl="0" fontAlgn="ctr"/>
                      <a:r>
                        <a:rPr lang="ru-RU" sz="1600" u="none" strike="noStrike">
                          <a:effectLst/>
                        </a:rPr>
                        <a:t>Условно утвержденные расходы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    </a:t>
                      </a:r>
                      <a:endParaRPr lang="ru-RU" sz="1600" b="1"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    </a:t>
                      </a:r>
                      <a:endParaRPr lang="ru-RU" sz="1600" b="1"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476,9   </a:t>
                      </a:r>
                      <a:endParaRPr lang="ru-RU" sz="1600" b="1"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953,8   </a:t>
                      </a:r>
                      <a:endParaRPr lang="ru-RU" sz="1600" b="1" i="0" u="none" strike="noStrike" dirty="0">
                        <a:solidFill>
                          <a:srgbClr val="000000"/>
                        </a:solidFill>
                        <a:effectLst/>
                        <a:latin typeface="Calibri"/>
                      </a:endParaRPr>
                    </a:p>
                  </a:txBody>
                  <a:tcPr marL="5432" marR="5432" marT="5432" marB="0" anchor="ctr"/>
                </a:tc>
              </a:tr>
              <a:tr h="223875">
                <a:tc>
                  <a:txBody>
                    <a:bodyPr/>
                    <a:lstStyle/>
                    <a:p>
                      <a:pPr algn="l" rtl="0" fontAlgn="ctr"/>
                      <a:r>
                        <a:rPr lang="ru-RU" sz="1600" u="none" strike="noStrike" dirty="0">
                          <a:effectLst/>
                        </a:rPr>
                        <a:t>Дефицит (-), профицит (+)</a:t>
                      </a:r>
                      <a:endParaRPr lang="ru-RU" sz="1600" b="1"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-4 523,0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-1 754,4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-497,0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smtClean="0">
                          <a:effectLst/>
                        </a:rPr>
                        <a:t>0</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smtClean="0">
                          <a:effectLst/>
                        </a:rPr>
                        <a:t>0</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smtClean="0">
                          <a:effectLst/>
                        </a:rPr>
                        <a:t>0</a:t>
                      </a:r>
                      <a:endParaRPr lang="ru-RU" sz="1600" b="0" i="0" u="none" strike="noStrike" dirty="0">
                        <a:solidFill>
                          <a:srgbClr val="000000"/>
                        </a:solidFill>
                        <a:effectLst/>
                        <a:latin typeface="Calibri"/>
                      </a:endParaRPr>
                    </a:p>
                  </a:txBody>
                  <a:tcPr marL="5432" marR="5432" marT="5432" marB="0" anchor="ctr">
                    <a:solidFill>
                      <a:schemeClr val="bg1"/>
                    </a:solidFill>
                  </a:tcPr>
                </a:tc>
              </a:tr>
            </a:tbl>
          </a:graphicData>
        </a:graphic>
      </p:graphicFrame>
    </p:spTree>
    <p:extLst>
      <p:ext uri="{BB962C8B-B14F-4D97-AF65-F5344CB8AC3E}">
        <p14:creationId xmlns:p14="http://schemas.microsoft.com/office/powerpoint/2010/main" xmlns="" val="6044273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hidden="1"/>
          <p:cNvSpPr>
            <a:spLocks noGrp="1"/>
          </p:cNvSpPr>
          <p:nvPr>
            <p:ph type="title"/>
          </p:nvPr>
        </p:nvSpPr>
        <p:spPr/>
        <p:txBody>
          <a:bodyPr/>
          <a:lstStyle/>
          <a:p>
            <a:endParaRPr lang="ru-RU"/>
          </a:p>
        </p:txBody>
      </p:sp>
      <p:sp>
        <p:nvSpPr>
          <p:cNvPr id="4" name="Прямоугольник 3"/>
          <p:cNvSpPr/>
          <p:nvPr/>
        </p:nvSpPr>
        <p:spPr>
          <a:xfrm>
            <a:off x="0" y="0"/>
            <a:ext cx="12191999" cy="6857999"/>
          </a:xfrm>
          <a:prstGeom prst="rect">
            <a:avLst/>
          </a:prstGeom>
          <a:solidFill>
            <a:srgbClr val="4B0108"/>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dirty="0" smtClean="0">
                <a:solidFill>
                  <a:srgbClr val="FFFF00"/>
                </a:solidFill>
              </a:rPr>
              <a:t>Доходы бюджета муниципального образования Куприяновское</a:t>
            </a:r>
            <a:endParaRPr lang="ru-RU" sz="7200" b="1" dirty="0">
              <a:solidFill>
                <a:srgbClr val="FFFF00"/>
              </a:solidFill>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xmlns="" val="920715394"/>
              </p:ext>
            </p:extLst>
          </p:nvPr>
        </p:nvGraphicFramePr>
        <p:xfrm>
          <a:off x="1" y="0"/>
          <a:ext cx="3038622" cy="828675"/>
        </p:xfrm>
        <a:graphic>
          <a:graphicData uri="http://schemas.openxmlformats.org/presentationml/2006/ole">
            <p:oleObj spid="_x0000_s115742" name="Документ" r:id="rId3" imgW="5940803" imgH="1676580" progId="Word.Document.12">
              <p:embed/>
            </p:oleObj>
          </a:graphicData>
        </a:graphic>
      </p:graphicFrame>
    </p:spTree>
    <p:extLst>
      <p:ext uri="{BB962C8B-B14F-4D97-AF65-F5344CB8AC3E}">
        <p14:creationId xmlns:p14="http://schemas.microsoft.com/office/powerpoint/2010/main" xmlns="" val="64222737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28101" y="0"/>
            <a:ext cx="12191998" cy="575639"/>
            <a:chOff x="0" y="79067"/>
            <a:chExt cx="12191998" cy="575639"/>
          </a:xfrm>
        </p:grpSpPr>
        <p:sp>
          <p:nvSpPr>
            <p:cNvPr id="4" name="Скругленный прямоугольник 3"/>
            <p:cNvSpPr/>
            <p:nvPr/>
          </p:nvSpPr>
          <p:spPr>
            <a:xfrm>
              <a:off x="0" y="79067"/>
              <a:ext cx="12191998" cy="575639"/>
            </a:xfrm>
            <a:prstGeom prst="roundRect">
              <a:avLst/>
            </a:prstGeom>
            <a:solidFill>
              <a:srgbClr val="002060">
                <a:alpha val="84000"/>
              </a:srgbClr>
            </a:solidFill>
            <a:effectLst>
              <a:reflection blurRad="292100" endPos="67000" dir="5400000" sy="-100000" algn="bl" rotWithShape="0"/>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Скругленный прямоугольник 4"/>
            <p:cNvSpPr/>
            <p:nvPr/>
          </p:nvSpPr>
          <p:spPr>
            <a:xfrm>
              <a:off x="513766" y="107167"/>
              <a:ext cx="11650132" cy="5194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b="1" kern="1200" dirty="0" smtClean="0"/>
                <a:t>ДОХОДЫ БЮДЖЕТА МУНИЦИПАЛЬНОГО ОБРАЗОВАНИЯ КУПРИЯНОВСКОЕ, тыс. руб.</a:t>
              </a:r>
              <a:endParaRPr lang="ru-RU" sz="2400" kern="1200" dirty="0"/>
            </a:p>
          </p:txBody>
        </p:sp>
      </p:grpSp>
      <p:graphicFrame>
        <p:nvGraphicFramePr>
          <p:cNvPr id="9" name="Диаграмма 8"/>
          <p:cNvGraphicFramePr>
            <a:graphicFrameLocks/>
          </p:cNvGraphicFramePr>
          <p:nvPr>
            <p:extLst>
              <p:ext uri="{D42A27DB-BD31-4B8C-83A1-F6EECF244321}">
                <p14:modId xmlns:p14="http://schemas.microsoft.com/office/powerpoint/2010/main" xmlns="" val="1006831281"/>
              </p:ext>
            </p:extLst>
          </p:nvPr>
        </p:nvGraphicFramePr>
        <p:xfrm>
          <a:off x="28101" y="547539"/>
          <a:ext cx="12191998" cy="63104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xmlns="" val="2748824644"/>
              </p:ext>
            </p:extLst>
          </p:nvPr>
        </p:nvGraphicFramePr>
        <p:xfrm>
          <a:off x="1" y="1"/>
          <a:ext cx="2855742" cy="829994"/>
        </p:xfrm>
        <a:graphic>
          <a:graphicData uri="http://schemas.openxmlformats.org/presentationml/2006/ole">
            <p:oleObj spid="_x0000_s112684" name="Документ" r:id="rId4" imgW="5940803" imgH="1676580" progId="Word.Document.12">
              <p:embed/>
            </p:oleObj>
          </a:graphicData>
        </a:graphic>
      </p:graphicFrame>
    </p:spTree>
    <p:extLst>
      <p:ext uri="{BB962C8B-B14F-4D97-AF65-F5344CB8AC3E}">
        <p14:creationId xmlns:p14="http://schemas.microsoft.com/office/powerpoint/2010/main" xmlns="" val="379543738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p:cNvGraphicFramePr>
            <a:graphicFrameLocks/>
          </p:cNvGraphicFramePr>
          <p:nvPr>
            <p:extLst>
              <p:ext uri="{D42A27DB-BD31-4B8C-83A1-F6EECF244321}">
                <p14:modId xmlns:p14="http://schemas.microsoft.com/office/powerpoint/2010/main" xmlns="" val="2430567191"/>
              </p:ext>
            </p:extLst>
          </p:nvPr>
        </p:nvGraphicFramePr>
        <p:xfrm>
          <a:off x="0" y="0"/>
          <a:ext cx="12352639" cy="32850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xmlns="" val="2892978736"/>
              </p:ext>
            </p:extLst>
          </p:nvPr>
        </p:nvGraphicFramePr>
        <p:xfrm>
          <a:off x="0" y="0"/>
          <a:ext cx="2883877" cy="828675"/>
        </p:xfrm>
        <a:graphic>
          <a:graphicData uri="http://schemas.openxmlformats.org/presentationml/2006/ole">
            <p:oleObj spid="_x0000_s181263" name="Документ" r:id="rId4" imgW="5940803" imgH="1676580" progId="Word.Document.12">
              <p:embed/>
            </p:oleObj>
          </a:graphicData>
        </a:graphic>
      </p:graphicFrame>
      <p:graphicFrame>
        <p:nvGraphicFramePr>
          <p:cNvPr id="6" name="Диаграмма 5"/>
          <p:cNvGraphicFramePr>
            <a:graphicFrameLocks/>
          </p:cNvGraphicFramePr>
          <p:nvPr>
            <p:extLst>
              <p:ext uri="{D42A27DB-BD31-4B8C-83A1-F6EECF244321}">
                <p14:modId xmlns:p14="http://schemas.microsoft.com/office/powerpoint/2010/main" xmlns="" val="695913109"/>
              </p:ext>
            </p:extLst>
          </p:nvPr>
        </p:nvGraphicFramePr>
        <p:xfrm>
          <a:off x="-85344" y="3279649"/>
          <a:ext cx="6214295" cy="35783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p:cNvGraphicFramePr>
            <a:graphicFrameLocks/>
          </p:cNvGraphicFramePr>
          <p:nvPr>
            <p:extLst>
              <p:ext uri="{D42A27DB-BD31-4B8C-83A1-F6EECF244321}">
                <p14:modId xmlns:p14="http://schemas.microsoft.com/office/powerpoint/2010/main" xmlns="" val="323270206"/>
              </p:ext>
            </p:extLst>
          </p:nvPr>
        </p:nvGraphicFramePr>
        <p:xfrm>
          <a:off x="6203092" y="3279649"/>
          <a:ext cx="5988908" cy="3578352"/>
        </p:xfrm>
        <a:graphic>
          <a:graphicData uri="http://schemas.openxmlformats.org/drawingml/2006/chart">
            <c:chart xmlns:c="http://schemas.openxmlformats.org/drawingml/2006/chart" xmlns:r="http://schemas.openxmlformats.org/officeDocument/2006/relationships" r:id="rId6"/>
          </a:graphicData>
        </a:graphic>
      </p:graphicFrame>
      <p:sp>
        <p:nvSpPr>
          <p:cNvPr id="8" name="Скругленный прямоугольник 7"/>
          <p:cNvSpPr/>
          <p:nvPr/>
        </p:nvSpPr>
        <p:spPr>
          <a:xfrm>
            <a:off x="667264" y="-1"/>
            <a:ext cx="11368217" cy="345989"/>
          </a:xfrm>
          <a:prstGeom prst="round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sz="1700" b="1" i="0" u="none" strike="noStrike" kern="1200" spc="0" baseline="0">
                <a:solidFill>
                  <a:srgbClr val="FFFF00"/>
                </a:solidFill>
                <a:latin typeface="+mn-lt"/>
                <a:ea typeface="+mn-ea"/>
                <a:cs typeface="+mn-cs"/>
              </a:defRPr>
            </a:pPr>
            <a:r>
              <a:rPr lang="ru-RU" b="1" dirty="0" smtClean="0">
                <a:solidFill>
                  <a:srgbClr val="FFFF00"/>
                </a:solidFill>
                <a:latin typeface="Times New Roman" pitchFamily="18" charset="0"/>
                <a:cs typeface="Times New Roman" pitchFamily="18" charset="0"/>
              </a:rPr>
              <a:t>ДОХОДЫ В БЮДЖЕТ МУНИЦИПАЛЬНОГО ОБРАЗОВАНИЯ КУПРИЯНОВСКОЕ НА 2025 ГОД, тыс. руб.</a:t>
            </a:r>
            <a:endParaRPr lang="ru-RU"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6974465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p:cNvGraphicFramePr>
          <p:nvPr>
            <p:extLst>
              <p:ext uri="{D42A27DB-BD31-4B8C-83A1-F6EECF244321}">
                <p14:modId xmlns:p14="http://schemas.microsoft.com/office/powerpoint/2010/main" xmlns="" val="960891288"/>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3950765196"/>
              </p:ext>
            </p:extLst>
          </p:nvPr>
        </p:nvGraphicFramePr>
        <p:xfrm>
          <a:off x="0" y="0"/>
          <a:ext cx="3217863" cy="872197"/>
        </p:xfrm>
        <a:graphic>
          <a:graphicData uri="http://schemas.openxmlformats.org/presentationml/2006/ole">
            <p:oleObj spid="_x0000_s182280" name="Документ" r:id="rId4" imgW="5940803" imgH="1676580" progId="Word.Document.12">
              <p:embed/>
            </p:oleObj>
          </a:graphicData>
        </a:graphic>
      </p:graphicFrame>
    </p:spTree>
    <p:extLst>
      <p:ext uri="{BB962C8B-B14F-4D97-AF65-F5344CB8AC3E}">
        <p14:creationId xmlns:p14="http://schemas.microsoft.com/office/powerpoint/2010/main" xmlns="" val="36406919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537584816"/>
              </p:ext>
            </p:extLst>
          </p:nvPr>
        </p:nvGraphicFramePr>
        <p:xfrm>
          <a:off x="0" y="597158"/>
          <a:ext cx="12148457" cy="6680547"/>
        </p:xfrm>
        <a:graphic>
          <a:graphicData uri="http://schemas.openxmlformats.org/drawingml/2006/table">
            <a:tbl>
              <a:tblPr firstRow="1" firstCol="1" bandRow="1">
                <a:tableStyleId>{5C22544A-7EE6-4342-B048-85BDC9FD1C3A}</a:tableStyleId>
              </a:tblPr>
              <a:tblGrid>
                <a:gridCol w="2690124"/>
                <a:gridCol w="1188772"/>
                <a:gridCol w="1165089"/>
                <a:gridCol w="1142594"/>
                <a:gridCol w="1180482"/>
                <a:gridCol w="1175746"/>
                <a:gridCol w="1180482"/>
                <a:gridCol w="1168641"/>
                <a:gridCol w="1256527"/>
              </a:tblGrid>
              <a:tr h="371187">
                <a:tc>
                  <a:txBody>
                    <a:bodyPr/>
                    <a:lstStyle/>
                    <a:p>
                      <a:pPr algn="ctr">
                        <a:lnSpc>
                          <a:spcPct val="115000"/>
                        </a:lnSpc>
                        <a:spcAft>
                          <a:spcPts val="0"/>
                        </a:spcAft>
                      </a:pPr>
                      <a:r>
                        <a:rPr lang="ru-RU" sz="1800" b="1" dirty="0">
                          <a:solidFill>
                            <a:schemeClr val="bg1"/>
                          </a:solidFill>
                          <a:effectLst/>
                        </a:rPr>
                        <a:t>Годы</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gridSpan="2">
                  <a:txBody>
                    <a:bodyPr/>
                    <a:lstStyle/>
                    <a:p>
                      <a:pPr algn="ctr">
                        <a:lnSpc>
                          <a:spcPct val="115000"/>
                        </a:lnSpc>
                        <a:spcAft>
                          <a:spcPts val="0"/>
                        </a:spcAft>
                      </a:pPr>
                      <a:r>
                        <a:rPr lang="ru-RU" sz="1800" b="1" dirty="0">
                          <a:solidFill>
                            <a:schemeClr val="bg1"/>
                          </a:solidFill>
                          <a:effectLst/>
                        </a:rPr>
                        <a:t>Оценка за 2024</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b="1" dirty="0">
                          <a:solidFill>
                            <a:schemeClr val="bg1"/>
                          </a:solidFill>
                          <a:effectLst/>
                        </a:rPr>
                        <a:t>Прогноз на 2025 год</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b="1" dirty="0">
                          <a:solidFill>
                            <a:schemeClr val="bg1"/>
                          </a:solidFill>
                          <a:effectLst/>
                        </a:rPr>
                        <a:t>Прогноз на 2026 год</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b="1" dirty="0">
                          <a:solidFill>
                            <a:schemeClr val="bg1"/>
                          </a:solidFill>
                          <a:effectLst/>
                        </a:rPr>
                        <a:t>Прогноз на2027 год</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r>
              <a:tr h="927970">
                <a:tc>
                  <a:txBody>
                    <a:bodyPr/>
                    <a:lstStyle/>
                    <a:p>
                      <a:pPr algn="ctr">
                        <a:lnSpc>
                          <a:spcPct val="115000"/>
                        </a:lnSpc>
                        <a:spcAft>
                          <a:spcPts val="0"/>
                        </a:spcAft>
                      </a:pPr>
                      <a:r>
                        <a:rPr lang="ru-RU" sz="1800" b="1" dirty="0">
                          <a:solidFill>
                            <a:schemeClr val="bg1"/>
                          </a:solidFill>
                          <a:effectLst/>
                        </a:rPr>
                        <a:t>Показатели</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r>
              <a:tr h="560106">
                <a:tc>
                  <a:txBody>
                    <a:bodyPr/>
                    <a:lstStyle/>
                    <a:p>
                      <a:pPr algn="ctr">
                        <a:lnSpc>
                          <a:spcPct val="115000"/>
                        </a:lnSpc>
                        <a:spcAft>
                          <a:spcPts val="0"/>
                        </a:spcAft>
                      </a:pPr>
                      <a:r>
                        <a:rPr lang="ru-RU" sz="1700" dirty="0">
                          <a:solidFill>
                            <a:srgbClr val="FFFF00"/>
                          </a:solidFill>
                          <a:effectLst/>
                        </a:rPr>
                        <a:t>НАЛОГОВЫЕ И НЕНАЛОГОВЫЕ  ДОХОДЫ</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a:effectLst/>
                        </a:rPr>
                        <a:t>7 903,3</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8,2</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7 443,0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14,5</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7 578,6</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a:effectLst/>
                        </a:rPr>
                        <a:t>14,0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a:effectLst/>
                        </a:rPr>
                        <a:t>7 715,3</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a:effectLst/>
                        </a:rPr>
                        <a:t>15,1</a:t>
                      </a:r>
                      <a:endParaRPr lang="ru-RU" sz="1600" dirty="0">
                        <a:effectLst/>
                        <a:latin typeface="Calibri"/>
                        <a:ea typeface="Calibri"/>
                        <a:cs typeface="Times New Roman"/>
                      </a:endParaRPr>
                    </a:p>
                  </a:txBody>
                  <a:tcPr marL="56839" marR="56839" marT="0" marB="0" anchor="ctr"/>
                </a:tc>
              </a:tr>
              <a:tr h="560106">
                <a:tc>
                  <a:txBody>
                    <a:bodyPr/>
                    <a:lstStyle/>
                    <a:p>
                      <a:pPr algn="ctr">
                        <a:lnSpc>
                          <a:spcPct val="115000"/>
                        </a:lnSpc>
                        <a:spcAft>
                          <a:spcPts val="0"/>
                        </a:spcAft>
                      </a:pPr>
                      <a:r>
                        <a:rPr lang="ru-RU" sz="1700" dirty="0">
                          <a:solidFill>
                            <a:srgbClr val="FFFF00"/>
                          </a:solidFill>
                          <a:effectLst/>
                        </a:rPr>
                        <a:t>БЕЗВОЗМЕЗДНЫЕ ПОСТУПЛЕНИЯ</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a:effectLst/>
                        </a:rPr>
                        <a:t>88 632,8</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91,8</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43 942,5</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85,5</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46 639,0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86,0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43 539,7</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84,9</a:t>
                      </a:r>
                      <a:endParaRPr lang="ru-RU" sz="1600">
                        <a:effectLst/>
                        <a:latin typeface="Calibri"/>
                        <a:ea typeface="Calibri"/>
                        <a:cs typeface="Times New Roman"/>
                      </a:endParaRPr>
                    </a:p>
                  </a:txBody>
                  <a:tcPr marL="56839" marR="56839" marT="0" marB="0" anchor="ctr"/>
                </a:tc>
              </a:tr>
              <a:tr h="1714137">
                <a:tc>
                  <a:txBody>
                    <a:bodyPr/>
                    <a:lstStyle/>
                    <a:p>
                      <a:pPr algn="ctr">
                        <a:lnSpc>
                          <a:spcPct val="115000"/>
                        </a:lnSpc>
                        <a:spcAft>
                          <a:spcPts val="0"/>
                        </a:spcAft>
                      </a:pPr>
                      <a:r>
                        <a:rPr lang="ru-RU" sz="1700" dirty="0">
                          <a:solidFill>
                            <a:srgbClr val="FFFF00"/>
                          </a:solidFill>
                          <a:effectLst/>
                        </a:rPr>
                        <a:t>Из них: </a:t>
                      </a:r>
                    </a:p>
                    <a:p>
                      <a:pPr algn="ctr">
                        <a:lnSpc>
                          <a:spcPct val="115000"/>
                        </a:lnSpc>
                        <a:spcAft>
                          <a:spcPts val="0"/>
                        </a:spcAft>
                      </a:pPr>
                      <a:r>
                        <a:rPr lang="ru-RU" sz="1700" dirty="0">
                          <a:solidFill>
                            <a:srgbClr val="FFFF00"/>
                          </a:solidFill>
                          <a:effectLst/>
                        </a:rPr>
                        <a:t>БЕЗВОЗМЕЗДНЫЕ ПОСТУПЛЕНИЯ ОТ ДРУГИХ БЮДЖЕТОВ БЮДЖЕТНОЙ СИСТЕМЫ РОССИЙСКОЙ ФЕДЕРАЦИИ</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a:effectLst/>
                        </a:rPr>
                        <a:t>69 640,0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72,1</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23 942,5</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46,6</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26 639,0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49,1</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23 539,7</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45,9</a:t>
                      </a:r>
                      <a:endParaRPr lang="ru-RU" sz="1600">
                        <a:effectLst/>
                        <a:latin typeface="Calibri"/>
                        <a:ea typeface="Calibri"/>
                        <a:cs typeface="Times New Roman"/>
                      </a:endParaRPr>
                    </a:p>
                  </a:txBody>
                  <a:tcPr marL="56839" marR="56839" marT="0" marB="0" anchor="ctr"/>
                </a:tc>
              </a:tr>
              <a:tr h="275029">
                <a:tc>
                  <a:txBody>
                    <a:bodyPr/>
                    <a:lstStyle/>
                    <a:p>
                      <a:pPr algn="ctr">
                        <a:lnSpc>
                          <a:spcPct val="115000"/>
                        </a:lnSpc>
                        <a:spcAft>
                          <a:spcPts val="0"/>
                        </a:spcAft>
                      </a:pPr>
                      <a:r>
                        <a:rPr lang="ru-RU" sz="1700" b="1" dirty="0">
                          <a:solidFill>
                            <a:srgbClr val="FFFF00"/>
                          </a:solidFill>
                          <a:effectLst/>
                        </a:rPr>
                        <a:t>ИТОГО</a:t>
                      </a:r>
                      <a:endParaRPr lang="ru-RU" sz="1700" b="1"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b="1">
                          <a:effectLst/>
                        </a:rPr>
                        <a:t>96 536,1</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a:effectLst/>
                        </a:rPr>
                        <a:t>100,0</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a:effectLst/>
                        </a:rPr>
                        <a:t>51 385,5</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a:effectLst/>
                        </a:rPr>
                        <a:t>100,0</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a:effectLst/>
                        </a:rPr>
                        <a:t>54 217,6</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a:effectLst/>
                        </a:rPr>
                        <a:t>100,0</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a:effectLst/>
                        </a:rPr>
                        <a:t>51 255,0</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dirty="0">
                          <a:effectLst/>
                        </a:rPr>
                        <a:t>100,0</a:t>
                      </a:r>
                      <a:endParaRPr lang="ru-RU" sz="1600" b="1" dirty="0">
                        <a:effectLst/>
                        <a:latin typeface="Calibri"/>
                        <a:ea typeface="Calibri"/>
                        <a:cs typeface="Times New Roman"/>
                      </a:endParaRPr>
                    </a:p>
                  </a:txBody>
                  <a:tcPr marL="56839" marR="56839" marT="0" marB="0" anchor="ctr"/>
                </a:tc>
              </a:tr>
              <a:tr h="271599">
                <a:tc>
                  <a:txBody>
                    <a:bodyPr/>
                    <a:lstStyle/>
                    <a:p>
                      <a:pPr algn="ctr">
                        <a:lnSpc>
                          <a:spcPct val="115000"/>
                        </a:lnSpc>
                        <a:spcAft>
                          <a:spcPts val="0"/>
                        </a:spcAft>
                      </a:pPr>
                      <a:r>
                        <a:rPr lang="ru-RU" sz="1700" dirty="0">
                          <a:solidFill>
                            <a:srgbClr val="FFFF00"/>
                          </a:solidFill>
                          <a:effectLst/>
                        </a:rPr>
                        <a:t>в том числе: дотация</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a:effectLst/>
                        </a:rPr>
                        <a:t>53 242,8</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55,1</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11 905,0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23,2</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11 496,4</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21,2</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11 359,7</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a:effectLst/>
                        </a:rPr>
                        <a:t>22,2</a:t>
                      </a:r>
                      <a:endParaRPr lang="ru-RU" sz="1600" dirty="0">
                        <a:effectLst/>
                        <a:latin typeface="Calibri"/>
                        <a:ea typeface="Calibri"/>
                        <a:cs typeface="Times New Roman"/>
                      </a:endParaRPr>
                    </a:p>
                  </a:txBody>
                  <a:tcPr marL="56839" marR="56839" marT="0" marB="0" anchor="ctr"/>
                </a:tc>
              </a:tr>
              <a:tr h="271599">
                <a:tc>
                  <a:txBody>
                    <a:bodyPr/>
                    <a:lstStyle/>
                    <a:p>
                      <a:pPr algn="ctr">
                        <a:lnSpc>
                          <a:spcPct val="115000"/>
                        </a:lnSpc>
                        <a:spcAft>
                          <a:spcPts val="0"/>
                        </a:spcAft>
                      </a:pPr>
                      <a:r>
                        <a:rPr lang="ru-RU" sz="1700" dirty="0">
                          <a:solidFill>
                            <a:srgbClr val="FFFF00"/>
                          </a:solidFill>
                          <a:effectLst/>
                        </a:rPr>
                        <a:t>                    субсидии</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a:effectLst/>
                        </a:rPr>
                        <a:t>10 956,4</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11,3</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7 557,3</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14,7</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14 652,5</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27,0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11 674,7</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22,8</a:t>
                      </a:r>
                      <a:endParaRPr lang="ru-RU" sz="1600">
                        <a:effectLst/>
                        <a:latin typeface="Calibri"/>
                        <a:ea typeface="Calibri"/>
                        <a:cs typeface="Times New Roman"/>
                      </a:endParaRPr>
                    </a:p>
                  </a:txBody>
                  <a:tcPr marL="56839" marR="56839" marT="0" marB="0" anchor="ctr"/>
                </a:tc>
              </a:tr>
              <a:tr h="280409">
                <a:tc>
                  <a:txBody>
                    <a:bodyPr/>
                    <a:lstStyle/>
                    <a:p>
                      <a:pPr algn="ctr">
                        <a:lnSpc>
                          <a:spcPct val="115000"/>
                        </a:lnSpc>
                        <a:spcAft>
                          <a:spcPts val="0"/>
                        </a:spcAft>
                      </a:pPr>
                      <a:r>
                        <a:rPr lang="ru-RU" sz="1700" dirty="0">
                          <a:solidFill>
                            <a:srgbClr val="FFFF00"/>
                          </a:solidFill>
                          <a:effectLst/>
                        </a:rPr>
                        <a:t>                   субвенции</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a:effectLst/>
                        </a:rPr>
                        <a:t>345,9</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a:effectLst/>
                        </a:rPr>
                        <a:t>0,4</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403,0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0,8</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440,1</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0,8</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455,3</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0,9</a:t>
                      </a:r>
                      <a:endParaRPr lang="ru-RU" sz="1600">
                        <a:effectLst/>
                        <a:latin typeface="Calibri"/>
                        <a:ea typeface="Calibri"/>
                        <a:cs typeface="Times New Roman"/>
                      </a:endParaRPr>
                    </a:p>
                  </a:txBody>
                  <a:tcPr marL="56839" marR="56839" marT="0" marB="0" anchor="ctr"/>
                </a:tc>
              </a:tr>
              <a:tr h="560106">
                <a:tc>
                  <a:txBody>
                    <a:bodyPr/>
                    <a:lstStyle/>
                    <a:p>
                      <a:pPr algn="r">
                        <a:lnSpc>
                          <a:spcPct val="115000"/>
                        </a:lnSpc>
                        <a:spcAft>
                          <a:spcPts val="0"/>
                        </a:spcAft>
                      </a:pPr>
                      <a:r>
                        <a:rPr lang="ru-RU" sz="1700" dirty="0">
                          <a:solidFill>
                            <a:srgbClr val="FFFF00"/>
                          </a:solidFill>
                          <a:effectLst/>
                        </a:rPr>
                        <a:t>иные межбюджетные трансферты</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a:effectLst/>
                        </a:rPr>
                        <a:t>5 094,9</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5,3</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4 077,2</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7,9</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50,0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0,1</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50,0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0,1</a:t>
                      </a:r>
                      <a:endParaRPr lang="ru-RU" sz="1600">
                        <a:effectLst/>
                        <a:latin typeface="Calibri"/>
                        <a:ea typeface="Calibri"/>
                        <a:cs typeface="Times New Roman"/>
                      </a:endParaRPr>
                    </a:p>
                  </a:txBody>
                  <a:tcPr marL="56839" marR="56839" marT="0" marB="0" anchor="ctr"/>
                </a:tc>
              </a:tr>
              <a:tr h="560106">
                <a:tc>
                  <a:txBody>
                    <a:bodyPr/>
                    <a:lstStyle/>
                    <a:p>
                      <a:pPr algn="r">
                        <a:lnSpc>
                          <a:spcPct val="115000"/>
                        </a:lnSpc>
                        <a:spcAft>
                          <a:spcPts val="0"/>
                        </a:spcAft>
                      </a:pPr>
                      <a:r>
                        <a:rPr lang="ru-RU" sz="1700" dirty="0">
                          <a:solidFill>
                            <a:srgbClr val="FFFF00"/>
                          </a:solidFill>
                          <a:effectLst/>
                        </a:rPr>
                        <a:t>прочие безвозмездные поступления</a:t>
                      </a:r>
                      <a:endParaRPr lang="ru-RU" sz="17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a:effectLst/>
                        </a:rPr>
                        <a:t>18 992,8</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a:effectLst/>
                        </a:rPr>
                        <a:t>19,7</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20 000,0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38,9</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20 000,0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36,9</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a:effectLst/>
                        </a:rPr>
                        <a:t>20 000,0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a:effectLst/>
                        </a:rPr>
                        <a:t>39,0</a:t>
                      </a:r>
                      <a:endParaRPr lang="ru-RU" sz="1600" dirty="0">
                        <a:effectLst/>
                        <a:latin typeface="Calibri"/>
                        <a:ea typeface="Calibri"/>
                        <a:cs typeface="Times New Roman"/>
                      </a:endParaRPr>
                    </a:p>
                  </a:txBody>
                  <a:tcPr marL="56839" marR="56839" marT="0" marB="0" anchor="ctr"/>
                </a:tc>
              </a:tr>
            </a:tbl>
          </a:graphicData>
        </a:graphic>
      </p:graphicFrame>
      <p:sp>
        <p:nvSpPr>
          <p:cNvPr id="4" name="Прямоугольник 3"/>
          <p:cNvSpPr/>
          <p:nvPr/>
        </p:nvSpPr>
        <p:spPr>
          <a:xfrm>
            <a:off x="298581" y="0"/>
            <a:ext cx="11893419" cy="634482"/>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1938" algn="ctr"/>
            <a:r>
              <a:rPr lang="ru-RU" sz="2300" b="1" dirty="0" smtClean="0">
                <a:solidFill>
                  <a:srgbClr val="00FF00"/>
                </a:solidFill>
              </a:rPr>
              <a:t>Объем </a:t>
            </a:r>
            <a:r>
              <a:rPr lang="ru-RU" sz="2300" b="1" dirty="0">
                <a:solidFill>
                  <a:srgbClr val="00FF00"/>
                </a:solidFill>
              </a:rPr>
              <a:t>собственных доходов и безвозмездных </a:t>
            </a:r>
            <a:r>
              <a:rPr lang="ru-RU" sz="2300" b="1" dirty="0" smtClean="0">
                <a:solidFill>
                  <a:srgbClr val="00FF00"/>
                </a:solidFill>
              </a:rPr>
              <a:t>поступлений в </a:t>
            </a:r>
            <a:r>
              <a:rPr lang="ru-RU" sz="2300" b="1" dirty="0">
                <a:solidFill>
                  <a:srgbClr val="00FF00"/>
                </a:solidFill>
              </a:rPr>
              <a:t>общем объеме доходов </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978252047"/>
              </p:ext>
            </p:extLst>
          </p:nvPr>
        </p:nvGraphicFramePr>
        <p:xfrm>
          <a:off x="0" y="-97097"/>
          <a:ext cx="3217863" cy="1011497"/>
        </p:xfrm>
        <a:graphic>
          <a:graphicData uri="http://schemas.openxmlformats.org/presentationml/2006/ole">
            <p:oleObj spid="_x0000_s178190" name="Документ" r:id="rId4" imgW="5940803" imgH="1676580" progId="Word.Document.12">
              <p:embed/>
            </p:oleObj>
          </a:graphicData>
        </a:graphic>
      </p:graphicFrame>
    </p:spTree>
    <p:extLst>
      <p:ext uri="{BB962C8B-B14F-4D97-AF65-F5344CB8AC3E}">
        <p14:creationId xmlns:p14="http://schemas.microsoft.com/office/powerpoint/2010/main" xmlns="" val="12554406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2173831088"/>
              </p:ext>
            </p:extLst>
          </p:nvPr>
        </p:nvGraphicFramePr>
        <p:xfrm>
          <a:off x="0" y="779256"/>
          <a:ext cx="12192000" cy="6078748"/>
        </p:xfrm>
        <a:graphic>
          <a:graphicData uri="http://schemas.openxmlformats.org/drawingml/2006/table">
            <a:tbl>
              <a:tblPr firstRow="1" firstCol="1" bandRow="1">
                <a:tableStyleId>{5C22544A-7EE6-4342-B048-85BDC9FD1C3A}</a:tableStyleId>
              </a:tblPr>
              <a:tblGrid>
                <a:gridCol w="4142792"/>
                <a:gridCol w="1418253"/>
                <a:gridCol w="1101012"/>
                <a:gridCol w="1194319"/>
                <a:gridCol w="951722"/>
                <a:gridCol w="1231641"/>
                <a:gridCol w="933061"/>
                <a:gridCol w="1219200"/>
              </a:tblGrid>
              <a:tr h="1559774">
                <a:tc>
                  <a:txBody>
                    <a:bodyPr/>
                    <a:lstStyle/>
                    <a:p>
                      <a:pPr algn="ctr">
                        <a:lnSpc>
                          <a:spcPct val="115000"/>
                        </a:lnSpc>
                        <a:spcAft>
                          <a:spcPts val="0"/>
                        </a:spcAft>
                      </a:pPr>
                      <a:r>
                        <a:rPr lang="ru-RU" sz="1800" dirty="0">
                          <a:solidFill>
                            <a:srgbClr val="00FF00"/>
                          </a:solidFill>
                          <a:effectLst/>
                        </a:rPr>
                        <a:t>Наименование групп, подгрупп, статей, подстатей, элементов и экономической классификации доходов</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solidFill>
                            <a:srgbClr val="00FF00"/>
                          </a:solidFill>
                          <a:effectLst/>
                        </a:rPr>
                        <a:t>Оценка 2024,</a:t>
                      </a:r>
                    </a:p>
                    <a:p>
                      <a:pPr algn="ctr">
                        <a:lnSpc>
                          <a:spcPct val="115000"/>
                        </a:lnSpc>
                        <a:spcAft>
                          <a:spcPts val="0"/>
                        </a:spcAft>
                      </a:pPr>
                      <a:r>
                        <a:rPr lang="ru-RU" sz="1800" dirty="0">
                          <a:solidFill>
                            <a:srgbClr val="00FF00"/>
                          </a:solidFill>
                          <a:effectLst/>
                        </a:rPr>
                        <a:t>тыс.руб</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solidFill>
                            <a:srgbClr val="00FF00"/>
                          </a:solidFill>
                          <a:effectLst/>
                        </a:rPr>
                        <a:t>План на 2025, тыс.руб</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solidFill>
                            <a:srgbClr val="00FF00"/>
                          </a:solidFill>
                          <a:effectLst/>
                        </a:rPr>
                        <a:t>Темп роста к оценке 2024, %</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solidFill>
                            <a:srgbClr val="00FF00"/>
                          </a:solidFill>
                          <a:effectLst/>
                        </a:rPr>
                        <a:t>План на 2026, тыс.руб</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solidFill>
                            <a:srgbClr val="00FF00"/>
                          </a:solidFill>
                          <a:effectLst/>
                        </a:rPr>
                        <a:t>Темп роста к прогнозу</a:t>
                      </a:r>
                    </a:p>
                    <a:p>
                      <a:pPr algn="ctr">
                        <a:lnSpc>
                          <a:spcPct val="115000"/>
                        </a:lnSpc>
                        <a:spcAft>
                          <a:spcPts val="0"/>
                        </a:spcAft>
                      </a:pPr>
                      <a:r>
                        <a:rPr lang="ru-RU" sz="1800" dirty="0">
                          <a:solidFill>
                            <a:srgbClr val="00FF00"/>
                          </a:solidFill>
                          <a:effectLst/>
                        </a:rPr>
                        <a:t>2025,</a:t>
                      </a:r>
                    </a:p>
                    <a:p>
                      <a:pPr algn="ctr">
                        <a:lnSpc>
                          <a:spcPct val="115000"/>
                        </a:lnSpc>
                        <a:spcAft>
                          <a:spcPts val="0"/>
                        </a:spcAft>
                      </a:pPr>
                      <a:r>
                        <a:rPr lang="ru-RU" sz="1800" dirty="0">
                          <a:solidFill>
                            <a:srgbClr val="00FF00"/>
                          </a:solidFill>
                          <a:effectLst/>
                        </a:rPr>
                        <a:t>%</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solidFill>
                            <a:srgbClr val="00FF00"/>
                          </a:solidFill>
                          <a:effectLst/>
                        </a:rPr>
                        <a:t>План на 2027, тыс.руб</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solidFill>
                            <a:srgbClr val="00FF00"/>
                          </a:solidFill>
                          <a:effectLst/>
                        </a:rPr>
                        <a:t>Темп роста к прогнозу 2026,</a:t>
                      </a:r>
                    </a:p>
                    <a:p>
                      <a:pPr algn="ctr">
                        <a:lnSpc>
                          <a:spcPct val="115000"/>
                        </a:lnSpc>
                        <a:spcAft>
                          <a:spcPts val="0"/>
                        </a:spcAft>
                      </a:pPr>
                      <a:r>
                        <a:rPr lang="ru-RU" sz="1800" dirty="0">
                          <a:solidFill>
                            <a:srgbClr val="00FF00"/>
                          </a:solidFill>
                          <a:effectLst/>
                        </a:rPr>
                        <a:t>%</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r>
              <a:tr h="389944">
                <a:tc>
                  <a:txBody>
                    <a:bodyPr/>
                    <a:lstStyle/>
                    <a:p>
                      <a:pPr algn="ctr">
                        <a:lnSpc>
                          <a:spcPct val="115000"/>
                        </a:lnSpc>
                        <a:spcAft>
                          <a:spcPts val="0"/>
                        </a:spcAft>
                      </a:pPr>
                      <a:r>
                        <a:rPr lang="ru-RU" sz="1600">
                          <a:solidFill>
                            <a:srgbClr val="00FF00"/>
                          </a:solidFill>
                          <a:effectLst/>
                        </a:rPr>
                        <a:t>1</a:t>
                      </a:r>
                      <a:endParaRPr lang="ru-RU" sz="160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a:effectLst/>
                        </a:rPr>
                        <a:t>2</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3</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4</a:t>
                      </a:r>
                      <a:endParaRPr lang="ru-RU" sz="160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5</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6</a:t>
                      </a:r>
                      <a:endParaRPr lang="ru-RU" sz="160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7</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8</a:t>
                      </a:r>
                      <a:endParaRPr lang="ru-RU" sz="1600">
                        <a:effectLst/>
                        <a:latin typeface="Calibri"/>
                        <a:ea typeface="Calibri"/>
                        <a:cs typeface="Times New Roman"/>
                      </a:endParaRPr>
                    </a:p>
                  </a:txBody>
                  <a:tcPr marL="24263" marR="24263" marT="0" marB="0"/>
                </a:tc>
              </a:tr>
              <a:tr h="412903">
                <a:tc>
                  <a:txBody>
                    <a:bodyPr/>
                    <a:lstStyle/>
                    <a:p>
                      <a:pPr algn="ctr">
                        <a:lnSpc>
                          <a:spcPct val="115000"/>
                        </a:lnSpc>
                        <a:spcAft>
                          <a:spcPts val="0"/>
                        </a:spcAft>
                      </a:pPr>
                      <a:r>
                        <a:rPr lang="ru-RU" sz="1800" b="1" dirty="0">
                          <a:solidFill>
                            <a:srgbClr val="00FF00"/>
                          </a:solidFill>
                          <a:effectLst/>
                        </a:rPr>
                        <a:t> НАЛОГОВЫЕ И НЕНАЛОГОВЫЕ  ДОХОДЫ</a:t>
                      </a:r>
                      <a:endParaRPr lang="ru-RU" sz="1800" b="1"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b="1" dirty="0">
                          <a:effectLst/>
                        </a:rPr>
                        <a:t>7 903,3</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7 443,1</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94,2</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7 578,6</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7 715,3</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b="1" dirty="0">
                          <a:solidFill>
                            <a:srgbClr val="00FF00"/>
                          </a:solidFill>
                          <a:effectLst/>
                        </a:rPr>
                        <a:t>НАЛОГОВЫЕ ДОХОДЫ</a:t>
                      </a:r>
                      <a:endParaRPr lang="ru-RU" sz="1800" b="1"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b="1" dirty="0">
                          <a:effectLst/>
                        </a:rPr>
                        <a:t>7 070,7</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7 224,3</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102,2</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7 352,2</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7 486,6</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Налог на доходы физических лиц</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dirty="0">
                          <a:effectLst/>
                        </a:rPr>
                        <a:t>1 020,7</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1 112,3</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109,0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1 221,8</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109,8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1 320,3</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108,1   </a:t>
                      </a:r>
                      <a:endParaRPr lang="ru-RU" sz="180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Единый сельскохозяйственный налог</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dirty="0">
                          <a:effectLst/>
                        </a:rPr>
                        <a:t>151,7</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156,6</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103,2</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159,0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101,5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162,9</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102,5   </a:t>
                      </a:r>
                      <a:endParaRPr lang="ru-RU" sz="180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НАЛОГИ НА ИМУЩЕСТВО</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5 896,0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5 953,0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101,0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5 969,0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100,3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6 001,0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100,5   </a:t>
                      </a:r>
                      <a:endParaRPr lang="ru-RU" sz="180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Налог на имущество  физических лиц</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900,0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1 025,0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113,9</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1 061,0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103,5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1 099,0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103,6   </a:t>
                      </a:r>
                      <a:endParaRPr lang="ru-RU" sz="180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Земельный налог</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4 996,0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4 928,0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98,6</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4 908,0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99,6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4 902,0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100   </a:t>
                      </a:r>
                      <a:endParaRPr lang="ru-RU" sz="180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Земельный налог с организаций</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1 446,0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1 329,0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91,9</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1 382,0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104,0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1 442,0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104   </a:t>
                      </a:r>
                      <a:endParaRPr lang="ru-RU" sz="180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Земельный налог с физических лиц</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3 550,0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3 599,0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101,4</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3 526,0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98,0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3 460,0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98,1   </a:t>
                      </a:r>
                      <a:endParaRPr lang="ru-RU" sz="1800">
                        <a:effectLst/>
                        <a:latin typeface="Calibri"/>
                        <a:ea typeface="Calibri"/>
                        <a:cs typeface="Times New Roman"/>
                      </a:endParaRPr>
                    </a:p>
                  </a:txBody>
                  <a:tcPr marL="24263" marR="24263" marT="0" marB="0" anchor="ctr"/>
                </a:tc>
              </a:tr>
              <a:tr h="412903">
                <a:tc>
                  <a:txBody>
                    <a:bodyPr/>
                    <a:lstStyle/>
                    <a:p>
                      <a:pPr>
                        <a:lnSpc>
                          <a:spcPct val="115000"/>
                        </a:lnSpc>
                        <a:spcAft>
                          <a:spcPts val="0"/>
                        </a:spcAft>
                      </a:pPr>
                      <a:r>
                        <a:rPr lang="ru-RU" sz="1800" dirty="0">
                          <a:solidFill>
                            <a:srgbClr val="00FF00"/>
                          </a:solidFill>
                          <a:effectLst/>
                        </a:rPr>
                        <a:t>ГОСУДАРСТВЕННАЯ ПОШЛИНА</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2,3</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2,4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104,3</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2,4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   100,00   </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2,4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      100,0   </a:t>
                      </a:r>
                      <a:endParaRPr lang="ru-RU" sz="1800" dirty="0">
                        <a:effectLst/>
                        <a:latin typeface="Calibri"/>
                        <a:ea typeface="Calibri"/>
                        <a:cs typeface="Times New Roman"/>
                      </a:endParaRPr>
                    </a:p>
                  </a:txBody>
                  <a:tcPr marL="24263" marR="24263" marT="0" marB="0" anchor="ctr"/>
                </a:tc>
              </a:tr>
            </a:tbl>
          </a:graphicData>
        </a:graphic>
      </p:graphicFrame>
      <p:sp>
        <p:nvSpPr>
          <p:cNvPr id="4" name="Прямоугольник 3"/>
          <p:cNvSpPr/>
          <p:nvPr/>
        </p:nvSpPr>
        <p:spPr>
          <a:xfrm>
            <a:off x="155512" y="0"/>
            <a:ext cx="12036488" cy="634482"/>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1938" algn="ctr"/>
            <a:r>
              <a:rPr lang="ru-RU" sz="2400" b="1" dirty="0" smtClean="0">
                <a:solidFill>
                  <a:srgbClr val="00FF00"/>
                </a:solidFill>
              </a:rPr>
              <a:t>Темп изменений доходов в бюджет муниципального образования Куприяновское </a:t>
            </a:r>
            <a:endParaRPr lang="ru-RU" sz="24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772120747"/>
              </p:ext>
            </p:extLst>
          </p:nvPr>
        </p:nvGraphicFramePr>
        <p:xfrm>
          <a:off x="0" y="0"/>
          <a:ext cx="3217863" cy="1011238"/>
        </p:xfrm>
        <a:graphic>
          <a:graphicData uri="http://schemas.openxmlformats.org/presentationml/2006/ole">
            <p:oleObj spid="_x0000_s179212" name="Документ" r:id="rId4" imgW="5940803" imgH="1676580" progId="Word.Document.12">
              <p:embed/>
            </p:oleObj>
          </a:graphicData>
        </a:graphic>
      </p:graphicFrame>
    </p:spTree>
    <p:extLst>
      <p:ext uri="{BB962C8B-B14F-4D97-AF65-F5344CB8AC3E}">
        <p14:creationId xmlns:p14="http://schemas.microsoft.com/office/powerpoint/2010/main" xmlns="" val="37609559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4095741318"/>
              </p:ext>
            </p:extLst>
          </p:nvPr>
        </p:nvGraphicFramePr>
        <p:xfrm>
          <a:off x="0" y="727788"/>
          <a:ext cx="12247984" cy="6145691"/>
        </p:xfrm>
        <a:graphic>
          <a:graphicData uri="http://schemas.openxmlformats.org/drawingml/2006/table">
            <a:tbl>
              <a:tblPr firstRow="1" firstCol="1" bandRow="1">
                <a:tableStyleId>{5C22544A-7EE6-4342-B048-85BDC9FD1C3A}</a:tableStyleId>
              </a:tblPr>
              <a:tblGrid>
                <a:gridCol w="4310743"/>
                <a:gridCol w="1275837"/>
                <a:gridCol w="1106068"/>
                <a:gridCol w="1199803"/>
                <a:gridCol w="956092"/>
                <a:gridCol w="1237297"/>
                <a:gridCol w="1012333"/>
                <a:gridCol w="1149811"/>
              </a:tblGrid>
              <a:tr h="1071595">
                <a:tc>
                  <a:txBody>
                    <a:bodyPr/>
                    <a:lstStyle/>
                    <a:p>
                      <a:pPr algn="ctr">
                        <a:lnSpc>
                          <a:spcPct val="115000"/>
                        </a:lnSpc>
                        <a:spcAft>
                          <a:spcPts val="0"/>
                        </a:spcAft>
                      </a:pPr>
                      <a:r>
                        <a:rPr lang="ru-RU" sz="1800" dirty="0">
                          <a:solidFill>
                            <a:srgbClr val="00FF00"/>
                          </a:solidFill>
                          <a:effectLst/>
                        </a:rPr>
                        <a:t>Наименование групп, подгрупп, статей, подстатей, элементов и экономической классификации доходов</a:t>
                      </a:r>
                      <a:endParaRPr lang="ru-RU" sz="18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Оценка 2024,</a:t>
                      </a:r>
                    </a:p>
                    <a:p>
                      <a:pPr algn="ctr">
                        <a:lnSpc>
                          <a:spcPct val="115000"/>
                        </a:lnSpc>
                        <a:spcAft>
                          <a:spcPts val="0"/>
                        </a:spcAft>
                      </a:pPr>
                      <a:r>
                        <a:rPr lang="ru-RU" sz="1600" dirty="0">
                          <a:solidFill>
                            <a:srgbClr val="00FF00"/>
                          </a:solidFill>
                          <a:effectLst/>
                        </a:rPr>
                        <a:t>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2025, 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оценке 2024, %</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2026, 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прогнозу</a:t>
                      </a:r>
                    </a:p>
                    <a:p>
                      <a:pPr algn="ctr">
                        <a:lnSpc>
                          <a:spcPct val="115000"/>
                        </a:lnSpc>
                        <a:spcAft>
                          <a:spcPts val="0"/>
                        </a:spcAft>
                      </a:pPr>
                      <a:r>
                        <a:rPr lang="ru-RU" sz="1600" dirty="0">
                          <a:solidFill>
                            <a:srgbClr val="00FF00"/>
                          </a:solidFill>
                          <a:effectLst/>
                        </a:rPr>
                        <a:t>2025,</a:t>
                      </a:r>
                    </a:p>
                    <a:p>
                      <a:pPr algn="ctr">
                        <a:lnSpc>
                          <a:spcPct val="115000"/>
                        </a:lnSpc>
                        <a:spcAft>
                          <a:spcPts val="0"/>
                        </a:spcAft>
                      </a:pPr>
                      <a:r>
                        <a:rPr lang="ru-RU" sz="1600" dirty="0">
                          <a:solidFill>
                            <a:srgbClr val="00FF00"/>
                          </a:solidFill>
                          <a:effectLst/>
                        </a:rPr>
                        <a:t>%</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2027, 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прогнозу 2026,</a:t>
                      </a:r>
                    </a:p>
                    <a:p>
                      <a:pPr algn="ctr">
                        <a:lnSpc>
                          <a:spcPct val="115000"/>
                        </a:lnSpc>
                        <a:spcAft>
                          <a:spcPts val="0"/>
                        </a:spcAft>
                      </a:pPr>
                      <a:r>
                        <a:rPr lang="ru-RU" sz="1600" dirty="0">
                          <a:solidFill>
                            <a:srgbClr val="00FF00"/>
                          </a:solidFill>
                          <a:effectLst/>
                        </a:rPr>
                        <a:t>%</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r>
              <a:tr h="271901">
                <a:tc>
                  <a:txBody>
                    <a:bodyPr/>
                    <a:lstStyle/>
                    <a:p>
                      <a:pPr algn="ctr">
                        <a:lnSpc>
                          <a:spcPct val="115000"/>
                        </a:lnSpc>
                        <a:spcAft>
                          <a:spcPts val="0"/>
                        </a:spcAft>
                      </a:pPr>
                      <a:r>
                        <a:rPr lang="ru-RU" sz="1600" dirty="0">
                          <a:solidFill>
                            <a:srgbClr val="00FF00"/>
                          </a:solidFill>
                          <a:effectLst/>
                        </a:rPr>
                        <a:t>1</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a:effectLst/>
                        </a:rPr>
                        <a:t>2</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3</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4</a:t>
                      </a:r>
                      <a:endParaRPr lang="ru-RU" sz="160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5</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6</a:t>
                      </a:r>
                      <a:endParaRPr lang="ru-RU" sz="160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7</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8</a:t>
                      </a:r>
                      <a:endParaRPr lang="ru-RU" sz="1600">
                        <a:effectLst/>
                        <a:latin typeface="Calibri"/>
                        <a:ea typeface="Calibri"/>
                        <a:cs typeface="Times New Roman"/>
                      </a:endParaRPr>
                    </a:p>
                  </a:txBody>
                  <a:tcPr marL="24263" marR="24263" marT="0" marB="0"/>
                </a:tc>
              </a:tr>
              <a:tr h="271901">
                <a:tc>
                  <a:txBody>
                    <a:bodyPr/>
                    <a:lstStyle/>
                    <a:p>
                      <a:pPr>
                        <a:lnSpc>
                          <a:spcPct val="115000"/>
                        </a:lnSpc>
                        <a:spcAft>
                          <a:spcPts val="0"/>
                        </a:spcAft>
                      </a:pPr>
                      <a:r>
                        <a:rPr lang="ru-RU" sz="1500" dirty="0">
                          <a:solidFill>
                            <a:srgbClr val="00FF00"/>
                          </a:solidFill>
                          <a:effectLst/>
                        </a:rPr>
                        <a:t>НЕНАЛОГОВЫЕ ДОХОДЫ</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b="1" dirty="0">
                          <a:solidFill>
                            <a:schemeClr val="accent5">
                              <a:lumMod val="50000"/>
                            </a:schemeClr>
                          </a:solidFill>
                          <a:effectLst/>
                        </a:rPr>
                        <a:t>832,6</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218,8</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26,3</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226,4</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    103,5   </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228,7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      101,0   </a:t>
                      </a:r>
                      <a:endParaRPr lang="ru-RU" sz="1600" b="1" dirty="0">
                        <a:solidFill>
                          <a:schemeClr val="accent5">
                            <a:lumMod val="50000"/>
                          </a:schemeClr>
                        </a:solidFill>
                        <a:effectLst/>
                        <a:latin typeface="Calibri"/>
                        <a:ea typeface="Calibri"/>
                        <a:cs typeface="Times New Roman"/>
                      </a:endParaRPr>
                    </a:p>
                  </a:txBody>
                  <a:tcPr marL="24263" marR="24263" marT="0" marB="0" anchor="ctr"/>
                </a:tc>
              </a:tr>
              <a:tr h="764722">
                <a:tc>
                  <a:txBody>
                    <a:bodyPr/>
                    <a:lstStyle/>
                    <a:p>
                      <a:pPr>
                        <a:lnSpc>
                          <a:spcPct val="115000"/>
                        </a:lnSpc>
                        <a:spcAft>
                          <a:spcPts val="0"/>
                        </a:spcAft>
                      </a:pPr>
                      <a:r>
                        <a:rPr lang="ru-RU" sz="1500" dirty="0">
                          <a:solidFill>
                            <a:srgbClr val="00FF00"/>
                          </a:solidFill>
                          <a:effectLst/>
                        </a:rPr>
                        <a:t>ДОХОДЫ ОТ ИСПОЛЬЗОВАНИЯ ИМУЩЕСТВА, НАХОДЯЩЕГОСЯ В МУНИЦИПАЛЬНОЙ СОБСТВЕННОСТИ</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b="1" dirty="0">
                          <a:solidFill>
                            <a:schemeClr val="accent5">
                              <a:lumMod val="50000"/>
                            </a:schemeClr>
                          </a:solidFill>
                          <a:effectLst/>
                        </a:rPr>
                        <a:t>231,9</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199,8</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86,2</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206,7</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    103,5   </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209,0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      101,1   </a:t>
                      </a:r>
                      <a:endParaRPr lang="ru-RU" sz="1600" b="1">
                        <a:solidFill>
                          <a:schemeClr val="accent5">
                            <a:lumMod val="50000"/>
                          </a:schemeClr>
                        </a:solidFill>
                        <a:effectLst/>
                        <a:latin typeface="Calibri"/>
                        <a:ea typeface="Calibri"/>
                        <a:cs typeface="Times New Roman"/>
                      </a:endParaRPr>
                    </a:p>
                  </a:txBody>
                  <a:tcPr marL="24263" marR="24263" marT="0" marB="0" anchor="ctr"/>
                </a:tc>
              </a:tr>
              <a:tr h="764722">
                <a:tc>
                  <a:txBody>
                    <a:bodyPr/>
                    <a:lstStyle/>
                    <a:p>
                      <a:pPr>
                        <a:lnSpc>
                          <a:spcPct val="115000"/>
                        </a:lnSpc>
                        <a:spcAft>
                          <a:spcPts val="0"/>
                        </a:spcAft>
                      </a:pPr>
                      <a:r>
                        <a:rPr lang="ru-RU" sz="1500" dirty="0">
                          <a:solidFill>
                            <a:srgbClr val="00FF00"/>
                          </a:solidFill>
                          <a:effectLst/>
                        </a:rPr>
                        <a:t>Доходы, получаемые в виде арендной платы за земли, находящиеся в собственности сельских поселений </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b="1" dirty="0">
                          <a:solidFill>
                            <a:schemeClr val="accent5">
                              <a:lumMod val="50000"/>
                            </a:schemeClr>
                          </a:solidFill>
                          <a:effectLst/>
                        </a:rPr>
                        <a:t>136,0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165,3</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121,5</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173,2</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    104,8   </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175,0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      101,0   </a:t>
                      </a:r>
                      <a:endParaRPr lang="ru-RU" sz="1600" b="1">
                        <a:solidFill>
                          <a:schemeClr val="accent5">
                            <a:lumMod val="50000"/>
                          </a:schemeClr>
                        </a:solidFill>
                        <a:effectLst/>
                        <a:latin typeface="Calibri"/>
                        <a:ea typeface="Calibri"/>
                        <a:cs typeface="Times New Roman"/>
                      </a:endParaRPr>
                    </a:p>
                  </a:txBody>
                  <a:tcPr marL="24263" marR="24263" marT="0" marB="0" anchor="ctr"/>
                </a:tc>
              </a:tr>
              <a:tr h="271901">
                <a:tc>
                  <a:txBody>
                    <a:bodyPr/>
                    <a:lstStyle/>
                    <a:p>
                      <a:pPr>
                        <a:lnSpc>
                          <a:spcPct val="115000"/>
                        </a:lnSpc>
                        <a:spcAft>
                          <a:spcPts val="0"/>
                        </a:spcAft>
                      </a:pPr>
                      <a:r>
                        <a:rPr lang="ru-RU" sz="1500" dirty="0">
                          <a:solidFill>
                            <a:srgbClr val="00FF00"/>
                          </a:solidFill>
                          <a:effectLst/>
                        </a:rPr>
                        <a:t>Доходы от сдачи в аренду имущества</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a:solidFill>
                            <a:schemeClr val="accent5">
                              <a:lumMod val="50000"/>
                            </a:schemeClr>
                          </a:solidFill>
                          <a:effectLst/>
                        </a:rPr>
                        <a:t>42,6</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a:t>
                      </a:r>
                      <a:endParaRPr lang="ru-RU" sz="1600" b="1">
                        <a:solidFill>
                          <a:schemeClr val="accent5">
                            <a:lumMod val="50000"/>
                          </a:schemeClr>
                        </a:solidFill>
                        <a:effectLst/>
                        <a:latin typeface="Calibri"/>
                        <a:ea typeface="Calibri"/>
                        <a:cs typeface="Times New Roman"/>
                      </a:endParaRPr>
                    </a:p>
                  </a:txBody>
                  <a:tcPr marL="24263" marR="24263" marT="0" marB="0" anchor="ctr"/>
                </a:tc>
              </a:tr>
              <a:tr h="568435">
                <a:tc>
                  <a:txBody>
                    <a:bodyPr/>
                    <a:lstStyle/>
                    <a:p>
                      <a:pPr>
                        <a:lnSpc>
                          <a:spcPct val="115000"/>
                        </a:lnSpc>
                        <a:spcAft>
                          <a:spcPts val="0"/>
                        </a:spcAft>
                      </a:pPr>
                      <a:r>
                        <a:rPr lang="ru-RU" sz="1500" dirty="0">
                          <a:solidFill>
                            <a:srgbClr val="00FF00"/>
                          </a:solidFill>
                          <a:effectLst/>
                        </a:rPr>
                        <a:t>Прочие поступления от использования имущества, находящегося в собственности сельских поселений </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a:solidFill>
                            <a:schemeClr val="accent5">
                              <a:lumMod val="50000"/>
                            </a:schemeClr>
                          </a:solidFill>
                          <a:effectLst/>
                        </a:rPr>
                        <a:t>42,6</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23,4</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54,9</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22,0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      94,0   </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22,0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      100,0   </a:t>
                      </a:r>
                      <a:endParaRPr lang="ru-RU" sz="1600" b="1">
                        <a:solidFill>
                          <a:schemeClr val="accent5">
                            <a:lumMod val="50000"/>
                          </a:schemeClr>
                        </a:solidFill>
                        <a:effectLst/>
                        <a:latin typeface="Calibri"/>
                        <a:ea typeface="Calibri"/>
                        <a:cs typeface="Times New Roman"/>
                      </a:endParaRPr>
                    </a:p>
                  </a:txBody>
                  <a:tcPr marL="24263" marR="24263" marT="0" marB="0" anchor="ctr"/>
                </a:tc>
              </a:tr>
              <a:tr h="985444">
                <a:tc>
                  <a:txBody>
                    <a:bodyPr/>
                    <a:lstStyle/>
                    <a:p>
                      <a:pPr>
                        <a:lnSpc>
                          <a:spcPct val="115000"/>
                        </a:lnSpc>
                        <a:spcAft>
                          <a:spcPts val="0"/>
                        </a:spcAft>
                      </a:pPr>
                      <a:r>
                        <a:rPr lang="ru-RU" sz="1500" dirty="0">
                          <a:solidFill>
                            <a:srgbClr val="00FF00"/>
                          </a:solidFill>
                          <a:effectLst/>
                        </a:rPr>
                        <a:t>Плата, поступившая в рамках договора за предоставление права на размещение и эксплуатацию нестационарного торгового объекта, </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a:solidFill>
                            <a:schemeClr val="accent5">
                              <a:lumMod val="50000"/>
                            </a:schemeClr>
                          </a:solidFill>
                          <a:effectLst/>
                        </a:rPr>
                        <a:t>10,7</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11,1</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103,7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11,5</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    103,6   </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12,0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      104,3   </a:t>
                      </a:r>
                      <a:endParaRPr lang="ru-RU" sz="1600" b="1">
                        <a:solidFill>
                          <a:schemeClr val="accent5">
                            <a:lumMod val="50000"/>
                          </a:schemeClr>
                        </a:solidFill>
                        <a:effectLst/>
                        <a:latin typeface="Calibri"/>
                        <a:ea typeface="Calibri"/>
                        <a:cs typeface="Times New Roman"/>
                      </a:endParaRPr>
                    </a:p>
                  </a:txBody>
                  <a:tcPr marL="24263" marR="24263" marT="0" marB="0" anchor="ctr"/>
                </a:tc>
              </a:tr>
              <a:tr h="509815">
                <a:tc>
                  <a:txBody>
                    <a:bodyPr/>
                    <a:lstStyle/>
                    <a:p>
                      <a:pPr>
                        <a:lnSpc>
                          <a:spcPct val="115000"/>
                        </a:lnSpc>
                        <a:spcAft>
                          <a:spcPts val="0"/>
                        </a:spcAft>
                      </a:pPr>
                      <a:r>
                        <a:rPr lang="ru-RU" sz="1500" dirty="0">
                          <a:solidFill>
                            <a:srgbClr val="00FF00"/>
                          </a:solidFill>
                          <a:effectLst/>
                        </a:rPr>
                        <a:t>ДОХОДЫ ОТ ОКАЗАНИЯ ПЛАТНЫХ УСЛУГ И КОМПЕНСАЦИИ ЗАТРАТ ГОСУДАРСТВА</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a:solidFill>
                            <a:schemeClr val="accent5">
                              <a:lumMod val="50000"/>
                            </a:schemeClr>
                          </a:solidFill>
                          <a:effectLst/>
                        </a:rPr>
                        <a:t>48,7</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18,3</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37,58</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19,0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      </a:t>
                      </a:r>
                      <a:r>
                        <a:rPr lang="ru-RU" sz="1600" b="1" dirty="0" smtClean="0">
                          <a:solidFill>
                            <a:schemeClr val="accent5">
                              <a:lumMod val="50000"/>
                            </a:schemeClr>
                          </a:solidFill>
                          <a:effectLst/>
                        </a:rPr>
                        <a:t>103,8  </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19,0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        </a:t>
                      </a:r>
                      <a:r>
                        <a:rPr lang="ru-RU" sz="1600" b="1" dirty="0" smtClean="0">
                          <a:solidFill>
                            <a:schemeClr val="accent5">
                              <a:lumMod val="50000"/>
                            </a:schemeClr>
                          </a:solidFill>
                          <a:effectLst/>
                        </a:rPr>
                        <a:t>100,0   </a:t>
                      </a:r>
                      <a:endParaRPr lang="ru-RU" sz="1600" b="1" dirty="0">
                        <a:solidFill>
                          <a:schemeClr val="accent5">
                            <a:lumMod val="50000"/>
                          </a:schemeClr>
                        </a:solidFill>
                        <a:effectLst/>
                        <a:latin typeface="Calibri"/>
                        <a:ea typeface="Calibri"/>
                        <a:cs typeface="Times New Roman"/>
                      </a:endParaRPr>
                    </a:p>
                  </a:txBody>
                  <a:tcPr marL="24263" marR="24263" marT="0" marB="0" anchor="ctr"/>
                </a:tc>
              </a:tr>
              <a:tr h="509815">
                <a:tc>
                  <a:txBody>
                    <a:bodyPr/>
                    <a:lstStyle/>
                    <a:p>
                      <a:pPr>
                        <a:lnSpc>
                          <a:spcPct val="115000"/>
                        </a:lnSpc>
                        <a:spcAft>
                          <a:spcPts val="0"/>
                        </a:spcAft>
                      </a:pPr>
                      <a:r>
                        <a:rPr lang="ru-RU" sz="1500" dirty="0">
                          <a:solidFill>
                            <a:srgbClr val="00FF00"/>
                          </a:solidFill>
                          <a:effectLst/>
                        </a:rPr>
                        <a:t>ДОХОДЫ ОТ ПРОДАЖИ МАТЕРИАЛЬНЫХ И НЕМАТЕРИАЛЬНЫХ АКТИВОВ</a:t>
                      </a:r>
                      <a:endParaRPr lang="ru-RU" sz="15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a:solidFill>
                            <a:schemeClr val="accent5">
                              <a:lumMod val="50000"/>
                            </a:schemeClr>
                          </a:solidFill>
                          <a:effectLst/>
                        </a:rPr>
                        <a:t>486,5</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r>
            </a:tbl>
          </a:graphicData>
        </a:graphic>
      </p:graphicFrame>
      <p:sp>
        <p:nvSpPr>
          <p:cNvPr id="3" name="Прямоугольник 2"/>
          <p:cNvSpPr/>
          <p:nvPr/>
        </p:nvSpPr>
        <p:spPr>
          <a:xfrm>
            <a:off x="155512" y="0"/>
            <a:ext cx="12036488" cy="634482"/>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1938" algn="ctr"/>
            <a:r>
              <a:rPr lang="ru-RU" sz="2400" b="1" dirty="0" smtClean="0">
                <a:solidFill>
                  <a:srgbClr val="00FF00"/>
                </a:solidFill>
              </a:rPr>
              <a:t>Темп изменений доходов в бюджет муниципального образования Куприяновское </a:t>
            </a:r>
            <a:endParaRPr lang="ru-RU" sz="2400" b="1" dirty="0">
              <a:solidFill>
                <a:srgbClr val="00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2957148899"/>
              </p:ext>
            </p:extLst>
          </p:nvPr>
        </p:nvGraphicFramePr>
        <p:xfrm>
          <a:off x="0" y="0"/>
          <a:ext cx="3217863" cy="833718"/>
        </p:xfrm>
        <a:graphic>
          <a:graphicData uri="http://schemas.openxmlformats.org/presentationml/2006/ole">
            <p:oleObj spid="_x0000_s180236" name="Документ" r:id="rId4" imgW="5940803" imgH="1676580" progId="Word.Document.12">
              <p:embed/>
            </p:oleObj>
          </a:graphicData>
        </a:graphic>
      </p:graphicFrame>
    </p:spTree>
    <p:extLst>
      <p:ext uri="{BB962C8B-B14F-4D97-AF65-F5344CB8AC3E}">
        <p14:creationId xmlns:p14="http://schemas.microsoft.com/office/powerpoint/2010/main" xmlns="" val="8303249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p:cNvGraphicFramePr>
          <p:nvPr>
            <p:extLst>
              <p:ext uri="{D42A27DB-BD31-4B8C-83A1-F6EECF244321}">
                <p14:modId xmlns:p14="http://schemas.microsoft.com/office/powerpoint/2010/main" xmlns="" val="530650667"/>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xmlns="" val="3890920123"/>
              </p:ext>
            </p:extLst>
          </p:nvPr>
        </p:nvGraphicFramePr>
        <p:xfrm>
          <a:off x="0" y="0"/>
          <a:ext cx="3217863" cy="833438"/>
        </p:xfrm>
        <a:graphic>
          <a:graphicData uri="http://schemas.openxmlformats.org/presentationml/2006/ole">
            <p:oleObj spid="_x0000_s185353" name="Документ" r:id="rId4" imgW="5940803" imgH="1676580" progId="Word.Document.12">
              <p:embed/>
            </p:oleObj>
          </a:graphicData>
        </a:graphic>
      </p:graphicFrame>
    </p:spTree>
    <p:extLst>
      <p:ext uri="{BB962C8B-B14F-4D97-AF65-F5344CB8AC3E}">
        <p14:creationId xmlns:p14="http://schemas.microsoft.com/office/powerpoint/2010/main" xmlns="" val="6751979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234578"/>
            <a:ext cx="11514667" cy="830997"/>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2400" b="1" cap="all" dirty="0">
                <a:solidFill>
                  <a:sysClr val="windowText" lastClr="000000"/>
                </a:solidFill>
              </a:rPr>
              <a:t>Налоговые доходы в бюджет муниципального образования </a:t>
            </a:r>
            <a:r>
              <a:rPr lang="ru-RU" sz="2400" b="1" cap="all" dirty="0" smtClean="0">
                <a:solidFill>
                  <a:sysClr val="windowText" lastClr="000000"/>
                </a:solidFill>
              </a:rPr>
              <a:t>Куприяновское</a:t>
            </a:r>
            <a:endParaRPr lang="ru-RU" sz="2400" b="1" cap="all" dirty="0">
              <a:solidFill>
                <a:sysClr val="windowText" lastClr="000000"/>
              </a:solidFill>
            </a:endParaRPr>
          </a:p>
        </p:txBody>
      </p:sp>
      <p:sp>
        <p:nvSpPr>
          <p:cNvPr id="13" name="TextBox 12"/>
          <p:cNvSpPr txBox="1"/>
          <p:nvPr/>
        </p:nvSpPr>
        <p:spPr>
          <a:xfrm>
            <a:off x="441635" y="766004"/>
            <a:ext cx="11041227" cy="369332"/>
          </a:xfrm>
          <a:prstGeom prst="rect">
            <a:avLst/>
          </a:prstGeom>
          <a:noFill/>
        </p:spPr>
        <p:txBody>
          <a:bodyPr wrap="square" rtlCol="0">
            <a:spAutoFit/>
          </a:bodyPr>
          <a:lstStyle/>
          <a:p>
            <a:r>
              <a:rPr lang="ru-RU" sz="1600" dirty="0" smtClean="0"/>
              <a:t>                                                                                                                                                                         </a:t>
            </a:r>
            <a:r>
              <a:rPr lang="ru-RU" sz="1600" dirty="0" smtClean="0">
                <a:solidFill>
                  <a:srgbClr val="002060"/>
                </a:solidFill>
              </a:rPr>
              <a:t>тыс.  рублей </a:t>
            </a:r>
            <a:r>
              <a:rPr lang="ru-RU" sz="1600" dirty="0" smtClean="0"/>
              <a:t> </a:t>
            </a:r>
            <a:r>
              <a:rPr lang="ru-RU" dirty="0" smtClean="0"/>
              <a:t>                                                 </a:t>
            </a: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40006" name="Документ" r:id="rId4"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675593080"/>
              </p:ext>
            </p:extLst>
          </p:nvPr>
        </p:nvGraphicFramePr>
        <p:xfrm>
          <a:off x="-2" y="1065576"/>
          <a:ext cx="12055152" cy="5615141"/>
        </p:xfrm>
        <a:graphic>
          <a:graphicData uri="http://schemas.openxmlformats.org/drawingml/2006/table">
            <a:tbl>
              <a:tblPr>
                <a:tableStyleId>{5C22544A-7EE6-4342-B048-85BDC9FD1C3A}</a:tableStyleId>
              </a:tblPr>
              <a:tblGrid>
                <a:gridCol w="4348067"/>
                <a:gridCol w="1268964"/>
                <a:gridCol w="1362269"/>
                <a:gridCol w="1332550"/>
                <a:gridCol w="1282400"/>
                <a:gridCol w="1237872"/>
                <a:gridCol w="1223030"/>
              </a:tblGrid>
              <a:tr h="1369695">
                <a:tc>
                  <a:txBody>
                    <a:bodyPr/>
                    <a:lstStyle/>
                    <a:p>
                      <a:pPr algn="ctr" fontAlgn="ctr"/>
                      <a:r>
                        <a:rPr lang="ru-RU" sz="1900" b="1" u="none" strike="noStrike" dirty="0">
                          <a:solidFill>
                            <a:schemeClr val="bg1"/>
                          </a:solidFill>
                          <a:effectLst/>
                        </a:rPr>
                        <a:t>Налоговые доходы</a:t>
                      </a:r>
                      <a:endParaRPr lang="ru-RU" sz="1900" b="1" i="0" u="none" strike="noStrike" dirty="0">
                        <a:solidFill>
                          <a:schemeClr val="bg1"/>
                        </a:solidFill>
                        <a:effectLst/>
                        <a:latin typeface="Arial"/>
                      </a:endParaRPr>
                    </a:p>
                  </a:txBody>
                  <a:tcPr marL="7770" marR="7770" marT="7770" marB="0" anchor="ctr">
                    <a:solidFill>
                      <a:srgbClr val="002060"/>
                    </a:solidFill>
                  </a:tcPr>
                </a:tc>
                <a:tc>
                  <a:txBody>
                    <a:bodyPr/>
                    <a:lstStyle/>
                    <a:p>
                      <a:pPr algn="ctr" rtl="0" fontAlgn="ctr"/>
                      <a:r>
                        <a:rPr lang="ru-RU" sz="1900" b="1" u="none" strike="noStrike" dirty="0">
                          <a:solidFill>
                            <a:schemeClr val="bg1"/>
                          </a:solidFill>
                          <a:effectLst/>
                        </a:rPr>
                        <a:t> Исполнено за 2022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rtl="0" fontAlgn="ctr"/>
                      <a:r>
                        <a:rPr lang="ru-RU" sz="1900" b="1" u="none" strike="noStrike" dirty="0">
                          <a:solidFill>
                            <a:schemeClr val="bg1"/>
                          </a:solidFill>
                          <a:effectLst/>
                        </a:rPr>
                        <a:t> Исполнено за 2023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rtl="0" fontAlgn="ctr"/>
                      <a:r>
                        <a:rPr lang="ru-RU" sz="1900" b="1" u="none" strike="noStrike" dirty="0">
                          <a:solidFill>
                            <a:schemeClr val="bg1"/>
                          </a:solidFill>
                          <a:effectLst/>
                        </a:rPr>
                        <a:t> Оценка исполнения за 2024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fontAlgn="ctr"/>
                      <a:r>
                        <a:rPr lang="ru-RU" sz="1900" b="1" u="none" strike="noStrike" dirty="0">
                          <a:solidFill>
                            <a:schemeClr val="bg1"/>
                          </a:solidFill>
                          <a:effectLst/>
                        </a:rPr>
                        <a:t> План на очередной 2025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fontAlgn="ctr"/>
                      <a:r>
                        <a:rPr lang="ru-RU" sz="1900" b="1" u="none" strike="noStrike" dirty="0">
                          <a:solidFill>
                            <a:schemeClr val="bg1"/>
                          </a:solidFill>
                          <a:effectLst/>
                        </a:rPr>
                        <a:t> План на плановый период 2026 года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fontAlgn="ctr"/>
                      <a:r>
                        <a:rPr lang="ru-RU" sz="1900" b="1" u="none" strike="noStrike" dirty="0">
                          <a:solidFill>
                            <a:schemeClr val="bg1"/>
                          </a:solidFill>
                          <a:effectLst/>
                        </a:rPr>
                        <a:t> План на плановый период 2027 года </a:t>
                      </a:r>
                      <a:endParaRPr lang="ru-RU" sz="1900" b="1" i="0" u="none" strike="noStrike" dirty="0">
                        <a:solidFill>
                          <a:schemeClr val="bg1"/>
                        </a:solidFill>
                        <a:effectLst/>
                        <a:latin typeface="Calibri"/>
                      </a:endParaRPr>
                    </a:p>
                  </a:txBody>
                  <a:tcPr marL="7770" marR="7770" marT="7770" marB="0" anchor="ctr">
                    <a:solidFill>
                      <a:srgbClr val="002060"/>
                    </a:solidFill>
                  </a:tcPr>
                </a:tc>
              </a:tr>
              <a:tr h="513110">
                <a:tc>
                  <a:txBody>
                    <a:bodyPr/>
                    <a:lstStyle/>
                    <a:p>
                      <a:pPr algn="l" rtl="0" fontAlgn="ctr"/>
                      <a:r>
                        <a:rPr lang="ru-RU" sz="1900" b="1" u="none" strike="noStrike" dirty="0">
                          <a:effectLst/>
                        </a:rPr>
                        <a:t> - налог на доходы физических лиц</a:t>
                      </a:r>
                      <a:endParaRPr lang="ru-RU" sz="1900" b="1" i="0" u="none" strike="noStrike" dirty="0">
                        <a:solidFill>
                          <a:srgbClr val="00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756,8</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861,7</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1 021,6</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1 112,2</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1 221,8</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1 320,3</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653676">
                <a:tc>
                  <a:txBody>
                    <a:bodyPr/>
                    <a:lstStyle/>
                    <a:p>
                      <a:pPr algn="l" rtl="0" fontAlgn="ctr"/>
                      <a:r>
                        <a:rPr lang="ru-RU" sz="1900" b="1" u="none" strike="noStrike" dirty="0">
                          <a:effectLst/>
                        </a:rPr>
                        <a:t>- единый сельскохозяйственный налог (ЕСХН)</a:t>
                      </a:r>
                      <a:endParaRPr lang="ru-RU" sz="1900" b="1" i="0" u="none" strike="noStrike" dirty="0">
                        <a:solidFill>
                          <a:srgbClr val="000000"/>
                        </a:solidFill>
                        <a:effectLst/>
                        <a:latin typeface="Times New Roman"/>
                      </a:endParaRPr>
                    </a:p>
                  </a:txBody>
                  <a:tcPr marL="7770" marR="7770" marT="7770" marB="0" anchor="ctr"/>
                </a:tc>
                <a:tc>
                  <a:txBody>
                    <a:bodyPr/>
                    <a:lstStyle/>
                    <a:p>
                      <a:pPr algn="ctr" rtl="0" fontAlgn="ctr"/>
                      <a:r>
                        <a:rPr lang="ru-RU" sz="1900" b="1" u="none" strike="noStrike">
                          <a:effectLst/>
                        </a:rPr>
                        <a:t>13,7</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56,8</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151,7</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156,6</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159,0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162,9</a:t>
                      </a:r>
                      <a:endParaRPr lang="ru-RU" sz="1900" b="1" i="0" u="none" strike="noStrike">
                        <a:solidFill>
                          <a:srgbClr val="FF0000"/>
                        </a:solidFill>
                        <a:effectLst/>
                        <a:latin typeface="Times New Roman"/>
                      </a:endParaRPr>
                    </a:p>
                  </a:txBody>
                  <a:tcPr marL="7770" marR="7770" marT="7770" marB="0" anchor="ctr"/>
                </a:tc>
              </a:tr>
              <a:tr h="51311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900" b="1" u="none" strike="noStrike" dirty="0">
                          <a:effectLst/>
                        </a:rPr>
                        <a:t>- налог на </a:t>
                      </a:r>
                      <a:r>
                        <a:rPr lang="ru-RU" sz="1900" b="1" u="none" strike="noStrike" dirty="0" smtClean="0">
                          <a:effectLst/>
                        </a:rPr>
                        <a:t>имущество физических лиц</a:t>
                      </a:r>
                      <a:endParaRPr lang="ru-RU" sz="1900" b="1" i="0" u="none" strike="noStrike" dirty="0" smtClean="0">
                        <a:solidFill>
                          <a:srgbClr val="00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704,7</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866,0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900,0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1 025,0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1 061,0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1 099,0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513110">
                <a:tc>
                  <a:txBody>
                    <a:bodyPr/>
                    <a:lstStyle/>
                    <a:p>
                      <a:pPr algn="l" rtl="0" fontAlgn="ctr"/>
                      <a:r>
                        <a:rPr lang="ru-RU" sz="1900" b="1" u="none" strike="noStrike" dirty="0">
                          <a:effectLst/>
                        </a:rPr>
                        <a:t> -земельный налог</a:t>
                      </a:r>
                      <a:endParaRPr lang="ru-RU" sz="1900" b="1" i="0" u="none" strike="noStrike" dirty="0">
                        <a:solidFill>
                          <a:srgbClr val="000000"/>
                        </a:solidFill>
                        <a:effectLst/>
                        <a:latin typeface="Times New Roman"/>
                      </a:endParaRPr>
                    </a:p>
                  </a:txBody>
                  <a:tcPr marL="7770" marR="7770" marT="7770" marB="0" anchor="ctr"/>
                </a:tc>
                <a:tc>
                  <a:txBody>
                    <a:bodyPr/>
                    <a:lstStyle/>
                    <a:p>
                      <a:pPr algn="ctr" rtl="0" fontAlgn="ctr"/>
                      <a:r>
                        <a:rPr lang="ru-RU" sz="1900" b="1" u="none" strike="noStrike">
                          <a:effectLst/>
                        </a:rPr>
                        <a:t>5 163,7</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4 739,2</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4 995,1</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4 928,0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4 908,0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4 902,0</a:t>
                      </a:r>
                      <a:endParaRPr lang="ru-RU" sz="1900" b="1" i="0" u="none" strike="noStrike">
                        <a:solidFill>
                          <a:srgbClr val="FF0000"/>
                        </a:solidFill>
                        <a:effectLst/>
                        <a:latin typeface="Times New Roman"/>
                      </a:endParaRPr>
                    </a:p>
                  </a:txBody>
                  <a:tcPr marL="7770" marR="7770" marT="7770" marB="0" anchor="ctr"/>
                </a:tc>
              </a:tr>
              <a:tr h="513110">
                <a:tc>
                  <a:txBody>
                    <a:bodyPr/>
                    <a:lstStyle/>
                    <a:p>
                      <a:pPr algn="l" rtl="0" fontAlgn="ctr"/>
                      <a:r>
                        <a:rPr lang="ru-RU" sz="1900" b="1" u="none" strike="noStrike" dirty="0">
                          <a:effectLst/>
                        </a:rPr>
                        <a:t>в том числе:  с организаций</a:t>
                      </a:r>
                      <a:endParaRPr lang="ru-RU" sz="1900" b="1" i="0" u="none" strike="noStrike" dirty="0">
                        <a:solidFill>
                          <a:srgbClr val="000000"/>
                        </a:solidFill>
                        <a:effectLst/>
                        <a:latin typeface="Times New Roman"/>
                      </a:endParaRPr>
                    </a:p>
                  </a:txBody>
                  <a:tcPr marL="1048970" marR="7770" marT="7770" marB="0" anchor="ctr">
                    <a:solidFill>
                      <a:schemeClr val="accent2">
                        <a:lumMod val="20000"/>
                        <a:lumOff val="80000"/>
                      </a:schemeClr>
                    </a:solidFill>
                  </a:tcPr>
                </a:tc>
                <a:tc>
                  <a:txBody>
                    <a:bodyPr/>
                    <a:lstStyle/>
                    <a:p>
                      <a:pPr algn="ctr" rtl="0" fontAlgn="ctr"/>
                      <a:r>
                        <a:rPr lang="ru-RU" sz="1900" b="1" u="none" strike="noStrike" dirty="0">
                          <a:effectLst/>
                        </a:rPr>
                        <a:t>1 349,7</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1 054,3</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1 486,8</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1 329,0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1 382,0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1 442,0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513110">
                <a:tc>
                  <a:txBody>
                    <a:bodyPr/>
                    <a:lstStyle/>
                    <a:p>
                      <a:pPr algn="l" rtl="0" fontAlgn="ctr"/>
                      <a:r>
                        <a:rPr lang="ru-RU" sz="1900" b="1" u="none" strike="noStrike" dirty="0">
                          <a:effectLst/>
                        </a:rPr>
                        <a:t>с физических лиц</a:t>
                      </a:r>
                      <a:endParaRPr lang="ru-RU" sz="1900" b="1" i="0" u="none" strike="noStrike" dirty="0">
                        <a:solidFill>
                          <a:srgbClr val="000000"/>
                        </a:solidFill>
                        <a:effectLst/>
                        <a:latin typeface="Times New Roman"/>
                      </a:endParaRPr>
                    </a:p>
                  </a:txBody>
                  <a:tcPr marL="1048970" marR="7770" marT="7770" marB="0" anchor="ctr"/>
                </a:tc>
                <a:tc>
                  <a:txBody>
                    <a:bodyPr/>
                    <a:lstStyle/>
                    <a:p>
                      <a:pPr algn="ctr" rtl="0" fontAlgn="ctr"/>
                      <a:r>
                        <a:rPr lang="ru-RU" sz="1900" b="1" u="none" strike="noStrike" dirty="0">
                          <a:effectLst/>
                        </a:rPr>
                        <a:t>3 814,0</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3 684,9</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3 508,3</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3 599,0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3 526,0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3 460,0</a:t>
                      </a:r>
                      <a:endParaRPr lang="ru-RU" sz="1900" b="1" i="0" u="none" strike="noStrike">
                        <a:solidFill>
                          <a:srgbClr val="FF0000"/>
                        </a:solidFill>
                        <a:effectLst/>
                        <a:latin typeface="Times New Roman"/>
                      </a:endParaRPr>
                    </a:p>
                  </a:txBody>
                  <a:tcPr marL="7770" marR="7770" marT="7770" marB="0" anchor="ctr"/>
                </a:tc>
              </a:tr>
              <a:tr h="513110">
                <a:tc>
                  <a:txBody>
                    <a:bodyPr/>
                    <a:lstStyle/>
                    <a:p>
                      <a:pPr algn="l" rtl="0" fontAlgn="ctr"/>
                      <a:r>
                        <a:rPr lang="ru-RU" sz="1900" b="1" u="none" strike="noStrike" dirty="0">
                          <a:effectLst/>
                        </a:rPr>
                        <a:t>- </a:t>
                      </a:r>
                      <a:r>
                        <a:rPr lang="ru-RU" sz="2000" b="1" u="none" strike="noStrike" dirty="0">
                          <a:effectLst/>
                        </a:rPr>
                        <a:t>государственная</a:t>
                      </a:r>
                      <a:r>
                        <a:rPr lang="ru-RU" sz="1900" b="1" u="none" strike="noStrike" dirty="0">
                          <a:effectLst/>
                        </a:rPr>
                        <a:t> пошлина</a:t>
                      </a:r>
                      <a:endParaRPr lang="ru-RU" sz="1900" b="1" i="0" u="none" strike="noStrike" dirty="0">
                        <a:solidFill>
                          <a:srgbClr val="00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6,6</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2,3</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513110">
                <a:tc>
                  <a:txBody>
                    <a:bodyPr/>
                    <a:lstStyle/>
                    <a:p>
                      <a:pPr algn="ctr" rtl="0" fontAlgn="ctr"/>
                      <a:r>
                        <a:rPr lang="ru-RU" sz="1900" b="1" u="none" strike="noStrike">
                          <a:effectLst/>
                        </a:rPr>
                        <a:t> Всего</a:t>
                      </a:r>
                      <a:endParaRPr lang="ru-RU" sz="1900" b="1" i="0" u="none" strike="noStrike">
                        <a:solidFill>
                          <a:srgbClr val="000000"/>
                        </a:solidFill>
                        <a:effectLst/>
                        <a:latin typeface="Times New Roman"/>
                      </a:endParaRPr>
                    </a:p>
                  </a:txBody>
                  <a:tcPr marL="7770" marR="7770" marT="7770" marB="0" anchor="ctr"/>
                </a:tc>
                <a:tc>
                  <a:txBody>
                    <a:bodyPr/>
                    <a:lstStyle/>
                    <a:p>
                      <a:pPr algn="ctr" rtl="0" fontAlgn="ctr"/>
                      <a:r>
                        <a:rPr lang="ru-RU" sz="1900" b="1" u="none" strike="noStrike" dirty="0">
                          <a:effectLst/>
                        </a:rPr>
                        <a:t>6 651,3</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6 530,3</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7 070,7</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7 224,2</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7 352,2</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7 486,6</a:t>
                      </a:r>
                      <a:endParaRPr lang="ru-RU" sz="1900" b="1" i="0" u="none" strike="noStrike" dirty="0">
                        <a:solidFill>
                          <a:srgbClr val="FF0000"/>
                        </a:solidFill>
                        <a:effectLst/>
                        <a:latin typeface="Times New Roman"/>
                      </a:endParaRPr>
                    </a:p>
                  </a:txBody>
                  <a:tcPr marL="7770" marR="7770" marT="7770" marB="0" anchor="ctr"/>
                </a:tc>
              </a:tr>
            </a:tbl>
          </a:graphicData>
        </a:graphic>
      </p:graphicFrame>
    </p:spTree>
    <p:extLst>
      <p:ext uri="{BB962C8B-B14F-4D97-AF65-F5344CB8AC3E}">
        <p14:creationId xmlns:p14="http://schemas.microsoft.com/office/powerpoint/2010/main" xmlns="" val="394633777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extLst>
              <p:ext uri="{D42A27DB-BD31-4B8C-83A1-F6EECF244321}">
                <p14:modId xmlns:p14="http://schemas.microsoft.com/office/powerpoint/2010/main" xmlns="" val="4266273907"/>
              </p:ext>
            </p:extLst>
          </p:nvPr>
        </p:nvGraphicFramePr>
        <p:xfrm>
          <a:off x="0" y="1"/>
          <a:ext cx="12192000" cy="685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186376" name="Документ" r:id="rId4" imgW="5940803" imgH="1676580" progId="Word.Document.12">
              <p:embed/>
            </p:oleObj>
          </a:graphicData>
        </a:graphic>
      </p:graphicFrame>
    </p:spTree>
    <p:extLst>
      <p:ext uri="{BB962C8B-B14F-4D97-AF65-F5344CB8AC3E}">
        <p14:creationId xmlns:p14="http://schemas.microsoft.com/office/powerpoint/2010/main" xmlns="" val="466947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196622" y="234578"/>
            <a:ext cx="10995378" cy="830997"/>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2400" b="1" cap="all" dirty="0" smtClean="0">
                <a:solidFill>
                  <a:sysClr val="windowText" lastClr="000000"/>
                </a:solidFill>
              </a:rPr>
              <a:t>НЕНалоговые </a:t>
            </a:r>
            <a:r>
              <a:rPr lang="ru-RU" sz="2400" b="1" cap="all" dirty="0">
                <a:solidFill>
                  <a:sysClr val="windowText" lastClr="000000"/>
                </a:solidFill>
              </a:rPr>
              <a:t>доходы в бюджет муниципального образования </a:t>
            </a:r>
            <a:r>
              <a:rPr lang="ru-RU" sz="2400" b="1" cap="all" dirty="0" smtClean="0">
                <a:solidFill>
                  <a:sysClr val="windowText" lastClr="000000"/>
                </a:solidFill>
              </a:rPr>
              <a:t>Куприяновское</a:t>
            </a:r>
            <a:endParaRPr lang="ru-RU" sz="2400" b="1" cap="all" dirty="0">
              <a:solidFill>
                <a:sysClr val="windowText" lastClr="000000"/>
              </a:solidFill>
            </a:endParaRPr>
          </a:p>
        </p:txBody>
      </p:sp>
      <p:graphicFrame>
        <p:nvGraphicFramePr>
          <p:cNvPr id="9" name="Таблица 8"/>
          <p:cNvGraphicFramePr>
            <a:graphicFrameLocks noGrp="1"/>
          </p:cNvGraphicFramePr>
          <p:nvPr>
            <p:extLst>
              <p:ext uri="{D42A27DB-BD31-4B8C-83A1-F6EECF244321}">
                <p14:modId xmlns:p14="http://schemas.microsoft.com/office/powerpoint/2010/main" xmlns="" val="1750614093"/>
              </p:ext>
            </p:extLst>
          </p:nvPr>
        </p:nvGraphicFramePr>
        <p:xfrm>
          <a:off x="80683" y="1230145"/>
          <a:ext cx="12032294" cy="5487897"/>
        </p:xfrm>
        <a:graphic>
          <a:graphicData uri="http://schemas.openxmlformats.org/drawingml/2006/table">
            <a:tbl>
              <a:tblPr firstRow="1" bandRow="1">
                <a:tableStyleId>{00A15C55-8517-42AA-B614-E9B94910E393}</a:tableStyleId>
              </a:tblPr>
              <a:tblGrid>
                <a:gridCol w="4975412"/>
                <a:gridCol w="1169894"/>
                <a:gridCol w="1223683"/>
                <a:gridCol w="1264023"/>
                <a:gridCol w="1223682"/>
                <a:gridCol w="1062318"/>
                <a:gridCol w="1113282"/>
              </a:tblGrid>
              <a:tr h="1289932">
                <a:tc>
                  <a:txBody>
                    <a:bodyPr/>
                    <a:lstStyle/>
                    <a:p>
                      <a:pPr algn="ctr" fontAlgn="ctr"/>
                      <a:r>
                        <a:rPr lang="ru-RU" sz="1800" b="0" i="0" u="none" strike="noStrike" dirty="0">
                          <a:solidFill>
                            <a:schemeClr val="bg1"/>
                          </a:solidFill>
                          <a:effectLst/>
                          <a:latin typeface="Arial"/>
                        </a:rPr>
                        <a:t>Неналоговые доходы</a:t>
                      </a:r>
                    </a:p>
                  </a:txBody>
                  <a:tcPr marL="9525" marR="9525" marT="9525" marB="0" anchor="ctr">
                    <a:solidFill>
                      <a:srgbClr val="002060"/>
                    </a:solidFill>
                  </a:tcPr>
                </a:tc>
                <a:tc>
                  <a:txBody>
                    <a:bodyPr/>
                    <a:lstStyle/>
                    <a:p>
                      <a:pPr algn="ctr" rtl="0" fontAlgn="ctr"/>
                      <a:r>
                        <a:rPr lang="ru-RU" sz="1800" b="1" i="0" u="none" strike="noStrike" dirty="0">
                          <a:solidFill>
                            <a:schemeClr val="bg1"/>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a:solidFill>
                            <a:schemeClr val="bg1"/>
                          </a:solidFill>
                          <a:effectLst/>
                          <a:latin typeface="Calibri"/>
                        </a:rPr>
                        <a:t> Исполнено за 2023 год </a:t>
                      </a:r>
                    </a:p>
                  </a:txBody>
                  <a:tcPr marL="9525" marR="9525" marT="9525" marB="0" anchor="ctr">
                    <a:solidFill>
                      <a:srgbClr val="002060"/>
                    </a:solidFill>
                  </a:tcPr>
                </a:tc>
                <a:tc>
                  <a:txBody>
                    <a:bodyPr/>
                    <a:lstStyle/>
                    <a:p>
                      <a:pPr algn="ctr" rtl="0" fontAlgn="ctr"/>
                      <a:r>
                        <a:rPr lang="ru-RU" sz="1800" b="1" i="0" u="none" strike="noStrike" dirty="0">
                          <a:solidFill>
                            <a:schemeClr val="bg1"/>
                          </a:solidFill>
                          <a:effectLst/>
                          <a:latin typeface="Calibri"/>
                        </a:rPr>
                        <a:t> Оценка исполнения за 2024 год </a:t>
                      </a:r>
                    </a:p>
                  </a:txBody>
                  <a:tcPr marL="9525" marR="9525" marT="9525" marB="0" anchor="ctr">
                    <a:solidFill>
                      <a:srgbClr val="002060"/>
                    </a:solidFill>
                  </a:tcPr>
                </a:tc>
                <a:tc>
                  <a:txBody>
                    <a:bodyPr/>
                    <a:lstStyle/>
                    <a:p>
                      <a:pPr algn="ctr" fontAlgn="ctr"/>
                      <a:r>
                        <a:rPr lang="ru-RU" sz="1800" b="1" i="0" u="none" strike="noStrike" dirty="0">
                          <a:solidFill>
                            <a:schemeClr val="bg1"/>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chemeClr val="bg1"/>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chemeClr val="bg1"/>
                          </a:solidFill>
                          <a:effectLst/>
                          <a:latin typeface="Calibri"/>
                        </a:rPr>
                        <a:t> План на плановый период 2027 года </a:t>
                      </a:r>
                    </a:p>
                  </a:txBody>
                  <a:tcPr marL="9525" marR="9525" marT="9525" marB="0" anchor="ctr">
                    <a:solidFill>
                      <a:srgbClr val="002060"/>
                    </a:solidFill>
                  </a:tcPr>
                </a:tc>
              </a:tr>
              <a:tr h="1175573">
                <a:tc>
                  <a:txBody>
                    <a:bodyPr/>
                    <a:lstStyle/>
                    <a:p>
                      <a:pPr algn="l" rtl="0" fontAlgn="ctr"/>
                      <a:r>
                        <a:rPr lang="ru-RU" sz="1800" b="1" i="0" u="none" strike="noStrike" dirty="0">
                          <a:solidFill>
                            <a:srgbClr val="002060"/>
                          </a:solidFill>
                          <a:effectLst/>
                          <a:latin typeface="Times New Roman"/>
                        </a:rPr>
                        <a:t>ДОХОДЫ ОТ ИСПОЛЬЗОВАНИЯ ИМУЩЕСТВА, НАХОДЯЩЕГОСЯ В ГОСУДАРСТВЕННОЙ И МУНИЦИПАЛЬНОЙ СОБСТВЕННОСТИ</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452,4</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195,6</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237,0</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199,8</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206,7</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209,0</a:t>
                      </a:r>
                    </a:p>
                  </a:txBody>
                  <a:tcPr marL="9525" marR="9525" marT="9525" marB="0" anchor="ctr">
                    <a:solidFill>
                      <a:schemeClr val="accent2">
                        <a:lumMod val="20000"/>
                        <a:lumOff val="80000"/>
                      </a:schemeClr>
                    </a:solidFill>
                  </a:tcPr>
                </a:tc>
              </a:tr>
              <a:tr h="654082">
                <a:tc>
                  <a:txBody>
                    <a:bodyPr/>
                    <a:lstStyle/>
                    <a:p>
                      <a:pPr algn="l" rtl="0" fontAlgn="ctr"/>
                      <a:r>
                        <a:rPr lang="ru-RU" sz="1800" b="1" i="0" u="none" strike="noStrike" dirty="0">
                          <a:solidFill>
                            <a:srgbClr val="002060"/>
                          </a:solidFill>
                          <a:effectLst/>
                          <a:latin typeface="Times New Roman"/>
                        </a:rPr>
                        <a:t>ДОХОДЫ ОТ ОКАЗАНИЯ ПЛАТНЫХ УСЛУГ И КОМПЕНСАЦИИ ЗАТРАТ ГОСУДАРСТВА</a:t>
                      </a:r>
                    </a:p>
                  </a:txBody>
                  <a:tcPr marL="9525" marR="9525" marT="9525" marB="0" anchor="ctr"/>
                </a:tc>
                <a:tc>
                  <a:txBody>
                    <a:bodyPr/>
                    <a:lstStyle/>
                    <a:p>
                      <a:pPr algn="ctr" rtl="0" fontAlgn="ctr"/>
                      <a:r>
                        <a:rPr lang="ru-RU" sz="1800" b="1" i="0" u="none" strike="noStrike">
                          <a:solidFill>
                            <a:srgbClr val="002060"/>
                          </a:solidFill>
                          <a:effectLst/>
                          <a:latin typeface="Times New Roman"/>
                        </a:rPr>
                        <a:t>12,6</a:t>
                      </a:r>
                    </a:p>
                  </a:txBody>
                  <a:tcPr marL="9525" marR="9525" marT="9525" marB="0" anchor="ctr"/>
                </a:tc>
                <a:tc>
                  <a:txBody>
                    <a:bodyPr/>
                    <a:lstStyle/>
                    <a:p>
                      <a:pPr algn="ctr" rtl="0" fontAlgn="ctr"/>
                      <a:r>
                        <a:rPr lang="ru-RU" sz="1800" b="1" i="0" u="none" strike="noStrike">
                          <a:solidFill>
                            <a:srgbClr val="002060"/>
                          </a:solidFill>
                          <a:effectLst/>
                          <a:latin typeface="Times New Roman"/>
                        </a:rPr>
                        <a:t>42,4</a:t>
                      </a:r>
                    </a:p>
                  </a:txBody>
                  <a:tcPr marL="9525" marR="9525" marT="9525" marB="0" anchor="ctr"/>
                </a:tc>
                <a:tc>
                  <a:txBody>
                    <a:bodyPr/>
                    <a:lstStyle/>
                    <a:p>
                      <a:pPr algn="ctr" rtl="0" fontAlgn="ctr"/>
                      <a:r>
                        <a:rPr lang="ru-RU" sz="1800" b="1" i="0" u="none" strike="noStrike">
                          <a:solidFill>
                            <a:srgbClr val="002060"/>
                          </a:solidFill>
                          <a:effectLst/>
                          <a:latin typeface="Times New Roman"/>
                        </a:rPr>
                        <a:t>48,7</a:t>
                      </a:r>
                    </a:p>
                  </a:txBody>
                  <a:tcPr marL="9525" marR="9525" marT="9525" marB="0" anchor="ctr"/>
                </a:tc>
                <a:tc>
                  <a:txBody>
                    <a:bodyPr/>
                    <a:lstStyle/>
                    <a:p>
                      <a:pPr algn="ctr" rtl="0" fontAlgn="ctr"/>
                      <a:r>
                        <a:rPr lang="ru-RU" sz="1800" b="1" i="0" u="none" strike="noStrike">
                          <a:solidFill>
                            <a:srgbClr val="002060"/>
                          </a:solidFill>
                          <a:effectLst/>
                          <a:latin typeface="Times New Roman"/>
                        </a:rPr>
                        <a:t>18,3</a:t>
                      </a:r>
                    </a:p>
                  </a:txBody>
                  <a:tcPr marL="9525" marR="9525" marT="9525" marB="0" anchor="ctr"/>
                </a:tc>
                <a:tc>
                  <a:txBody>
                    <a:bodyPr/>
                    <a:lstStyle/>
                    <a:p>
                      <a:pPr algn="ctr" rtl="0" fontAlgn="ctr"/>
                      <a:r>
                        <a:rPr lang="ru-RU" sz="1800" b="1" i="0" u="none" strike="noStrike">
                          <a:solidFill>
                            <a:srgbClr val="002060"/>
                          </a:solidFill>
                          <a:effectLst/>
                          <a:latin typeface="Times New Roman"/>
                        </a:rPr>
                        <a:t>19,0</a:t>
                      </a:r>
                    </a:p>
                  </a:txBody>
                  <a:tcPr marL="9525" marR="9525" marT="9525" marB="0" anchor="ctr"/>
                </a:tc>
                <a:tc>
                  <a:txBody>
                    <a:bodyPr/>
                    <a:lstStyle/>
                    <a:p>
                      <a:pPr algn="ctr" rtl="0" fontAlgn="ctr"/>
                      <a:r>
                        <a:rPr lang="ru-RU" sz="1800" b="1" i="0" u="none" strike="noStrike">
                          <a:solidFill>
                            <a:srgbClr val="002060"/>
                          </a:solidFill>
                          <a:effectLst/>
                          <a:latin typeface="Times New Roman"/>
                        </a:rPr>
                        <a:t>19,0</a:t>
                      </a:r>
                    </a:p>
                  </a:txBody>
                  <a:tcPr marL="9525" marR="9525" marT="9525" marB="0" anchor="ctr"/>
                </a:tc>
              </a:tr>
              <a:tr h="788516">
                <a:tc>
                  <a:txBody>
                    <a:bodyPr/>
                    <a:lstStyle/>
                    <a:p>
                      <a:pPr algn="l" rtl="0" fontAlgn="ctr"/>
                      <a:r>
                        <a:rPr lang="ru-RU" sz="1800" b="1" i="0" u="none" strike="noStrike" dirty="0">
                          <a:solidFill>
                            <a:srgbClr val="002060"/>
                          </a:solidFill>
                          <a:effectLst/>
                          <a:latin typeface="Times New Roman"/>
                        </a:rPr>
                        <a:t>ДОХОДЫ ОТ ПРОДАЖИ МАТЕРИАЛЬНЫХ И НЕМАТЕРИАЛЬНЫХ АКТИВОВ</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60,2</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255,5</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486,5</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592845">
                <a:tc>
                  <a:txBody>
                    <a:bodyPr/>
                    <a:lstStyle/>
                    <a:p>
                      <a:pPr algn="l" rtl="0" fontAlgn="ctr"/>
                      <a:r>
                        <a:rPr lang="ru-RU" sz="1800" b="1" i="0" u="none" strike="noStrike" dirty="0">
                          <a:solidFill>
                            <a:srgbClr val="002060"/>
                          </a:solidFill>
                          <a:effectLst/>
                          <a:latin typeface="Times New Roman"/>
                        </a:rPr>
                        <a:t>ШТРАФЫ, САНКЦИИ, ВОЗМЕЩЕНИЕ УЩЕРБА</a:t>
                      </a:r>
                    </a:p>
                  </a:txBody>
                  <a:tcPr marL="9525" marR="9525" marT="9525" marB="0" anchor="ctr"/>
                </a:tc>
                <a:tc>
                  <a:txBody>
                    <a:bodyPr/>
                    <a:lstStyle/>
                    <a:p>
                      <a:pPr algn="ctr" rtl="0" fontAlgn="ctr"/>
                      <a:r>
                        <a:rPr lang="ru-RU" sz="1800" b="1" i="0" u="none" strike="noStrike">
                          <a:solidFill>
                            <a:srgbClr val="002060"/>
                          </a:solidFill>
                          <a:effectLst/>
                          <a:latin typeface="Times New Roman"/>
                        </a:rPr>
                        <a:t>30,4</a:t>
                      </a:r>
                    </a:p>
                  </a:txBody>
                  <a:tcPr marL="9525" marR="9525" marT="9525" marB="0" anchor="ctr"/>
                </a:tc>
                <a:tc>
                  <a:txBody>
                    <a:bodyPr/>
                    <a:lstStyle/>
                    <a:p>
                      <a:pPr algn="ctr" rtl="0" fontAlgn="ctr"/>
                      <a:r>
                        <a:rPr lang="ru-RU" sz="1800" b="1" i="0" u="none" strike="noStrike">
                          <a:solidFill>
                            <a:srgbClr val="002060"/>
                          </a:solidFill>
                          <a:effectLst/>
                          <a:latin typeface="Times New Roman"/>
                        </a:rPr>
                        <a:t>22,9</a:t>
                      </a:r>
                    </a:p>
                  </a:txBody>
                  <a:tcPr marL="9525" marR="9525" marT="9525" marB="0" anchor="ctr"/>
                </a:tc>
                <a:tc>
                  <a:txBody>
                    <a:bodyPr/>
                    <a:lstStyle/>
                    <a:p>
                      <a:pPr algn="ctr" rtl="0" fontAlgn="ctr"/>
                      <a:r>
                        <a:rPr lang="ru-RU" sz="1800" b="1" i="0" u="none" strike="noStrike">
                          <a:solidFill>
                            <a:srgbClr val="002060"/>
                          </a:solidFill>
                          <a:effectLst/>
                          <a:latin typeface="Times New Roman"/>
                        </a:rPr>
                        <a:t>65,5</a:t>
                      </a: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0,7   </a:t>
                      </a:r>
                      <a:endParaRPr lang="ru-RU" sz="1800" b="1" i="0" u="none" strike="noStrike" dirty="0">
                        <a:solidFill>
                          <a:srgbClr val="002060"/>
                        </a:solidFill>
                        <a:effectLst/>
                        <a:latin typeface="Times New Roman"/>
                      </a:endParaRP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0,7   </a:t>
                      </a:r>
                      <a:endParaRPr lang="ru-RU" sz="1800" b="1" i="0" u="none" strike="noStrike" dirty="0">
                        <a:solidFill>
                          <a:srgbClr val="002060"/>
                        </a:solidFill>
                        <a:effectLst/>
                        <a:latin typeface="Times New Roman"/>
                      </a:endParaRP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0,7   </a:t>
                      </a:r>
                      <a:endParaRPr lang="ru-RU" sz="1800" b="1" i="0" u="none" strike="noStrike" dirty="0">
                        <a:solidFill>
                          <a:srgbClr val="002060"/>
                        </a:solidFill>
                        <a:effectLst/>
                        <a:latin typeface="Times New Roman"/>
                      </a:endParaRPr>
                    </a:p>
                  </a:txBody>
                  <a:tcPr marL="9525" marR="9525" marT="9525" marB="0" anchor="ctr"/>
                </a:tc>
              </a:tr>
              <a:tr h="592845">
                <a:tc>
                  <a:txBody>
                    <a:bodyPr/>
                    <a:lstStyle/>
                    <a:p>
                      <a:pPr algn="l" fontAlgn="t"/>
                      <a:r>
                        <a:rPr lang="ru-RU" sz="1800" b="1" i="0" u="none" strike="noStrike" dirty="0">
                          <a:solidFill>
                            <a:srgbClr val="002060"/>
                          </a:solidFill>
                          <a:effectLst/>
                          <a:latin typeface="Times New Roman"/>
                        </a:rPr>
                        <a:t>Прочие неналоговые доходы бюджетов сельских поселений</a:t>
                      </a:r>
                    </a:p>
                  </a:txBody>
                  <a:tcPr marL="9525" marR="9525" marT="9525" marB="0">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r>
                        <a:rPr lang="ru-RU" sz="1800" b="1" i="0" u="none" strike="noStrike" dirty="0">
                          <a:solidFill>
                            <a:srgbClr val="002060"/>
                          </a:solidFill>
                          <a:effectLst/>
                          <a:latin typeface="Times New Roman"/>
                        </a:rPr>
                        <a:t>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7,9</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-7,9</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394104">
                <a:tc>
                  <a:txBody>
                    <a:bodyPr/>
                    <a:lstStyle/>
                    <a:p>
                      <a:pPr algn="ctr" rtl="0" fontAlgn="ctr"/>
                      <a:r>
                        <a:rPr lang="ru-RU" sz="1800" b="1" i="0" u="none" strike="noStrike" dirty="0">
                          <a:solidFill>
                            <a:srgbClr val="002060"/>
                          </a:solidFill>
                          <a:effectLst/>
                          <a:latin typeface="Times New Roman"/>
                        </a:rPr>
                        <a:t>ВСЕГО</a:t>
                      </a:r>
                    </a:p>
                  </a:txBody>
                  <a:tcPr marL="9525" marR="9525" marT="9525" marB="0" anchor="ctr"/>
                </a:tc>
                <a:tc>
                  <a:txBody>
                    <a:bodyPr/>
                    <a:lstStyle/>
                    <a:p>
                      <a:pPr algn="ctr" rtl="0" fontAlgn="ctr"/>
                      <a:r>
                        <a:rPr lang="ru-RU" sz="1800" b="1" i="0" u="none" strike="noStrike">
                          <a:solidFill>
                            <a:srgbClr val="002060"/>
                          </a:solidFill>
                          <a:effectLst/>
                          <a:latin typeface="Times New Roman"/>
                        </a:rPr>
                        <a:t>555,6</a:t>
                      </a:r>
                    </a:p>
                  </a:txBody>
                  <a:tcPr marL="9525" marR="9525" marT="9525" marB="0" anchor="ctr"/>
                </a:tc>
                <a:tc>
                  <a:txBody>
                    <a:bodyPr/>
                    <a:lstStyle/>
                    <a:p>
                      <a:pPr algn="ctr" rtl="0" fontAlgn="ctr"/>
                      <a:r>
                        <a:rPr lang="ru-RU" sz="1800" b="1" i="0" u="none" strike="noStrike">
                          <a:solidFill>
                            <a:srgbClr val="002060"/>
                          </a:solidFill>
                          <a:effectLst/>
                          <a:latin typeface="Times New Roman"/>
                        </a:rPr>
                        <a:t>524,3</a:t>
                      </a:r>
                    </a:p>
                  </a:txBody>
                  <a:tcPr marL="9525" marR="9525" marT="9525" marB="0" anchor="ctr"/>
                </a:tc>
                <a:tc>
                  <a:txBody>
                    <a:bodyPr/>
                    <a:lstStyle/>
                    <a:p>
                      <a:pPr algn="ctr" rtl="0" fontAlgn="ctr"/>
                      <a:r>
                        <a:rPr lang="ru-RU" sz="1800" b="1" i="0" u="none" strike="noStrike">
                          <a:solidFill>
                            <a:srgbClr val="002060"/>
                          </a:solidFill>
                          <a:effectLst/>
                          <a:latin typeface="Times New Roman"/>
                        </a:rPr>
                        <a:t>829,8</a:t>
                      </a:r>
                    </a:p>
                  </a:txBody>
                  <a:tcPr marL="9525" marR="9525" marT="9525" marB="0" anchor="ctr"/>
                </a:tc>
                <a:tc>
                  <a:txBody>
                    <a:bodyPr/>
                    <a:lstStyle/>
                    <a:p>
                      <a:pPr algn="ctr" rtl="0" fontAlgn="ctr"/>
                      <a:r>
                        <a:rPr lang="ru-RU" sz="1800" b="1" i="0" u="none" strike="noStrike">
                          <a:solidFill>
                            <a:srgbClr val="002060"/>
                          </a:solidFill>
                          <a:effectLst/>
                          <a:latin typeface="Times New Roman"/>
                        </a:rPr>
                        <a:t>218,8</a:t>
                      </a:r>
                    </a:p>
                  </a:txBody>
                  <a:tcPr marL="9525" marR="9525" marT="9525" marB="0" anchor="ctr"/>
                </a:tc>
                <a:tc>
                  <a:txBody>
                    <a:bodyPr/>
                    <a:lstStyle/>
                    <a:p>
                      <a:pPr algn="ctr" rtl="0" fontAlgn="ctr"/>
                      <a:r>
                        <a:rPr lang="ru-RU" sz="1800" b="1" i="0" u="none" strike="noStrike">
                          <a:solidFill>
                            <a:srgbClr val="002060"/>
                          </a:solidFill>
                          <a:effectLst/>
                          <a:latin typeface="Times New Roman"/>
                        </a:rPr>
                        <a:t>226,4</a:t>
                      </a:r>
                    </a:p>
                  </a:txBody>
                  <a:tcPr marL="9525" marR="9525" marT="9525" marB="0" anchor="ctr"/>
                </a:tc>
                <a:tc>
                  <a:txBody>
                    <a:bodyPr/>
                    <a:lstStyle/>
                    <a:p>
                      <a:pPr algn="ctr" rtl="0" fontAlgn="ctr"/>
                      <a:r>
                        <a:rPr lang="ru-RU" sz="1800" b="1" i="0" u="none" strike="noStrike" dirty="0">
                          <a:solidFill>
                            <a:srgbClr val="002060"/>
                          </a:solidFill>
                          <a:effectLst/>
                          <a:latin typeface="Times New Roman"/>
                        </a:rPr>
                        <a:t>228,7</a:t>
                      </a:r>
                    </a:p>
                  </a:txBody>
                  <a:tcPr marL="9525" marR="9525" marT="9525" marB="0" anchor="ctr"/>
                </a:tc>
              </a:tr>
            </a:tbl>
          </a:graphicData>
        </a:graphic>
      </p:graphicFrame>
      <p:sp>
        <p:nvSpPr>
          <p:cNvPr id="13" name="TextBox 12"/>
          <p:cNvSpPr txBox="1"/>
          <p:nvPr/>
        </p:nvSpPr>
        <p:spPr>
          <a:xfrm>
            <a:off x="441635" y="766004"/>
            <a:ext cx="11041227" cy="369332"/>
          </a:xfrm>
          <a:prstGeom prst="rect">
            <a:avLst/>
          </a:prstGeom>
          <a:noFill/>
        </p:spPr>
        <p:txBody>
          <a:bodyPr wrap="square" rtlCol="0">
            <a:spAutoFit/>
          </a:bodyPr>
          <a:lstStyle/>
          <a:p>
            <a:r>
              <a:rPr lang="ru-RU" sz="1600" dirty="0" smtClean="0"/>
              <a:t>                                                                                                                                                                         </a:t>
            </a:r>
            <a:r>
              <a:rPr lang="ru-RU" sz="1600" dirty="0" smtClean="0">
                <a:solidFill>
                  <a:srgbClr val="002060"/>
                </a:solidFill>
              </a:rPr>
              <a:t>тыс.  рублей </a:t>
            </a:r>
            <a:r>
              <a:rPr lang="ru-RU" sz="1600" dirty="0" smtClean="0"/>
              <a:t> </a:t>
            </a:r>
            <a:r>
              <a:rPr lang="ru-RU" dirty="0" smtClean="0"/>
              <a:t>                                                 </a:t>
            </a: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41029" name="Документ" r:id="rId4" imgW="5940803" imgH="1676580" progId="Word.Document.12">
              <p:embed/>
            </p:oleObj>
          </a:graphicData>
        </a:graphic>
      </p:graphicFrame>
    </p:spTree>
    <p:extLst>
      <p:ext uri="{BB962C8B-B14F-4D97-AF65-F5344CB8AC3E}">
        <p14:creationId xmlns:p14="http://schemas.microsoft.com/office/powerpoint/2010/main" xmlns="" val="38793301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40081" y="58651"/>
            <a:ext cx="11551920" cy="330860"/>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550" b="1" cap="all" dirty="0" smtClean="0">
                <a:solidFill>
                  <a:srgbClr val="B3011A"/>
                </a:solidFill>
                <a:latin typeface="Times New Roman" panose="02020603050405020304" pitchFamily="18" charset="0"/>
                <a:cs typeface="Times New Roman" panose="02020603050405020304" pitchFamily="18" charset="0"/>
              </a:rPr>
              <a:t>БЕЗВОЗМЕЗДНЫЕ ПОСТУПЛЕНИЯ в  бюджет </a:t>
            </a:r>
            <a:r>
              <a:rPr lang="ru-RU" sz="1550" b="1" cap="all" dirty="0">
                <a:solidFill>
                  <a:srgbClr val="B3011A"/>
                </a:solidFill>
                <a:latin typeface="Times New Roman" panose="02020603050405020304" pitchFamily="18" charset="0"/>
                <a:cs typeface="Times New Roman" panose="02020603050405020304" pitchFamily="18" charset="0"/>
              </a:rPr>
              <a:t>муниципального образования </a:t>
            </a:r>
            <a:r>
              <a:rPr lang="ru-RU" sz="1550" b="1" cap="all" dirty="0" smtClean="0">
                <a:solidFill>
                  <a:srgbClr val="B3011A"/>
                </a:solidFill>
                <a:latin typeface="Times New Roman" panose="02020603050405020304" pitchFamily="18" charset="0"/>
                <a:cs typeface="Times New Roman" panose="02020603050405020304" pitchFamily="18" charset="0"/>
              </a:rPr>
              <a:t>Куприяновское, </a:t>
            </a:r>
            <a:r>
              <a:rPr lang="ru-RU" sz="1550" b="1" cap="all" dirty="0">
                <a:solidFill>
                  <a:srgbClr val="B3011A"/>
                </a:solidFill>
                <a:latin typeface="Times New Roman" panose="02020603050405020304" pitchFamily="18" charset="0"/>
                <a:cs typeface="Times New Roman" panose="02020603050405020304" pitchFamily="18" charset="0"/>
              </a:rPr>
              <a:t>тыс.  </a:t>
            </a:r>
            <a:r>
              <a:rPr lang="ru-RU" sz="1550" b="1" cap="all" dirty="0" smtClean="0">
                <a:solidFill>
                  <a:srgbClr val="B3011A"/>
                </a:solidFill>
                <a:latin typeface="Times New Roman" panose="02020603050405020304" pitchFamily="18" charset="0"/>
                <a:cs typeface="Times New Roman" panose="02020603050405020304" pitchFamily="18" charset="0"/>
              </a:rPr>
              <a:t>Руб.</a:t>
            </a:r>
            <a:endParaRPr lang="ru-RU" sz="1550" b="1" cap="all" dirty="0">
              <a:solidFill>
                <a:srgbClr val="B3011A"/>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xmlns="" val="4213045520"/>
              </p:ext>
            </p:extLst>
          </p:nvPr>
        </p:nvGraphicFramePr>
        <p:xfrm>
          <a:off x="107445" y="457581"/>
          <a:ext cx="12084555" cy="6400418"/>
        </p:xfrm>
        <a:graphic>
          <a:graphicData uri="http://schemas.openxmlformats.org/drawingml/2006/table">
            <a:tbl>
              <a:tblPr firstRow="1" bandRow="1">
                <a:tableStyleId>{00A15C55-8517-42AA-B614-E9B94910E393}</a:tableStyleId>
              </a:tblPr>
              <a:tblGrid>
                <a:gridCol w="5034007"/>
                <a:gridCol w="1175657"/>
                <a:gridCol w="1250302"/>
                <a:gridCol w="1231641"/>
                <a:gridCol w="1254693"/>
                <a:gridCol w="1035423"/>
                <a:gridCol w="1102832"/>
              </a:tblGrid>
              <a:tr h="1150544">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2023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Оценка исполнения за 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295062">
                <a:tc>
                  <a:txBody>
                    <a:bodyPr/>
                    <a:lstStyle/>
                    <a:p>
                      <a:pPr algn="l" fontAlgn="ctr"/>
                      <a:r>
                        <a:rPr lang="ru-RU" sz="1700" b="1" i="0" u="none" strike="noStrike" dirty="0">
                          <a:solidFill>
                            <a:srgbClr val="000000"/>
                          </a:solidFill>
                          <a:effectLst/>
                          <a:latin typeface="Times New Roman" panose="02020603050405020304" pitchFamily="18" charset="0"/>
                          <a:cs typeface="Times New Roman" panose="02020603050405020304" pitchFamily="18" charset="0"/>
                        </a:rPr>
                        <a:t>БЕЗВОЗМЕЗДНЫЕ ПОСТУПЛЕНИЯ</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55 </a:t>
                      </a:r>
                      <a:r>
                        <a:rPr lang="ru-RU" sz="1800" b="1" i="0" u="none" strike="noStrike" dirty="0">
                          <a:solidFill>
                            <a:srgbClr val="002060"/>
                          </a:solidFill>
                          <a:effectLst/>
                          <a:latin typeface="Times New Roman"/>
                        </a:rPr>
                        <a:t>216,8   </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70 </a:t>
                      </a:r>
                      <a:r>
                        <a:rPr lang="ru-RU" sz="1800" b="1" i="0" u="none" strike="noStrike" dirty="0">
                          <a:solidFill>
                            <a:srgbClr val="002060"/>
                          </a:solidFill>
                          <a:effectLst/>
                          <a:latin typeface="Times New Roman"/>
                        </a:rPr>
                        <a:t>188,5   </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88 </a:t>
                      </a:r>
                      <a:r>
                        <a:rPr lang="ru-RU" sz="1800" b="1" i="0" u="none" strike="noStrike" dirty="0">
                          <a:solidFill>
                            <a:srgbClr val="002060"/>
                          </a:solidFill>
                          <a:effectLst/>
                          <a:latin typeface="Times New Roman"/>
                        </a:rPr>
                        <a:t>731,5   </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43 </a:t>
                      </a:r>
                      <a:r>
                        <a:rPr lang="ru-RU" sz="1800" b="1" i="0" u="none" strike="noStrike" dirty="0">
                          <a:solidFill>
                            <a:srgbClr val="002060"/>
                          </a:solidFill>
                          <a:effectLst/>
                          <a:latin typeface="Times New Roman"/>
                        </a:rPr>
                        <a:t>942,5   </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46 </a:t>
                      </a:r>
                      <a:r>
                        <a:rPr lang="ru-RU" sz="1800" b="1" i="0" u="none" strike="noStrike" dirty="0">
                          <a:solidFill>
                            <a:srgbClr val="002060"/>
                          </a:solidFill>
                          <a:effectLst/>
                          <a:latin typeface="Times New Roman"/>
                        </a:rPr>
                        <a:t>639,0   </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43 </a:t>
                      </a:r>
                      <a:r>
                        <a:rPr lang="ru-RU" sz="1800" b="1" i="0" u="none" strike="noStrike" dirty="0">
                          <a:solidFill>
                            <a:srgbClr val="002060"/>
                          </a:solidFill>
                          <a:effectLst/>
                          <a:latin typeface="Times New Roman"/>
                        </a:rPr>
                        <a:t>539,8   </a:t>
                      </a:r>
                    </a:p>
                  </a:txBody>
                  <a:tcPr marL="9525" marR="9525" marT="9525" marB="0" anchor="ctr">
                    <a:solidFill>
                      <a:srgbClr val="00FF00"/>
                    </a:solidFill>
                  </a:tcPr>
                </a:tc>
              </a:tr>
              <a:tr h="823693">
                <a:tc>
                  <a:txBody>
                    <a:bodyPr/>
                    <a:lstStyle/>
                    <a:p>
                      <a:pPr algn="l" fontAlgn="t"/>
                      <a:r>
                        <a:rPr lang="ru-RU" sz="1700" b="1" i="0" u="none" strike="noStrike" dirty="0">
                          <a:solidFill>
                            <a:srgbClr val="000000"/>
                          </a:solidFill>
                          <a:effectLst/>
                          <a:latin typeface="Times New Roman" panose="02020603050405020304" pitchFamily="18" charset="0"/>
                          <a:cs typeface="Times New Roman" panose="02020603050405020304" pitchFamily="18" charset="0"/>
                        </a:rPr>
                        <a:t> БЕЗВОЗМЕЗДНЫЕ ПОСТУПЛЕНИЯ ОТ ДРУГИХ БЮДЖЕТОВ БЮДЖЕТНОЙ СИСТЕМЫ РОССИЙСКОЙ ФЕДЕРАЦИИ</a:t>
                      </a:r>
                    </a:p>
                  </a:txBody>
                  <a:tcPr marL="9525" marR="9525" marT="9525" marB="0">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38 </a:t>
                      </a:r>
                      <a:r>
                        <a:rPr lang="ru-RU" sz="1800" b="1" i="0" u="none" strike="noStrike" dirty="0">
                          <a:solidFill>
                            <a:srgbClr val="002060"/>
                          </a:solidFill>
                          <a:effectLst/>
                          <a:latin typeface="Times New Roman"/>
                        </a:rPr>
                        <a:t>205,2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46 </a:t>
                      </a:r>
                      <a:r>
                        <a:rPr lang="ru-RU" sz="1800" b="1" i="0" u="none" strike="noStrike" dirty="0">
                          <a:solidFill>
                            <a:srgbClr val="002060"/>
                          </a:solidFill>
                          <a:effectLst/>
                          <a:latin typeface="Times New Roman"/>
                        </a:rPr>
                        <a:t>453,2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69 </a:t>
                      </a:r>
                      <a:r>
                        <a:rPr lang="ru-RU" sz="1800" b="1" i="0" u="none" strike="noStrike" dirty="0">
                          <a:solidFill>
                            <a:srgbClr val="002060"/>
                          </a:solidFill>
                          <a:effectLst/>
                          <a:latin typeface="Times New Roman"/>
                        </a:rPr>
                        <a:t>738,7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23 </a:t>
                      </a:r>
                      <a:r>
                        <a:rPr lang="ru-RU" sz="1800" b="1" i="0" u="none" strike="noStrike" dirty="0">
                          <a:solidFill>
                            <a:srgbClr val="002060"/>
                          </a:solidFill>
                          <a:effectLst/>
                          <a:latin typeface="Times New Roman"/>
                        </a:rPr>
                        <a:t>942,5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26 </a:t>
                      </a:r>
                      <a:r>
                        <a:rPr lang="ru-RU" sz="1800" b="1" i="0" u="none" strike="noStrike" dirty="0">
                          <a:solidFill>
                            <a:srgbClr val="002060"/>
                          </a:solidFill>
                          <a:effectLst/>
                          <a:latin typeface="Times New Roman"/>
                        </a:rPr>
                        <a:t>639,0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23 </a:t>
                      </a:r>
                      <a:r>
                        <a:rPr lang="ru-RU" sz="1800" b="1" i="0" u="none" strike="noStrike" dirty="0">
                          <a:solidFill>
                            <a:srgbClr val="002060"/>
                          </a:solidFill>
                          <a:effectLst/>
                          <a:latin typeface="Times New Roman"/>
                        </a:rPr>
                        <a:t>539,8   </a:t>
                      </a:r>
                    </a:p>
                  </a:txBody>
                  <a:tcPr marL="9525" marR="9525" marT="9525" marB="0" anchor="ctr">
                    <a:solidFill>
                      <a:schemeClr val="accent2">
                        <a:lumMod val="75000"/>
                      </a:schemeClr>
                    </a:solidFill>
                  </a:tcPr>
                </a:tc>
              </a:tr>
              <a:tr h="552270">
                <a:tc>
                  <a:txBody>
                    <a:bodyPr/>
                    <a:lstStyle/>
                    <a:p>
                      <a:pPr algn="l" fontAlgn="t"/>
                      <a:r>
                        <a:rPr lang="ru-RU" sz="1700" b="1" i="0" u="none" strike="noStrike" dirty="0">
                          <a:solidFill>
                            <a:srgbClr val="000000"/>
                          </a:solidFill>
                          <a:effectLst/>
                          <a:latin typeface="Times New Roman" panose="02020603050405020304" pitchFamily="18" charset="0"/>
                          <a:cs typeface="Times New Roman" panose="02020603050405020304" pitchFamily="18" charset="0"/>
                        </a:rPr>
                        <a:t>Дотации бюджетам субъектов Российской Федерации и муниципальных образований</a:t>
                      </a:r>
                    </a:p>
                  </a:txBody>
                  <a:tcPr marL="9525" marR="9525" marT="9525" marB="0">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25 </a:t>
                      </a:r>
                      <a:r>
                        <a:rPr lang="ru-RU" sz="1800" b="1" i="0" u="none" strike="noStrike" dirty="0">
                          <a:solidFill>
                            <a:srgbClr val="002060"/>
                          </a:solidFill>
                          <a:effectLst/>
                          <a:latin typeface="Times New Roman"/>
                        </a:rPr>
                        <a:t>483,2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36 </a:t>
                      </a:r>
                      <a:r>
                        <a:rPr lang="ru-RU" sz="1800" b="1" i="0" u="none" strike="noStrike" dirty="0">
                          <a:solidFill>
                            <a:srgbClr val="002060"/>
                          </a:solidFill>
                          <a:effectLst/>
                          <a:latin typeface="Times New Roman"/>
                        </a:rPr>
                        <a:t>233,9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53 </a:t>
                      </a:r>
                      <a:r>
                        <a:rPr lang="ru-RU" sz="1800" b="1" i="0" u="none" strike="noStrike" dirty="0">
                          <a:solidFill>
                            <a:srgbClr val="002060"/>
                          </a:solidFill>
                          <a:effectLst/>
                          <a:latin typeface="Times New Roman"/>
                        </a:rPr>
                        <a:t>323,5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11 </a:t>
                      </a:r>
                      <a:r>
                        <a:rPr lang="ru-RU" sz="1800" b="1" i="0" u="none" strike="noStrike" dirty="0">
                          <a:solidFill>
                            <a:srgbClr val="002060"/>
                          </a:solidFill>
                          <a:effectLst/>
                          <a:latin typeface="Times New Roman"/>
                        </a:rPr>
                        <a:t>905,0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11 </a:t>
                      </a:r>
                      <a:r>
                        <a:rPr lang="ru-RU" sz="1800" b="1" i="0" u="none" strike="noStrike" dirty="0">
                          <a:solidFill>
                            <a:srgbClr val="002060"/>
                          </a:solidFill>
                          <a:effectLst/>
                          <a:latin typeface="Times New Roman"/>
                        </a:rPr>
                        <a:t>496,4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11 </a:t>
                      </a:r>
                      <a:r>
                        <a:rPr lang="ru-RU" sz="1800" b="1" i="0" u="none" strike="noStrike" dirty="0">
                          <a:solidFill>
                            <a:srgbClr val="002060"/>
                          </a:solidFill>
                          <a:effectLst/>
                          <a:latin typeface="Times New Roman"/>
                        </a:rPr>
                        <a:t>359,8   </a:t>
                      </a:r>
                    </a:p>
                  </a:txBody>
                  <a:tcPr marL="9525" marR="9525" marT="9525" marB="0" anchor="ctr">
                    <a:solidFill>
                      <a:schemeClr val="accent4">
                        <a:lumMod val="60000"/>
                        <a:lumOff val="40000"/>
                      </a:schemeClr>
                    </a:solidFill>
                  </a:tcPr>
                </a:tc>
              </a:tr>
              <a:tr h="552270">
                <a:tc>
                  <a:txBody>
                    <a:bodyPr/>
                    <a:lstStyle/>
                    <a:p>
                      <a:pPr algn="l" fontAlgn="b"/>
                      <a:r>
                        <a:rPr lang="ru-RU" sz="1700" b="0" i="0" u="none" strike="noStrike" dirty="0">
                          <a:solidFill>
                            <a:srgbClr val="000000"/>
                          </a:solidFill>
                          <a:effectLst/>
                          <a:latin typeface="Times New Roman" panose="02020603050405020304" pitchFamily="18" charset="0"/>
                          <a:cs typeface="Times New Roman" panose="02020603050405020304" pitchFamily="18" charset="0"/>
                        </a:rPr>
                        <a:t>Дотации бюджетам на поддержку мер по обеспечению сбалансированности бюджетов</a:t>
                      </a:r>
                    </a:p>
                  </a:txBody>
                  <a:tcPr marL="9525" marR="9525" marT="9525" marB="0" anchor="b">
                    <a:solidFill>
                      <a:srgbClr val="FFFFCC"/>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632,6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4 </a:t>
                      </a:r>
                      <a:r>
                        <a:rPr lang="ru-RU" sz="1800" b="0" i="0" u="none" strike="noStrike" dirty="0">
                          <a:solidFill>
                            <a:srgbClr val="002060"/>
                          </a:solidFill>
                          <a:effectLst/>
                          <a:latin typeface="Times New Roman"/>
                        </a:rPr>
                        <a:t>943,8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669,8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273,0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r>
              <a:tr h="817857">
                <a:tc>
                  <a:txBody>
                    <a:bodyPr/>
                    <a:lstStyle/>
                    <a:p>
                      <a:pPr algn="l" fontAlgn="b"/>
                      <a:r>
                        <a:rPr lang="ru-RU" sz="1700" b="0" i="0" u="none" strike="noStrike" dirty="0">
                          <a:solidFill>
                            <a:srgbClr val="000000"/>
                          </a:solidFill>
                          <a:effectLst/>
                          <a:latin typeface="Times New Roman" panose="02020603050405020304" pitchFamily="18" charset="0"/>
                          <a:cs typeface="Times New Roman" panose="02020603050405020304" pitchFamily="18" charset="0"/>
                        </a:rPr>
                        <a:t>Дотации бюджетам на поддержку мер по обеспечению сбалансированности </a:t>
                      </a:r>
                      <a:r>
                        <a:rPr lang="ru-RU" sz="1700" b="0" i="0" u="none" strike="noStrike" dirty="0" smtClean="0">
                          <a:solidFill>
                            <a:srgbClr val="000000"/>
                          </a:solidFill>
                          <a:effectLst/>
                          <a:latin typeface="Times New Roman" panose="02020603050405020304" pitchFamily="18" charset="0"/>
                          <a:cs typeface="Times New Roman" panose="02020603050405020304" pitchFamily="18" charset="0"/>
                        </a:rPr>
                        <a:t>бюджетов (по добровольным пожертвованиям)</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17 </a:t>
                      </a:r>
                      <a:r>
                        <a:rPr lang="ru-RU" sz="1800" b="0" i="0" u="none" strike="noStrike" dirty="0">
                          <a:solidFill>
                            <a:srgbClr val="002060"/>
                          </a:solidFill>
                          <a:effectLst/>
                          <a:latin typeface="Times New Roman"/>
                        </a:rPr>
                        <a:t>011,6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25 </a:t>
                      </a:r>
                      <a:r>
                        <a:rPr lang="ru-RU" sz="1800" b="0" i="0" u="none" strike="noStrike" dirty="0">
                          <a:solidFill>
                            <a:srgbClr val="002060"/>
                          </a:solidFill>
                          <a:effectLst/>
                          <a:latin typeface="Times New Roman"/>
                        </a:rPr>
                        <a:t>405,7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42 </a:t>
                      </a:r>
                      <a:r>
                        <a:rPr lang="ru-RU" sz="1800" b="0" i="0" u="none" strike="noStrike" dirty="0">
                          <a:solidFill>
                            <a:srgbClr val="002060"/>
                          </a:solidFill>
                          <a:effectLst/>
                          <a:latin typeface="Times New Roman"/>
                        </a:rPr>
                        <a:t>936,0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r>
              <a:tr h="1385029">
                <a:tc>
                  <a:txBody>
                    <a:bodyPr/>
                    <a:lstStyle/>
                    <a:p>
                      <a:pPr algn="l" fontAlgn="t"/>
                      <a:r>
                        <a:rPr lang="ru-RU" sz="1700" b="0" i="0" u="none" strike="noStrike" dirty="0">
                          <a:solidFill>
                            <a:srgbClr val="000000"/>
                          </a:solidFill>
                          <a:effectLst/>
                          <a:latin typeface="Times New Roman" panose="02020603050405020304" pitchFamily="18" charset="0"/>
                          <a:cs typeface="Times New Roman" panose="02020603050405020304" pitchFamily="18" charset="0"/>
                        </a:rPr>
                        <a:t>Дотации бюджетам сельских поселений на поддержку мер по </a:t>
                      </a:r>
                      <a:r>
                        <a:rPr lang="ru-RU" sz="17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обеспечению сбалансированности </a:t>
                      </a:r>
                      <a:r>
                        <a:rPr lang="ru-RU" sz="1700" b="0" i="0" u="none" strike="noStrike" dirty="0">
                          <a:solidFill>
                            <a:srgbClr val="000000"/>
                          </a:solidFill>
                          <a:effectLst/>
                          <a:latin typeface="Times New Roman" panose="02020603050405020304" pitchFamily="18" charset="0"/>
                          <a:cs typeface="Times New Roman" panose="02020603050405020304" pitchFamily="18" charset="0"/>
                        </a:rPr>
                        <a:t>местных бюджетов бюджетам муниципальным образованиям, достигших наилучших результатов </a:t>
                      </a:r>
                      <a:r>
                        <a:rPr lang="ru-RU" sz="1700" b="0" i="0" u="none" strike="noStrike" dirty="0" smtClean="0">
                          <a:solidFill>
                            <a:srgbClr val="000000"/>
                          </a:solidFill>
                          <a:effectLst/>
                          <a:latin typeface="Times New Roman" panose="02020603050405020304" pitchFamily="18" charset="0"/>
                          <a:cs typeface="Times New Roman" panose="02020603050405020304" pitchFamily="18" charset="0"/>
                        </a:rPr>
                        <a:t>по </a:t>
                      </a:r>
                      <a:r>
                        <a:rPr lang="ru-RU" sz="1700" b="0" i="0" u="none" strike="noStrike" dirty="0">
                          <a:solidFill>
                            <a:srgbClr val="000000"/>
                          </a:solidFill>
                          <a:effectLst/>
                          <a:latin typeface="Times New Roman" panose="02020603050405020304" pitchFamily="18" charset="0"/>
                          <a:cs typeface="Times New Roman" panose="02020603050405020304" pitchFamily="18" charset="0"/>
                        </a:rPr>
                        <a:t>качеству организации и осуществления бюджетного процесса</a:t>
                      </a:r>
                    </a:p>
                  </a:txBody>
                  <a:tcPr marL="9525" marR="9525" marT="9525" marB="0">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603,4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r>
              <a:tr h="823693">
                <a:tc>
                  <a:txBody>
                    <a:bodyPr/>
                    <a:lstStyle/>
                    <a:p>
                      <a:pPr algn="l" fontAlgn="t"/>
                      <a:r>
                        <a:rPr lang="ru-RU" sz="1700" b="0" i="0" u="none" strike="noStrike" dirty="0">
                          <a:solidFill>
                            <a:srgbClr val="000000"/>
                          </a:solidFill>
                          <a:effectLst/>
                          <a:latin typeface="Times New Roman" panose="02020603050405020304" pitchFamily="18" charset="0"/>
                          <a:cs typeface="Times New Roman" panose="02020603050405020304" pitchFamily="18" charset="0"/>
                        </a:rPr>
                        <a:t>Дотация  бюджетам сельских  поселений на выравнивание бюджетной обеспеченности  из бюджетов муниципальных районов</a:t>
                      </a:r>
                    </a:p>
                  </a:txBody>
                  <a:tcPr marL="9525" marR="9525" marT="9525" marB="0">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5 </a:t>
                      </a:r>
                      <a:r>
                        <a:rPr lang="ru-RU" sz="1800" b="0" i="0" u="none" strike="noStrike" dirty="0">
                          <a:solidFill>
                            <a:srgbClr val="002060"/>
                          </a:solidFill>
                          <a:effectLst/>
                          <a:latin typeface="Times New Roman"/>
                        </a:rPr>
                        <a:t>839,0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5 </a:t>
                      </a:r>
                      <a:r>
                        <a:rPr lang="ru-RU" sz="1800" b="0" i="0" u="none" strike="noStrike" dirty="0">
                          <a:solidFill>
                            <a:srgbClr val="002060"/>
                          </a:solidFill>
                          <a:effectLst/>
                          <a:latin typeface="Times New Roman"/>
                        </a:rPr>
                        <a:t>884,4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7 </a:t>
                      </a:r>
                      <a:r>
                        <a:rPr lang="ru-RU" sz="1800" b="0" i="0" u="none" strike="noStrike" dirty="0">
                          <a:solidFill>
                            <a:srgbClr val="002060"/>
                          </a:solidFill>
                          <a:effectLst/>
                          <a:latin typeface="Times New Roman"/>
                        </a:rPr>
                        <a:t>114,3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11 </a:t>
                      </a:r>
                      <a:r>
                        <a:rPr lang="ru-RU" sz="1800" b="0" i="0" u="none" strike="noStrike" dirty="0">
                          <a:solidFill>
                            <a:srgbClr val="002060"/>
                          </a:solidFill>
                          <a:effectLst/>
                          <a:latin typeface="Times New Roman"/>
                        </a:rPr>
                        <a:t>632,0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11 </a:t>
                      </a:r>
                      <a:r>
                        <a:rPr lang="ru-RU" sz="1800" b="0" i="0" u="none" strike="noStrike" dirty="0">
                          <a:solidFill>
                            <a:srgbClr val="002060"/>
                          </a:solidFill>
                          <a:effectLst/>
                          <a:latin typeface="Times New Roman"/>
                        </a:rPr>
                        <a:t>496,4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11 </a:t>
                      </a:r>
                      <a:r>
                        <a:rPr lang="ru-RU" sz="1800" b="0" i="0" u="none" strike="noStrike" dirty="0">
                          <a:solidFill>
                            <a:srgbClr val="002060"/>
                          </a:solidFill>
                          <a:effectLst/>
                          <a:latin typeface="Times New Roman"/>
                        </a:rPr>
                        <a:t>359,8   </a:t>
                      </a:r>
                    </a:p>
                  </a:txBody>
                  <a:tcPr marL="9525" marR="9525" marT="9525" marB="0" anchor="ctr">
                    <a:solidFill>
                      <a:schemeClr val="accent2">
                        <a:lumMod val="40000"/>
                        <a:lumOff val="60000"/>
                      </a:schemeClr>
                    </a:solidFill>
                  </a:tcPr>
                </a:tc>
              </a:tr>
            </a:tbl>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xmlns="" val="789598461"/>
              </p:ext>
            </p:extLst>
          </p:nvPr>
        </p:nvGraphicFramePr>
        <p:xfrm>
          <a:off x="0" y="0"/>
          <a:ext cx="3217863" cy="828675"/>
        </p:xfrm>
        <a:graphic>
          <a:graphicData uri="http://schemas.openxmlformats.org/presentationml/2006/ole">
            <p:oleObj spid="_x0000_s42064" name="Документ" r:id="rId4" imgW="5940803" imgH="1676580" progId="Word.Document.12">
              <p:embed/>
            </p:oleObj>
          </a:graphicData>
        </a:graphic>
      </p:graphicFrame>
    </p:spTree>
    <p:extLst>
      <p:ext uri="{BB962C8B-B14F-4D97-AF65-F5344CB8AC3E}">
        <p14:creationId xmlns:p14="http://schemas.microsoft.com/office/powerpoint/2010/main" xmlns="" val="31740869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15471"/>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450" b="1" cap="all" dirty="0" smtClean="0">
                <a:solidFill>
                  <a:srgbClr val="C00000"/>
                </a:solidFill>
                <a:latin typeface="Times New Roman" panose="02020603050405020304" pitchFamily="18" charset="0"/>
                <a:cs typeface="Times New Roman" panose="02020603050405020304" pitchFamily="18" charset="0"/>
              </a:rPr>
              <a:t>БЕЗВОЗМЕЗДНЫЕ поступления в  бюджет </a:t>
            </a:r>
            <a:r>
              <a:rPr lang="ru-RU" sz="1450" b="1" cap="all" dirty="0">
                <a:solidFill>
                  <a:srgbClr val="C00000"/>
                </a:solidFill>
                <a:latin typeface="Times New Roman" panose="02020603050405020304" pitchFamily="18" charset="0"/>
                <a:cs typeface="Times New Roman" panose="02020603050405020304" pitchFamily="18" charset="0"/>
              </a:rPr>
              <a:t>муниципального образования </a:t>
            </a:r>
            <a:r>
              <a:rPr lang="ru-RU" sz="1450" b="1" cap="all" dirty="0" smtClean="0">
                <a:solidFill>
                  <a:srgbClr val="C00000"/>
                </a:solidFill>
                <a:latin typeface="Times New Roman" panose="02020603050405020304" pitchFamily="18" charset="0"/>
                <a:cs typeface="Times New Roman" panose="02020603050405020304" pitchFamily="18" charset="0"/>
              </a:rPr>
              <a:t>Куприяновское</a:t>
            </a:r>
            <a:r>
              <a:rPr lang="ru-RU" sz="1450" b="1" cap="all" dirty="0">
                <a:solidFill>
                  <a:srgbClr val="C00000"/>
                </a:solidFill>
                <a:latin typeface="Times New Roman" panose="02020603050405020304" pitchFamily="18" charset="0"/>
                <a:cs typeface="Times New Roman" panose="02020603050405020304" pitchFamily="18" charset="0"/>
              </a:rPr>
              <a:t>,</a:t>
            </a:r>
            <a:r>
              <a:rPr lang="ru-RU" sz="1450" b="1" cap="all" dirty="0" smtClean="0">
                <a:solidFill>
                  <a:srgbClr val="C00000"/>
                </a:solidFill>
                <a:latin typeface="Times New Roman" panose="02020603050405020304" pitchFamily="18" charset="0"/>
                <a:cs typeface="Times New Roman" panose="02020603050405020304" pitchFamily="18" charset="0"/>
              </a:rPr>
              <a:t> тыс</a:t>
            </a:r>
            <a:r>
              <a:rPr lang="ru-RU" sz="1450" b="1" cap="all" dirty="0">
                <a:solidFill>
                  <a:srgbClr val="C00000"/>
                </a:solidFill>
                <a:latin typeface="Times New Roman" panose="02020603050405020304" pitchFamily="18" charset="0"/>
                <a:cs typeface="Times New Roman" panose="02020603050405020304" pitchFamily="18" charset="0"/>
              </a:rPr>
              <a:t>.  </a:t>
            </a:r>
            <a:r>
              <a:rPr lang="ru-RU" sz="1450" b="1" cap="all" dirty="0" smtClean="0">
                <a:solidFill>
                  <a:srgbClr val="C00000"/>
                </a:solidFill>
                <a:latin typeface="Times New Roman" panose="02020603050405020304" pitchFamily="18" charset="0"/>
                <a:cs typeface="Times New Roman" panose="02020603050405020304" pitchFamily="18" charset="0"/>
              </a:rPr>
              <a:t>Руб.</a:t>
            </a:r>
            <a:endParaRPr lang="ru-RU" sz="1450" b="1" cap="all" dirty="0">
              <a:solidFill>
                <a:srgbClr val="C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xmlns="" val="3696815342"/>
              </p:ext>
            </p:extLst>
          </p:nvPr>
        </p:nvGraphicFramePr>
        <p:xfrm>
          <a:off x="-55983" y="821094"/>
          <a:ext cx="12247983" cy="6326505"/>
        </p:xfrm>
        <a:graphic>
          <a:graphicData uri="http://schemas.openxmlformats.org/drawingml/2006/table">
            <a:tbl>
              <a:tblPr firstRow="1" bandRow="1">
                <a:tableStyleId>{00A15C55-8517-42AA-B614-E9B94910E393}</a:tableStyleId>
              </a:tblPr>
              <a:tblGrid>
                <a:gridCol w="5131836"/>
                <a:gridCol w="1231641"/>
                <a:gridCol w="1175657"/>
                <a:gridCol w="1212980"/>
                <a:gridCol w="1119673"/>
                <a:gridCol w="1194318"/>
                <a:gridCol w="1181878"/>
              </a:tblGrid>
              <a:tr h="1076047">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2023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Оценка исполнения за 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506397">
                <a:tc>
                  <a:txBody>
                    <a:bodyPr/>
                    <a:lstStyle/>
                    <a:p>
                      <a:pPr algn="l" fontAlgn="t"/>
                      <a:r>
                        <a:rPr lang="ru-RU" sz="1700" b="1" i="0" u="none" strike="noStrike" dirty="0">
                          <a:solidFill>
                            <a:srgbClr val="4B0108"/>
                          </a:solidFill>
                          <a:effectLst/>
                          <a:latin typeface="Times New Roman"/>
                        </a:rPr>
                        <a:t>Субсидии  бюджетам субъектов Российской Федерации и муниципальных образований</a:t>
                      </a:r>
                    </a:p>
                  </a:txBody>
                  <a:tcPr marL="9525" marR="9525" marT="9525" marB="0">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8 </a:t>
                      </a:r>
                      <a:r>
                        <a:rPr lang="ru-RU" sz="1600" b="1" i="0" u="none" strike="noStrike" dirty="0">
                          <a:solidFill>
                            <a:srgbClr val="002060"/>
                          </a:solidFill>
                          <a:effectLst/>
                          <a:latin typeface="Times New Roman"/>
                        </a:rPr>
                        <a:t>844,7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5 </a:t>
                      </a:r>
                      <a:r>
                        <a:rPr lang="ru-RU" sz="1600" b="1" i="0" u="none" strike="noStrike" dirty="0">
                          <a:solidFill>
                            <a:srgbClr val="002060"/>
                          </a:solidFill>
                          <a:effectLst/>
                          <a:latin typeface="Times New Roman"/>
                        </a:rPr>
                        <a:t>069,5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10 </a:t>
                      </a:r>
                      <a:r>
                        <a:rPr lang="ru-RU" sz="1600" b="1" i="0" u="none" strike="noStrike" dirty="0">
                          <a:solidFill>
                            <a:srgbClr val="002060"/>
                          </a:solidFill>
                          <a:effectLst/>
                          <a:latin typeface="Times New Roman"/>
                        </a:rPr>
                        <a:t>956,4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7 </a:t>
                      </a:r>
                      <a:r>
                        <a:rPr lang="ru-RU" sz="1600" b="1" i="0" u="none" strike="noStrike" dirty="0">
                          <a:solidFill>
                            <a:srgbClr val="002060"/>
                          </a:solidFill>
                          <a:effectLst/>
                          <a:latin typeface="Times New Roman"/>
                        </a:rPr>
                        <a:t>557,3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14 </a:t>
                      </a:r>
                      <a:r>
                        <a:rPr lang="ru-RU" sz="1600" b="1" i="0" u="none" strike="noStrike" dirty="0">
                          <a:solidFill>
                            <a:srgbClr val="002060"/>
                          </a:solidFill>
                          <a:effectLst/>
                          <a:latin typeface="Times New Roman"/>
                        </a:rPr>
                        <a:t>652,5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11 </a:t>
                      </a:r>
                      <a:r>
                        <a:rPr lang="ru-RU" sz="1600" b="1" i="0" u="none" strike="noStrike" dirty="0">
                          <a:solidFill>
                            <a:srgbClr val="002060"/>
                          </a:solidFill>
                          <a:effectLst/>
                          <a:latin typeface="Times New Roman"/>
                        </a:rPr>
                        <a:t>674,7   </a:t>
                      </a:r>
                    </a:p>
                  </a:txBody>
                  <a:tcPr marL="9525" marR="9525" marT="9525" marB="0" anchor="ctr">
                    <a:solidFill>
                      <a:schemeClr val="accent4">
                        <a:lumMod val="60000"/>
                        <a:lumOff val="40000"/>
                      </a:schemeClr>
                    </a:solidFill>
                  </a:tcPr>
                </a:tc>
              </a:tr>
              <a:tr h="2246792">
                <a:tc>
                  <a:txBody>
                    <a:bodyPr/>
                    <a:lstStyle/>
                    <a:p>
                      <a:pPr algn="l" fontAlgn="t"/>
                      <a:r>
                        <a:rPr lang="ru-RU" sz="1700" b="0" i="0" u="none" strike="noStrike" dirty="0">
                          <a:solidFill>
                            <a:srgbClr val="4B0108"/>
                          </a:solidFill>
                          <a:effectLst/>
                          <a:latin typeface="Times New Roman"/>
                        </a:rPr>
                        <a:t>Субсидии бюджетам сельских поселений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поступивших от государственной корпорации - Фонда содействия реформированию жилищно-коммунального хозяйства</a:t>
                      </a:r>
                    </a:p>
                  </a:txBody>
                  <a:tcPr marL="9525" marR="9525" marT="9525" marB="0">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5 </a:t>
                      </a:r>
                      <a:r>
                        <a:rPr lang="ru-RU" sz="1600" b="0" i="0" u="none" strike="noStrike" dirty="0">
                          <a:solidFill>
                            <a:srgbClr val="002060"/>
                          </a:solidFill>
                          <a:effectLst/>
                          <a:latin typeface="Times New Roman"/>
                        </a:rPr>
                        <a:t>670,1   </a:t>
                      </a: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r>
              <a:tr h="1500908">
                <a:tc>
                  <a:txBody>
                    <a:bodyPr/>
                    <a:lstStyle/>
                    <a:p>
                      <a:pPr algn="l" fontAlgn="t"/>
                      <a:r>
                        <a:rPr lang="ru-RU" sz="1700" b="0" i="0" u="none" strike="noStrike" dirty="0">
                          <a:solidFill>
                            <a:srgbClr val="4B0108"/>
                          </a:solidFill>
                          <a:effectLst/>
                          <a:latin typeface="Times New Roman"/>
                        </a:rPr>
                        <a:t>Субсидии бюджетам сельских поселений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бюджетов</a:t>
                      </a:r>
                    </a:p>
                  </a:txBody>
                  <a:tcPr marL="9525" marR="9525" marT="9525" marB="0">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86,8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755025">
                <a:tc>
                  <a:txBody>
                    <a:bodyPr/>
                    <a:lstStyle/>
                    <a:p>
                      <a:pPr algn="l" fontAlgn="t"/>
                      <a:r>
                        <a:rPr lang="ru-RU" sz="1700" b="0" i="0" u="none" strike="noStrike" dirty="0">
                          <a:solidFill>
                            <a:srgbClr val="4B0108"/>
                          </a:solidFill>
                          <a:effectLst/>
                          <a:latin typeface="Times New Roman"/>
                        </a:rPr>
                        <a:t>Субсидии бюджетам сельских поселений на софинансирование капитальных вложений в объекты муниципальной собственности</a:t>
                      </a:r>
                    </a:p>
                  </a:txBody>
                  <a:tcPr marL="9525" marR="9525" marT="9525" marB="0">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1 </a:t>
                      </a:r>
                      <a:r>
                        <a:rPr lang="ru-RU" sz="1600" b="0" i="0" u="none" strike="noStrike" dirty="0">
                          <a:solidFill>
                            <a:srgbClr val="002060"/>
                          </a:solidFill>
                          <a:effectLst/>
                          <a:latin typeface="Times New Roman"/>
                        </a:rPr>
                        <a:t>798,6   </a:t>
                      </a: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r>
            </a:tbl>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xmlns="" val="4078990344"/>
              </p:ext>
            </p:extLst>
          </p:nvPr>
        </p:nvGraphicFramePr>
        <p:xfrm>
          <a:off x="211137" y="-11036"/>
          <a:ext cx="3217863" cy="828675"/>
        </p:xfrm>
        <a:graphic>
          <a:graphicData uri="http://schemas.openxmlformats.org/presentationml/2006/ole">
            <p:oleObj spid="_x0000_s52297" name="Документ" r:id="rId4" imgW="5940803" imgH="1676580" progId="Word.Document.12">
              <p:embed/>
            </p:oleObj>
          </a:graphicData>
        </a:graphic>
      </p:graphicFrame>
      <p:sp>
        <p:nvSpPr>
          <p:cNvPr id="7" name="Стрелка вниз 6"/>
          <p:cNvSpPr/>
          <p:nvPr/>
        </p:nvSpPr>
        <p:spPr>
          <a:xfrm>
            <a:off x="963273" y="415738"/>
            <a:ext cx="11228726" cy="4053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p14="http://schemas.microsoft.com/office/powerpoint/2010/main" xmlns="" val="25140692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15471"/>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450" b="1" cap="all" dirty="0" smtClean="0">
                <a:solidFill>
                  <a:sysClr val="windowText" lastClr="000000"/>
                </a:solidFill>
                <a:latin typeface="Times New Roman" panose="02020603050405020304" pitchFamily="18" charset="0"/>
                <a:cs typeface="Times New Roman" panose="02020603050405020304" pitchFamily="18" charset="0"/>
              </a:rPr>
              <a:t>БЕЗВОЗМЕЗДНЫЕ поступления в  бюджет </a:t>
            </a:r>
            <a:r>
              <a:rPr lang="ru-RU" sz="1450" b="1" cap="all" dirty="0">
                <a:solidFill>
                  <a:sysClr val="windowText" lastClr="000000"/>
                </a:solidFill>
                <a:latin typeface="Times New Roman" panose="02020603050405020304" pitchFamily="18" charset="0"/>
                <a:cs typeface="Times New Roman" panose="02020603050405020304" pitchFamily="18" charset="0"/>
              </a:rPr>
              <a:t>муниципального образования </a:t>
            </a:r>
            <a:r>
              <a:rPr lang="ru-RU" sz="1450" b="1" cap="all" dirty="0" smtClean="0">
                <a:solidFill>
                  <a:sysClr val="windowText" lastClr="000000"/>
                </a:solidFill>
                <a:latin typeface="Times New Roman" panose="02020603050405020304" pitchFamily="18" charset="0"/>
                <a:cs typeface="Times New Roman" panose="02020603050405020304" pitchFamily="18" charset="0"/>
              </a:rPr>
              <a:t>Куприяновское</a:t>
            </a:r>
            <a:r>
              <a:rPr lang="ru-RU" sz="1450" b="1" cap="all" dirty="0">
                <a:solidFill>
                  <a:sysClr val="windowText" lastClr="000000"/>
                </a:solidFill>
                <a:latin typeface="Times New Roman" panose="02020603050405020304" pitchFamily="18" charset="0"/>
                <a:cs typeface="Times New Roman" panose="02020603050405020304" pitchFamily="18" charset="0"/>
              </a:rPr>
              <a:t>,</a:t>
            </a:r>
            <a:r>
              <a:rPr lang="ru-RU" sz="1450" b="1" cap="all" dirty="0" smtClean="0">
                <a:solidFill>
                  <a:sysClr val="windowText" lastClr="000000"/>
                </a:solidFill>
                <a:latin typeface="Times New Roman" panose="02020603050405020304" pitchFamily="18" charset="0"/>
                <a:cs typeface="Times New Roman" panose="02020603050405020304" pitchFamily="18" charset="0"/>
              </a:rPr>
              <a:t> </a:t>
            </a:r>
            <a:r>
              <a:rPr lang="ru-RU" sz="1450" b="1" cap="all" dirty="0" smtClean="0">
                <a:solidFill>
                  <a:srgbClr val="002060"/>
                </a:solidFill>
                <a:latin typeface="Times New Roman" panose="02020603050405020304" pitchFamily="18" charset="0"/>
                <a:cs typeface="Times New Roman" panose="02020603050405020304" pitchFamily="18" charset="0"/>
              </a:rPr>
              <a:t>тыс</a:t>
            </a:r>
            <a:r>
              <a:rPr lang="ru-RU" sz="1450" b="1" cap="all" dirty="0">
                <a:solidFill>
                  <a:srgbClr val="002060"/>
                </a:solidFill>
                <a:latin typeface="Times New Roman" panose="02020603050405020304" pitchFamily="18" charset="0"/>
                <a:cs typeface="Times New Roman" panose="02020603050405020304" pitchFamily="18" charset="0"/>
              </a:rPr>
              <a:t>.  </a:t>
            </a:r>
            <a:r>
              <a:rPr lang="ru-RU" sz="1450" b="1" cap="all" dirty="0" smtClean="0">
                <a:solidFill>
                  <a:srgbClr val="002060"/>
                </a:solidFill>
                <a:latin typeface="Times New Roman" panose="02020603050405020304" pitchFamily="18" charset="0"/>
                <a:cs typeface="Times New Roman" panose="02020603050405020304" pitchFamily="18" charset="0"/>
              </a:rPr>
              <a:t>Руб.</a:t>
            </a:r>
            <a:endParaRPr lang="ru-RU" sz="1450" b="1" cap="all" dirty="0">
              <a:solidFill>
                <a:sysClr val="windowText" lastClr="0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xmlns="" val="4144626724"/>
              </p:ext>
            </p:extLst>
          </p:nvPr>
        </p:nvGraphicFramePr>
        <p:xfrm>
          <a:off x="1" y="1059207"/>
          <a:ext cx="12191999" cy="5798793"/>
        </p:xfrm>
        <a:graphic>
          <a:graphicData uri="http://schemas.openxmlformats.org/drawingml/2006/table">
            <a:tbl>
              <a:tblPr firstRow="1" bandRow="1">
                <a:tableStyleId>{00A15C55-8517-42AA-B614-E9B94910E393}</a:tableStyleId>
              </a:tblPr>
              <a:tblGrid>
                <a:gridCol w="5281127"/>
                <a:gridCol w="1156995"/>
                <a:gridCol w="1156996"/>
                <a:gridCol w="1312398"/>
                <a:gridCol w="1119352"/>
                <a:gridCol w="1087821"/>
                <a:gridCol w="1077310"/>
              </a:tblGrid>
              <a:tr h="1176276">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2023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Оценка исполнения за 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1795984">
                <a:tc>
                  <a:txBody>
                    <a:bodyPr/>
                    <a:lstStyle/>
                    <a:p>
                      <a:pPr algn="l" fontAlgn="t"/>
                      <a:r>
                        <a:rPr lang="ru-RU" sz="1600" b="0" i="0" u="none" strike="noStrike" dirty="0">
                          <a:solidFill>
                            <a:srgbClr val="4B0108"/>
                          </a:solidFill>
                          <a:effectLst/>
                          <a:latin typeface="Times New Roman"/>
                        </a:rPr>
                        <a:t>Субсидии бюджетам сельских поселений в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поступивших от публично-правовой компании "Фонд развития территорий"</a:t>
                      </a:r>
                    </a:p>
                  </a:txBody>
                  <a:tcPr marL="9525" marR="9525" marT="9525" marB="0">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4 </a:t>
                      </a:r>
                      <a:r>
                        <a:rPr lang="ru-RU" sz="1800" b="0" i="0" u="none" strike="noStrike" dirty="0">
                          <a:solidFill>
                            <a:srgbClr val="002060"/>
                          </a:solidFill>
                          <a:effectLst/>
                          <a:latin typeface="Times New Roman"/>
                        </a:rPr>
                        <a:t>081,6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4 </a:t>
                      </a:r>
                      <a:r>
                        <a:rPr lang="ru-RU" sz="1800" b="0" i="0" u="none" strike="noStrike" dirty="0">
                          <a:solidFill>
                            <a:srgbClr val="002060"/>
                          </a:solidFill>
                          <a:effectLst/>
                          <a:latin typeface="Times New Roman"/>
                        </a:rPr>
                        <a:t>081,6   </a:t>
                      </a:r>
                    </a:p>
                  </a:txBody>
                  <a:tcPr marL="9525" marR="9525" marT="9525" marB="0" anchor="ctr">
                    <a:solidFill>
                      <a:schemeClr val="accent2">
                        <a:lumMod val="40000"/>
                        <a:lumOff val="60000"/>
                      </a:schemeClr>
                    </a:solidFill>
                  </a:tcPr>
                </a:tc>
              </a:tr>
              <a:tr h="2051130">
                <a:tc>
                  <a:txBody>
                    <a:bodyPr/>
                    <a:lstStyle/>
                    <a:p>
                      <a:pPr algn="l" fontAlgn="t"/>
                      <a:r>
                        <a:rPr lang="ru-RU" sz="1600" b="0" i="0" u="none" strike="noStrike" dirty="0">
                          <a:solidFill>
                            <a:srgbClr val="4B0108"/>
                          </a:solidFill>
                          <a:effectLst/>
                          <a:latin typeface="Times New Roman"/>
                        </a:rPr>
                        <a:t>Прочие субсидии (Прочие субсидии бюджетам сельских поселений на обеспечение устойчивого сокращения непригодного для проживания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высвобождаемых средств в размере двух третей задолженности по бюджетным кредитам из федерального бюджета)</a:t>
                      </a:r>
                    </a:p>
                  </a:txBody>
                  <a:tcPr marL="9525" marR="9525" marT="9525" marB="0">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925,4   </a:t>
                      </a: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925,4   </a:t>
                      </a:r>
                    </a:p>
                  </a:txBody>
                  <a:tcPr marL="9525" marR="9525" marT="9525" marB="0" anchor="ctr">
                    <a:solidFill>
                      <a:schemeClr val="accent4">
                        <a:lumMod val="20000"/>
                        <a:lumOff val="80000"/>
                      </a:schemeClr>
                    </a:solidFill>
                  </a:tcPr>
                </a:tc>
              </a:tr>
              <a:tr h="775403">
                <a:tc>
                  <a:txBody>
                    <a:bodyPr/>
                    <a:lstStyle/>
                    <a:p>
                      <a:pPr algn="l" fontAlgn="t"/>
                      <a:r>
                        <a:rPr lang="ru-RU" sz="1600" b="0" i="0" u="none" strike="noStrike" dirty="0">
                          <a:solidFill>
                            <a:srgbClr val="4B0108"/>
                          </a:solidFill>
                          <a:effectLst/>
                          <a:latin typeface="Times New Roman"/>
                        </a:rPr>
                        <a:t>Субсидии бюджетам сельских поселений на подготовку проектов межевания земельных участков и проведение кадастровых работ </a:t>
                      </a:r>
                    </a:p>
                  </a:txBody>
                  <a:tcPr marL="9525" marR="9525" marT="9525" marB="0">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154,5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r>
            </a:tbl>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xmlns="" val="273407789"/>
              </p:ext>
            </p:extLst>
          </p:nvPr>
        </p:nvGraphicFramePr>
        <p:xfrm>
          <a:off x="0" y="0"/>
          <a:ext cx="3217863" cy="828675"/>
        </p:xfrm>
        <a:graphic>
          <a:graphicData uri="http://schemas.openxmlformats.org/presentationml/2006/ole">
            <p:oleObj spid="_x0000_s113706" name="Документ" r:id="rId4" imgW="5940803" imgH="1676580" progId="Word.Document.12">
              <p:embed/>
            </p:oleObj>
          </a:graphicData>
        </a:graphic>
      </p:graphicFrame>
      <p:sp>
        <p:nvSpPr>
          <p:cNvPr id="4" name="Стрелка вниз 3"/>
          <p:cNvSpPr/>
          <p:nvPr/>
        </p:nvSpPr>
        <p:spPr>
          <a:xfrm>
            <a:off x="963274" y="526097"/>
            <a:ext cx="11228726" cy="533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p14="http://schemas.microsoft.com/office/powerpoint/2010/main" xmlns="" val="130692428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23165"/>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500" b="1" cap="all" dirty="0" smtClean="0">
                <a:solidFill>
                  <a:srgbClr val="C00000"/>
                </a:solidFill>
                <a:latin typeface="Times New Roman" panose="02020603050405020304" pitchFamily="18" charset="0"/>
                <a:cs typeface="Times New Roman" panose="02020603050405020304" pitchFamily="18" charset="0"/>
              </a:rPr>
              <a:t>БЕЗВОЗМЕЗДНЫЕ поступления в  бюджет </a:t>
            </a:r>
            <a:r>
              <a:rPr lang="ru-RU" sz="1500" b="1" cap="all" dirty="0">
                <a:solidFill>
                  <a:srgbClr val="C00000"/>
                </a:solidFill>
                <a:latin typeface="Times New Roman" panose="02020603050405020304" pitchFamily="18" charset="0"/>
                <a:cs typeface="Times New Roman" panose="02020603050405020304" pitchFamily="18" charset="0"/>
              </a:rPr>
              <a:t>муниципального образования </a:t>
            </a:r>
            <a:r>
              <a:rPr lang="ru-RU" sz="1500" b="1" cap="all" dirty="0" smtClean="0">
                <a:solidFill>
                  <a:srgbClr val="C00000"/>
                </a:solidFill>
                <a:latin typeface="Times New Roman" panose="02020603050405020304" pitchFamily="18" charset="0"/>
                <a:cs typeface="Times New Roman" panose="02020603050405020304" pitchFamily="18" charset="0"/>
              </a:rPr>
              <a:t>Куприяновское</a:t>
            </a:r>
            <a:r>
              <a:rPr lang="ru-RU" sz="1500" b="1" cap="all" dirty="0">
                <a:solidFill>
                  <a:srgbClr val="C00000"/>
                </a:solidFill>
                <a:latin typeface="Times New Roman" panose="02020603050405020304" pitchFamily="18" charset="0"/>
                <a:cs typeface="Times New Roman" panose="02020603050405020304" pitchFamily="18" charset="0"/>
              </a:rPr>
              <a:t>,</a:t>
            </a:r>
            <a:r>
              <a:rPr lang="ru-RU" sz="1500" b="1" cap="all" dirty="0" smtClean="0">
                <a:solidFill>
                  <a:srgbClr val="C00000"/>
                </a:solidFill>
                <a:latin typeface="Times New Roman" panose="02020603050405020304" pitchFamily="18" charset="0"/>
                <a:cs typeface="Times New Roman" panose="02020603050405020304" pitchFamily="18" charset="0"/>
              </a:rPr>
              <a:t> тыс</a:t>
            </a:r>
            <a:r>
              <a:rPr lang="ru-RU" sz="1500" b="1" cap="all" dirty="0">
                <a:solidFill>
                  <a:srgbClr val="C00000"/>
                </a:solidFill>
                <a:latin typeface="Times New Roman" panose="02020603050405020304" pitchFamily="18" charset="0"/>
                <a:cs typeface="Times New Roman" panose="02020603050405020304" pitchFamily="18" charset="0"/>
              </a:rPr>
              <a:t>.  </a:t>
            </a:r>
            <a:r>
              <a:rPr lang="ru-RU" sz="1500" b="1" cap="all" dirty="0" smtClean="0">
                <a:solidFill>
                  <a:srgbClr val="C00000"/>
                </a:solidFill>
                <a:latin typeface="Times New Roman" panose="02020603050405020304" pitchFamily="18" charset="0"/>
                <a:cs typeface="Times New Roman" panose="02020603050405020304" pitchFamily="18" charset="0"/>
              </a:rPr>
              <a:t>Руб.</a:t>
            </a:r>
            <a:endParaRPr lang="ru-RU" sz="1500" b="1" cap="all" dirty="0">
              <a:solidFill>
                <a:srgbClr val="C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xmlns="" val="1342920419"/>
              </p:ext>
            </p:extLst>
          </p:nvPr>
        </p:nvGraphicFramePr>
        <p:xfrm>
          <a:off x="18661" y="1198038"/>
          <a:ext cx="12173339" cy="5821733"/>
        </p:xfrm>
        <a:graphic>
          <a:graphicData uri="http://schemas.openxmlformats.org/drawingml/2006/table">
            <a:tbl>
              <a:tblPr firstRow="1" bandRow="1">
                <a:tableStyleId>{00A15C55-8517-42AA-B614-E9B94910E393}</a:tableStyleId>
              </a:tblPr>
              <a:tblGrid>
                <a:gridCol w="5262467"/>
                <a:gridCol w="1156995"/>
                <a:gridCol w="1156996"/>
                <a:gridCol w="1312398"/>
                <a:gridCol w="1119352"/>
                <a:gridCol w="1087821"/>
                <a:gridCol w="1077310"/>
              </a:tblGrid>
              <a:tr h="1344437">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2023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Оценка исполнения за 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524267">
                <a:tc>
                  <a:txBody>
                    <a:bodyPr/>
                    <a:lstStyle/>
                    <a:p>
                      <a:pPr algn="l" fontAlgn="t"/>
                      <a:r>
                        <a:rPr lang="ru-RU" sz="1600" b="0" i="0" u="none" strike="noStrike" dirty="0">
                          <a:solidFill>
                            <a:srgbClr val="4B0108"/>
                          </a:solidFill>
                          <a:effectLst/>
                          <a:latin typeface="Times New Roman"/>
                        </a:rPr>
                        <a:t>Субсидии бюджетам сельских поселений на обеспечение комплексного развития сельских территорий </a:t>
                      </a:r>
                    </a:p>
                  </a:txBody>
                  <a:tcPr marL="9525" marR="9525" marT="9525" marB="0">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116,0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 </a:t>
                      </a:r>
                      <a:r>
                        <a:rPr lang="ru-RU" sz="1800" b="1" i="0" u="none" strike="noStrike" dirty="0">
                          <a:solidFill>
                            <a:srgbClr val="002060"/>
                          </a:solidFill>
                          <a:effectLst/>
                          <a:latin typeface="Times New Roman"/>
                        </a:rPr>
                        <a:t>400,0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 </a:t>
                      </a:r>
                      <a:r>
                        <a:rPr lang="ru-RU" sz="1800" b="1" i="0" u="none" strike="noStrike" dirty="0">
                          <a:solidFill>
                            <a:srgbClr val="002060"/>
                          </a:solidFill>
                          <a:effectLst/>
                          <a:latin typeface="Times New Roman"/>
                        </a:rPr>
                        <a:t>396,0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2 </a:t>
                      </a:r>
                      <a:r>
                        <a:rPr lang="ru-RU" sz="1800" b="1" i="0" u="none" strike="noStrike" dirty="0">
                          <a:solidFill>
                            <a:srgbClr val="002060"/>
                          </a:solidFill>
                          <a:effectLst/>
                          <a:latin typeface="Times New Roman"/>
                        </a:rPr>
                        <a:t>889,6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 </a:t>
                      </a:r>
                      <a:r>
                        <a:rPr lang="ru-RU" sz="1800" b="1" i="0" u="none" strike="noStrike" dirty="0">
                          <a:solidFill>
                            <a:srgbClr val="002060"/>
                          </a:solidFill>
                          <a:effectLst/>
                          <a:latin typeface="Times New Roman"/>
                        </a:rPr>
                        <a:t>179,2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823114">
                <a:tc>
                  <a:txBody>
                    <a:bodyPr/>
                    <a:lstStyle/>
                    <a:p>
                      <a:pPr algn="l" fontAlgn="t"/>
                      <a:r>
                        <a:rPr lang="ru-RU" sz="1600" b="0" i="0" u="none" strike="noStrike" dirty="0">
                          <a:solidFill>
                            <a:srgbClr val="4B0108"/>
                          </a:solidFill>
                          <a:effectLst/>
                          <a:latin typeface="Times New Roman"/>
                        </a:rPr>
                        <a:t>Прочие субсидии (Прочие субсидии бюджетам сельских поселений на реализацию мероприятий по предотвращению распространения борщевика Сосновского)</a:t>
                      </a:r>
                    </a:p>
                  </a:txBody>
                  <a:tcPr marL="9525" marR="9525" marT="9525" marB="0">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2 </a:t>
                      </a:r>
                      <a:r>
                        <a:rPr lang="ru-RU" sz="1800" b="1" i="0" u="none" strike="noStrike" dirty="0">
                          <a:solidFill>
                            <a:srgbClr val="002060"/>
                          </a:solidFill>
                          <a:effectLst/>
                          <a:latin typeface="Times New Roman"/>
                        </a:rPr>
                        <a:t>971,8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3 </a:t>
                      </a:r>
                      <a:r>
                        <a:rPr lang="ru-RU" sz="1800" b="1" i="0" u="none" strike="noStrike" dirty="0">
                          <a:solidFill>
                            <a:srgbClr val="002060"/>
                          </a:solidFill>
                          <a:effectLst/>
                          <a:latin typeface="Times New Roman"/>
                        </a:rPr>
                        <a:t>515,0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5 </a:t>
                      </a:r>
                      <a:r>
                        <a:rPr lang="ru-RU" sz="1800" b="1" i="0" u="none" strike="noStrike" dirty="0">
                          <a:solidFill>
                            <a:srgbClr val="002060"/>
                          </a:solidFill>
                          <a:effectLst/>
                          <a:latin typeface="Times New Roman"/>
                        </a:rPr>
                        <a:t>581,4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667,7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667,7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667,7   </a:t>
                      </a:r>
                    </a:p>
                  </a:txBody>
                  <a:tcPr marL="9525" marR="9525" marT="9525" marB="0" anchor="ctr">
                    <a:solidFill>
                      <a:schemeClr val="accent4">
                        <a:lumMod val="20000"/>
                        <a:lumOff val="80000"/>
                      </a:schemeClr>
                    </a:solidFill>
                  </a:tcPr>
                </a:tc>
              </a:tr>
              <a:tr h="524267">
                <a:tc>
                  <a:txBody>
                    <a:bodyPr/>
                    <a:lstStyle/>
                    <a:p>
                      <a:pPr algn="l" fontAlgn="t"/>
                      <a:r>
                        <a:rPr lang="ru-RU" sz="1600" b="1" i="0" u="none" strike="noStrike" dirty="0">
                          <a:solidFill>
                            <a:srgbClr val="4B0108"/>
                          </a:solidFill>
                          <a:effectLst/>
                          <a:latin typeface="Times New Roman"/>
                        </a:rPr>
                        <a:t>Субвенции  бюджетам субъектов Российской Федерации и муниципальных образований</a:t>
                      </a:r>
                    </a:p>
                  </a:txBody>
                  <a:tcPr marL="9525" marR="9525" marT="9525" marB="0">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260,0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289,6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345,9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403,0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440,1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455,3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r>
              <a:tr h="781380">
                <a:tc>
                  <a:txBody>
                    <a:bodyPr/>
                    <a:lstStyle/>
                    <a:p>
                      <a:pPr algn="l" fontAlgn="t"/>
                      <a:r>
                        <a:rPr lang="ru-RU" sz="1600" b="0" i="0" u="none" strike="noStrike" dirty="0">
                          <a:solidFill>
                            <a:srgbClr val="000000"/>
                          </a:solidFill>
                          <a:effectLst/>
                          <a:latin typeface="Times New Roman"/>
                        </a:rPr>
                        <a:t>Субвенции  бюджетам сельских поселений на осуществление  первичного воинского учета на территориях, где отсутствуют  военные комиссариаты </a:t>
                      </a:r>
                    </a:p>
                  </a:txBody>
                  <a:tcPr marL="9525" marR="9525" marT="9525" marB="0">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260,0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289,6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345,9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403,0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440,1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455,3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366893">
                <a:tc>
                  <a:txBody>
                    <a:bodyPr/>
                    <a:lstStyle/>
                    <a:p>
                      <a:pPr algn="l" fontAlgn="t"/>
                      <a:r>
                        <a:rPr lang="ru-RU" sz="1600" b="1" i="0" u="none" strike="noStrike" dirty="0">
                          <a:solidFill>
                            <a:srgbClr val="000000"/>
                          </a:solidFill>
                          <a:effectLst/>
                          <a:latin typeface="Times New Roman"/>
                        </a:rPr>
                        <a:t>Иные межбюджетные трансферты</a:t>
                      </a:r>
                    </a:p>
                  </a:txBody>
                  <a:tcPr marL="9525" marR="9525" marT="9525" marB="0">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3 </a:t>
                      </a:r>
                      <a:r>
                        <a:rPr lang="ru-RU" sz="1800" b="1" i="0" u="none" strike="noStrike" dirty="0">
                          <a:solidFill>
                            <a:srgbClr val="002060"/>
                          </a:solidFill>
                          <a:effectLst/>
                          <a:latin typeface="Times New Roman"/>
                        </a:rPr>
                        <a:t>617,3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860,2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 </a:t>
                      </a:r>
                      <a:r>
                        <a:rPr lang="ru-RU" sz="1800" b="1" i="0" u="none" strike="noStrike" dirty="0">
                          <a:solidFill>
                            <a:srgbClr val="002060"/>
                          </a:solidFill>
                          <a:effectLst/>
                          <a:latin typeface="Times New Roman"/>
                        </a:rPr>
                        <a:t>112,9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077,2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50,0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50,0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r>
              <a:tr h="1295604">
                <a:tc>
                  <a:txBody>
                    <a:bodyPr/>
                    <a:lstStyle/>
                    <a:p>
                      <a:pPr algn="l" fontAlgn="t"/>
                      <a:r>
                        <a:rPr lang="ru-RU" sz="1600" b="0" i="0" u="none" strike="noStrike" dirty="0">
                          <a:solidFill>
                            <a:srgbClr val="000000"/>
                          </a:solidFill>
                          <a:effectLst/>
                          <a:latin typeface="Times New Roman"/>
                        </a:rPr>
                        <a:t>Иные межбюджетные трансферты, передаваемые бюджетам сельских поселений из бюджетов муниципальных районов на осуществление части полномочий по решению вопросов местного значения в соответствии с заключенными соглашениями</a:t>
                      </a:r>
                    </a:p>
                  </a:txBody>
                  <a:tcPr marL="9525" marR="9525" marT="9525" marB="0">
                    <a:solidFill>
                      <a:srgbClr val="FFFFCC"/>
                    </a:solidFill>
                  </a:tcPr>
                </a:tc>
                <a:tc>
                  <a:txBody>
                    <a:bodyPr/>
                    <a:lstStyle/>
                    <a:p>
                      <a:pPr algn="ctr" rtl="0" fontAlgn="ctr"/>
                      <a:r>
                        <a:rPr lang="ru-RU" sz="1800" b="1" i="0" u="none" strike="noStrike" dirty="0" smtClean="0">
                          <a:solidFill>
                            <a:srgbClr val="002060"/>
                          </a:solidFill>
                          <a:effectLst/>
                          <a:latin typeface="Times New Roman"/>
                        </a:rPr>
                        <a:t>3 </a:t>
                      </a:r>
                      <a:r>
                        <a:rPr lang="ru-RU" sz="1800" b="1" i="0" u="none" strike="noStrike" dirty="0">
                          <a:solidFill>
                            <a:srgbClr val="002060"/>
                          </a:solidFill>
                          <a:effectLst/>
                          <a:latin typeface="Times New Roman"/>
                        </a:rPr>
                        <a:t>096,2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628,7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659,8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027,2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rgbClr val="FFFFCC"/>
                    </a:solidFill>
                  </a:tcPr>
                </a:tc>
              </a:tr>
            </a:tbl>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xmlns="" val="2505684871"/>
              </p:ext>
            </p:extLst>
          </p:nvPr>
        </p:nvGraphicFramePr>
        <p:xfrm>
          <a:off x="0" y="0"/>
          <a:ext cx="3217863" cy="828675"/>
        </p:xfrm>
        <a:graphic>
          <a:graphicData uri="http://schemas.openxmlformats.org/presentationml/2006/ole">
            <p:oleObj spid="_x0000_s176140" name="Документ" r:id="rId4" imgW="5940803" imgH="1676580" progId="Word.Document.12">
              <p:embed/>
            </p:oleObj>
          </a:graphicData>
        </a:graphic>
      </p:graphicFrame>
      <p:sp>
        <p:nvSpPr>
          <p:cNvPr id="4" name="Стрелка вниз 3"/>
          <p:cNvSpPr/>
          <p:nvPr/>
        </p:nvSpPr>
        <p:spPr>
          <a:xfrm>
            <a:off x="963274" y="526097"/>
            <a:ext cx="11228726" cy="533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FF0000"/>
                </a:solidFill>
              </a:rPr>
              <a:t>П р о д о л ж е н и е</a:t>
            </a:r>
          </a:p>
        </p:txBody>
      </p:sp>
    </p:spTree>
    <p:extLst>
      <p:ext uri="{BB962C8B-B14F-4D97-AF65-F5344CB8AC3E}">
        <p14:creationId xmlns:p14="http://schemas.microsoft.com/office/powerpoint/2010/main" xmlns="" val="248246111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23165"/>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500" b="1" cap="all" dirty="0" smtClean="0">
                <a:solidFill>
                  <a:srgbClr val="C00000"/>
                </a:solidFill>
                <a:latin typeface="Times New Roman" panose="02020603050405020304" pitchFamily="18" charset="0"/>
                <a:cs typeface="Times New Roman" panose="02020603050405020304" pitchFamily="18" charset="0"/>
              </a:rPr>
              <a:t>БЕЗВОЗМЕЗДНЫЕ поступления в  бюджет </a:t>
            </a:r>
            <a:r>
              <a:rPr lang="ru-RU" sz="1500" b="1" cap="all" dirty="0">
                <a:solidFill>
                  <a:srgbClr val="C00000"/>
                </a:solidFill>
                <a:latin typeface="Times New Roman" panose="02020603050405020304" pitchFamily="18" charset="0"/>
                <a:cs typeface="Times New Roman" panose="02020603050405020304" pitchFamily="18" charset="0"/>
              </a:rPr>
              <a:t>муниципального образования </a:t>
            </a:r>
            <a:r>
              <a:rPr lang="ru-RU" sz="1500" b="1" cap="all" dirty="0" smtClean="0">
                <a:solidFill>
                  <a:srgbClr val="C00000"/>
                </a:solidFill>
                <a:latin typeface="Times New Roman" panose="02020603050405020304" pitchFamily="18" charset="0"/>
                <a:cs typeface="Times New Roman" panose="02020603050405020304" pitchFamily="18" charset="0"/>
              </a:rPr>
              <a:t>Куприяновское</a:t>
            </a:r>
            <a:r>
              <a:rPr lang="ru-RU" sz="1500" b="1" cap="all" dirty="0">
                <a:solidFill>
                  <a:srgbClr val="C00000"/>
                </a:solidFill>
                <a:latin typeface="Times New Roman" panose="02020603050405020304" pitchFamily="18" charset="0"/>
                <a:cs typeface="Times New Roman" panose="02020603050405020304" pitchFamily="18" charset="0"/>
              </a:rPr>
              <a:t>,</a:t>
            </a:r>
            <a:r>
              <a:rPr lang="ru-RU" sz="1500" b="1" cap="all" dirty="0" smtClean="0">
                <a:solidFill>
                  <a:srgbClr val="C00000"/>
                </a:solidFill>
                <a:latin typeface="Times New Roman" panose="02020603050405020304" pitchFamily="18" charset="0"/>
                <a:cs typeface="Times New Roman" panose="02020603050405020304" pitchFamily="18" charset="0"/>
              </a:rPr>
              <a:t> тыс</a:t>
            </a:r>
            <a:r>
              <a:rPr lang="ru-RU" sz="1500" b="1" cap="all" dirty="0">
                <a:solidFill>
                  <a:srgbClr val="C00000"/>
                </a:solidFill>
                <a:latin typeface="Times New Roman" panose="02020603050405020304" pitchFamily="18" charset="0"/>
                <a:cs typeface="Times New Roman" panose="02020603050405020304" pitchFamily="18" charset="0"/>
              </a:rPr>
              <a:t>.  </a:t>
            </a:r>
            <a:r>
              <a:rPr lang="ru-RU" sz="1500" b="1" cap="all" dirty="0" smtClean="0">
                <a:solidFill>
                  <a:srgbClr val="C00000"/>
                </a:solidFill>
                <a:latin typeface="Times New Roman" panose="02020603050405020304" pitchFamily="18" charset="0"/>
                <a:cs typeface="Times New Roman" panose="02020603050405020304" pitchFamily="18" charset="0"/>
              </a:rPr>
              <a:t>Руб.</a:t>
            </a:r>
            <a:endParaRPr lang="ru-RU" sz="1500" b="1" cap="all" dirty="0">
              <a:solidFill>
                <a:srgbClr val="C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xmlns="" val="1088651416"/>
              </p:ext>
            </p:extLst>
          </p:nvPr>
        </p:nvGraphicFramePr>
        <p:xfrm>
          <a:off x="1" y="1226379"/>
          <a:ext cx="12191999" cy="5254284"/>
        </p:xfrm>
        <a:graphic>
          <a:graphicData uri="http://schemas.openxmlformats.org/drawingml/2006/table">
            <a:tbl>
              <a:tblPr firstRow="1" bandRow="1">
                <a:tableStyleId>{00A15C55-8517-42AA-B614-E9B94910E393}</a:tableStyleId>
              </a:tblPr>
              <a:tblGrid>
                <a:gridCol w="5281127"/>
                <a:gridCol w="1156995"/>
                <a:gridCol w="1156996"/>
                <a:gridCol w="1312398"/>
                <a:gridCol w="1119352"/>
                <a:gridCol w="1087821"/>
                <a:gridCol w="1077310"/>
              </a:tblGrid>
              <a:tr h="1274225">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2023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Оценка исполнения за 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1046236">
                <a:tc>
                  <a:txBody>
                    <a:bodyPr/>
                    <a:lstStyle/>
                    <a:p>
                      <a:pPr algn="l" fontAlgn="ctr"/>
                      <a:r>
                        <a:rPr lang="ru-RU" sz="2000" b="0" i="0" u="none" strike="noStrike" dirty="0">
                          <a:solidFill>
                            <a:srgbClr val="000000"/>
                          </a:solidFill>
                          <a:effectLst/>
                          <a:latin typeface="Times New Roman" panose="02020603050405020304" pitchFamily="18" charset="0"/>
                          <a:cs typeface="Times New Roman" panose="02020603050405020304" pitchFamily="18" charset="0"/>
                        </a:rPr>
                        <a:t>Прочие межбюджетные трансферты, передаваемые бюджетам сельских поселений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521,1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231,5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453,1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50,0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50,0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50,0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r>
              <a:tr h="582740">
                <a:tc>
                  <a:txBody>
                    <a:bodyPr/>
                    <a:lstStyle/>
                    <a:p>
                      <a:pPr algn="l" fontAlgn="t"/>
                      <a:r>
                        <a:rPr lang="ru-RU" sz="2000" b="1" i="0" u="none" strike="noStrike" dirty="0">
                          <a:solidFill>
                            <a:srgbClr val="000000"/>
                          </a:solidFill>
                          <a:effectLst/>
                          <a:latin typeface="Times New Roman" panose="02020603050405020304" pitchFamily="18" charset="0"/>
                          <a:cs typeface="Times New Roman" panose="02020603050405020304" pitchFamily="18" charset="0"/>
                        </a:rPr>
                        <a:t>Прочие безвозмездные поступления</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17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011,6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25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405,7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18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992,8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chemeClr val="accent2">
                        <a:lumMod val="75000"/>
                      </a:schemeClr>
                    </a:solidFill>
                  </a:tcPr>
                </a:tc>
              </a:tr>
              <a:tr h="1046236">
                <a:tc>
                  <a:txBody>
                    <a:bodyPr/>
                    <a:lstStyle/>
                    <a:p>
                      <a:pPr algn="l" fontAlgn="ctr"/>
                      <a:r>
                        <a:rPr lang="ru-RU" sz="2000" b="1" i="0" u="none" strike="noStrike" dirty="0">
                          <a:solidFill>
                            <a:srgbClr val="000000"/>
                          </a:solidFill>
                          <a:effectLst/>
                          <a:latin typeface="Times New Roman" panose="02020603050405020304" pitchFamily="18" charset="0"/>
                          <a:cs typeface="Times New Roman" panose="02020603050405020304" pitchFamily="18" charset="0"/>
                        </a:rPr>
                        <a:t>Прочие безвозмездные поступления в бюджеты </a:t>
                      </a: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поселений (добровольные пожертвования)</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17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011,6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25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405,7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18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992,8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rgbClr val="FFC000"/>
                    </a:solidFill>
                  </a:tcPr>
                </a:tc>
              </a:tr>
              <a:tr h="1304847">
                <a:tc>
                  <a:txBody>
                    <a:bodyPr/>
                    <a:lstStyle/>
                    <a:p>
                      <a:pPr algn="l"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Возврат остатков субсидий, субвенций и иных межбюджетны</a:t>
                      </a:r>
                      <a:r>
                        <a:rPr lang="ru-RU" sz="1800" b="1" i="1" u="none" strike="noStrike" dirty="0">
                          <a:solidFill>
                            <a:srgbClr val="000000"/>
                          </a:solidFill>
                          <a:effectLst/>
                          <a:latin typeface="Times New Roman" panose="02020603050405020304" pitchFamily="18" charset="0"/>
                          <a:cs typeface="Times New Roman" panose="02020603050405020304" pitchFamily="18" charset="0"/>
                        </a:rPr>
                        <a:t>х</a:t>
                      </a:r>
                      <a:r>
                        <a:rPr lang="ru-RU" sz="1800" b="1" i="0" u="none" strike="noStrike" dirty="0">
                          <a:solidFill>
                            <a:srgbClr val="000000"/>
                          </a:solidFill>
                          <a:effectLst/>
                          <a:latin typeface="Times New Roman" panose="02020603050405020304" pitchFamily="18" charset="0"/>
                          <a:cs typeface="Times New Roman" panose="02020603050405020304" pitchFamily="18" charset="0"/>
                        </a:rPr>
                        <a:t> трансфертов, имеющих целевое назначение, прошлых лет из бюджетов сельских поселений</a:t>
                      </a:r>
                    </a:p>
                  </a:txBody>
                  <a:tcPr marL="9525" marR="9525" marT="9525" marB="0" anchor="b">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a:solidFill>
                            <a:srgbClr val="002060"/>
                          </a:solidFill>
                          <a:effectLst/>
                          <a:latin typeface="Times New Roman" panose="02020603050405020304" pitchFamily="18" charset="0"/>
                          <a:cs typeface="Times New Roman" panose="02020603050405020304" pitchFamily="18" charset="0"/>
                        </a:rPr>
                        <a:t>-1 670,4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r>
            </a:tbl>
          </a:graphicData>
        </a:graphic>
      </p:graphicFrame>
      <p:graphicFrame>
        <p:nvGraphicFramePr>
          <p:cNvPr id="2" name="Объект 1"/>
          <p:cNvGraphicFramePr>
            <a:graphicFrameLocks noChangeAspect="1"/>
          </p:cNvGraphicFramePr>
          <p:nvPr>
            <p:extLst>
              <p:ext uri="{D42A27DB-BD31-4B8C-83A1-F6EECF244321}">
                <p14:modId xmlns:p14="http://schemas.microsoft.com/office/powerpoint/2010/main" xmlns="" val="2874348204"/>
              </p:ext>
            </p:extLst>
          </p:nvPr>
        </p:nvGraphicFramePr>
        <p:xfrm>
          <a:off x="0" y="0"/>
          <a:ext cx="3217863" cy="828675"/>
        </p:xfrm>
        <a:graphic>
          <a:graphicData uri="http://schemas.openxmlformats.org/presentationml/2006/ole">
            <p:oleObj spid="_x0000_s177164" name="Документ" r:id="rId4" imgW="5940803" imgH="1676580" progId="Word.Document.12">
              <p:embed/>
            </p:oleObj>
          </a:graphicData>
        </a:graphic>
      </p:graphicFrame>
      <p:sp>
        <p:nvSpPr>
          <p:cNvPr id="4" name="Стрелка вниз 3"/>
          <p:cNvSpPr/>
          <p:nvPr/>
        </p:nvSpPr>
        <p:spPr>
          <a:xfrm>
            <a:off x="963274" y="526097"/>
            <a:ext cx="11228726" cy="533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FF0000"/>
                </a:solidFill>
              </a:rPr>
              <a:t>П р о д о л ж е н и е</a:t>
            </a:r>
          </a:p>
        </p:txBody>
      </p:sp>
    </p:spTree>
    <p:extLst>
      <p:ext uri="{BB962C8B-B14F-4D97-AF65-F5344CB8AC3E}">
        <p14:creationId xmlns:p14="http://schemas.microsoft.com/office/powerpoint/2010/main" xmlns="" val="24094597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9956" y="0"/>
            <a:ext cx="11740444" cy="830997"/>
          </a:xfrm>
          <a:prstGeom prst="rect">
            <a:avLst/>
          </a:prstGeom>
          <a:solidFill>
            <a:srgbClr val="4B0108"/>
          </a:solidFill>
        </p:spPr>
        <p:txBody>
          <a:bodyPr wrap="square">
            <a:spAutoFit/>
          </a:bodyPr>
          <a:lstStyle/>
          <a:p>
            <a:pPr algn="ctr"/>
            <a:r>
              <a:rPr lang="ru-RU" sz="2400" b="1" dirty="0">
                <a:solidFill>
                  <a:srgbClr val="FFFF00"/>
                </a:solidFill>
              </a:rPr>
              <a:t>Дотация бюджету сельского поселения на выравнивание бюджетной обеспеченности  из бюджетов муниципальных районов </a:t>
            </a:r>
          </a:p>
        </p:txBody>
      </p:sp>
      <p:graphicFrame>
        <p:nvGraphicFramePr>
          <p:cNvPr id="3" name="Таблица 2"/>
          <p:cNvGraphicFramePr>
            <a:graphicFrameLocks noGrp="1"/>
          </p:cNvGraphicFramePr>
          <p:nvPr>
            <p:extLst>
              <p:ext uri="{D42A27DB-BD31-4B8C-83A1-F6EECF244321}">
                <p14:modId xmlns:p14="http://schemas.microsoft.com/office/powerpoint/2010/main" xmlns="" val="3122424020"/>
              </p:ext>
            </p:extLst>
          </p:nvPr>
        </p:nvGraphicFramePr>
        <p:xfrm>
          <a:off x="31844" y="941790"/>
          <a:ext cx="12160156" cy="4710345"/>
        </p:xfrm>
        <a:graphic>
          <a:graphicData uri="http://schemas.openxmlformats.org/drawingml/2006/table">
            <a:tbl>
              <a:tblPr firstRow="1" firstCol="1" bandRow="1">
                <a:tableStyleId>{5C22544A-7EE6-4342-B048-85BDC9FD1C3A}</a:tableStyleId>
              </a:tblPr>
              <a:tblGrid>
                <a:gridCol w="2269922"/>
                <a:gridCol w="1114096"/>
                <a:gridCol w="1334814"/>
                <a:gridCol w="1108417"/>
                <a:gridCol w="1290978"/>
                <a:gridCol w="1289247"/>
                <a:gridCol w="1273980"/>
                <a:gridCol w="1146794"/>
                <a:gridCol w="1331908"/>
              </a:tblGrid>
              <a:tr h="723237">
                <a:tc>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Годы</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gridSpan="2">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Оценка за 2024</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Прогноз на 2025 год</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Прогноз на 2026 год</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Прогноз на2027 год</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r>
              <a:tr h="1268987">
                <a:tc>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Показатели</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r>
              <a:tr h="2718121">
                <a:tc>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Дотация на выравнивание бюджетной обеспеченности  из бюджетов муниципальных районов</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7 114,3</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7,4</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11  632,0</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22,6</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11 496,4</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21,2</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11 359,8</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22,2</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2874348204"/>
              </p:ext>
            </p:extLst>
          </p:nvPr>
        </p:nvGraphicFramePr>
        <p:xfrm>
          <a:off x="0" y="0"/>
          <a:ext cx="3217863" cy="828675"/>
        </p:xfrm>
        <a:graphic>
          <a:graphicData uri="http://schemas.openxmlformats.org/presentationml/2006/ole">
            <p:oleObj spid="_x0000_s187399" name="Документ" r:id="rId3" imgW="5940803" imgH="1676580" progId="Word.Document.12">
              <p:embed/>
            </p:oleObj>
          </a:graphicData>
        </a:graphic>
      </p:graphicFrame>
    </p:spTree>
    <p:extLst>
      <p:ext uri="{BB962C8B-B14F-4D97-AF65-F5344CB8AC3E}">
        <p14:creationId xmlns:p14="http://schemas.microsoft.com/office/powerpoint/2010/main" xmlns="" val="4285143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7672" y="994477"/>
            <a:ext cx="11409528" cy="5078313"/>
          </a:xfrm>
          <a:prstGeom prst="rect">
            <a:avLst/>
          </a:prstGeom>
          <a:solidFill>
            <a:schemeClr val="accent6">
              <a:lumMod val="20000"/>
              <a:lumOff val="80000"/>
            </a:schemeClr>
          </a:solidFill>
        </p:spPr>
        <p:txBody>
          <a:bodyPr wrap="square">
            <a:spAutoFit/>
          </a:bodyPr>
          <a:lstStyle/>
          <a:p>
            <a:pPr indent="450850" algn="just"/>
            <a:r>
              <a:rPr lang="ru-RU" b="1" dirty="0"/>
              <a:t>При расчете дотации на выравнивание бюджетной обеспеченности  из бюджетов муниципальных районов на 2025-2027 годы учитывался установленный проектом Закона Владимирской области «Об областном бюджете на 2025 год и на плановый период 2026 и 2027 годов» минимальный критерий выравнивания расчетной бюджетной обеспеченности сельских поселений за счет средств бюджетов муниципальных районов - 5393 рубля на одного жителя (в 2024 году -    4 255 рублей на одного жителя). Сумма этой дотации  рассчитана, исходя из </a:t>
            </a:r>
            <a:r>
              <a:rPr lang="ru-RU" b="1" dirty="0" smtClean="0"/>
              <a:t>произведения численности </a:t>
            </a:r>
            <a:r>
              <a:rPr lang="ru-RU" b="1" dirty="0"/>
              <a:t>населения на 01.01.2024 </a:t>
            </a:r>
            <a:r>
              <a:rPr lang="ru-RU" b="1" dirty="0" smtClean="0"/>
              <a:t>года, равной </a:t>
            </a:r>
            <a:r>
              <a:rPr lang="ru-RU" b="1" dirty="0"/>
              <a:t>3537 </a:t>
            </a:r>
            <a:r>
              <a:rPr lang="ru-RU" b="1" dirty="0" smtClean="0"/>
              <a:t>человек, </a:t>
            </a:r>
            <a:r>
              <a:rPr lang="ru-RU" b="1" dirty="0"/>
              <a:t>и установленного минимальный критерий выравнивания на 1 жителя </a:t>
            </a:r>
            <a:r>
              <a:rPr lang="ru-RU" b="1" dirty="0" smtClean="0"/>
              <a:t>(5393 руб./чел.) за </a:t>
            </a:r>
            <a:r>
              <a:rPr lang="ru-RU" b="1" dirty="0"/>
              <a:t>вычетом суммы прогноза  налоговых и неналоговых </a:t>
            </a:r>
            <a:r>
              <a:rPr lang="ru-RU" b="1" dirty="0" smtClean="0"/>
              <a:t>доходов:</a:t>
            </a:r>
            <a:endParaRPr lang="ru-RU" b="1" dirty="0"/>
          </a:p>
          <a:p>
            <a:pPr indent="450850" algn="just"/>
            <a:r>
              <a:rPr lang="ru-RU" b="1" dirty="0"/>
              <a:t>(численность населения х минимальный критерий выравнивания на 1 жителя) – сумма прогноза налоговых и неналоговых доходов = сумма дотации</a:t>
            </a:r>
          </a:p>
          <a:p>
            <a:pPr indent="450850" algn="just"/>
            <a:r>
              <a:rPr lang="ru-RU" b="1" dirty="0"/>
              <a:t>и составила: </a:t>
            </a:r>
          </a:p>
          <a:p>
            <a:pPr indent="450850" algn="just"/>
            <a:r>
              <a:rPr lang="ru-RU" b="1" dirty="0"/>
              <a:t>на 2025 год:</a:t>
            </a:r>
          </a:p>
          <a:p>
            <a:pPr indent="450850" algn="just"/>
            <a:r>
              <a:rPr lang="ru-RU" b="1" dirty="0"/>
              <a:t>3537 чел. х 5393 руб./чел – 7443,05 тыс. руб. = 11 631,991 тыс. руб.;</a:t>
            </a:r>
          </a:p>
          <a:p>
            <a:pPr indent="450850" algn="just"/>
            <a:r>
              <a:rPr lang="ru-RU" b="1" dirty="0"/>
              <a:t>на 2026 год:</a:t>
            </a:r>
          </a:p>
          <a:p>
            <a:pPr indent="450850" algn="just"/>
            <a:r>
              <a:rPr lang="ru-RU" b="1" dirty="0"/>
              <a:t>11 496,441 тыс.руб.;</a:t>
            </a:r>
          </a:p>
          <a:p>
            <a:pPr indent="450850" algn="just"/>
            <a:r>
              <a:rPr lang="ru-RU" b="1" dirty="0"/>
              <a:t>на 2027 год:</a:t>
            </a:r>
          </a:p>
          <a:p>
            <a:pPr indent="450850" algn="just"/>
            <a:r>
              <a:rPr lang="ru-RU" b="1" dirty="0"/>
              <a:t>11 359,771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874348204"/>
              </p:ext>
            </p:extLst>
          </p:nvPr>
        </p:nvGraphicFramePr>
        <p:xfrm>
          <a:off x="0" y="0"/>
          <a:ext cx="3217863" cy="828675"/>
        </p:xfrm>
        <a:graphic>
          <a:graphicData uri="http://schemas.openxmlformats.org/presentationml/2006/ole">
            <p:oleObj spid="_x0000_s188423" name="Документ" r:id="rId3" imgW="5940803" imgH="1676580" progId="Word.Document.12">
              <p:embed/>
            </p:oleObj>
          </a:graphicData>
        </a:graphic>
      </p:graphicFrame>
    </p:spTree>
    <p:extLst>
      <p:ext uri="{BB962C8B-B14F-4D97-AF65-F5344CB8AC3E}">
        <p14:creationId xmlns:p14="http://schemas.microsoft.com/office/powerpoint/2010/main" xmlns="" val="28659891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915869009"/>
              </p:ext>
            </p:extLst>
          </p:nvPr>
        </p:nvGraphicFramePr>
        <p:xfrm>
          <a:off x="136475" y="1399830"/>
          <a:ext cx="11771746" cy="5086899"/>
        </p:xfrm>
        <a:graphic>
          <a:graphicData uri="http://schemas.openxmlformats.org/drawingml/2006/table">
            <a:tbl>
              <a:tblPr>
                <a:tableStyleId>{5C22544A-7EE6-4342-B048-85BDC9FD1C3A}</a:tableStyleId>
              </a:tblPr>
              <a:tblGrid>
                <a:gridCol w="819966"/>
                <a:gridCol w="1534511"/>
                <a:gridCol w="1534510"/>
                <a:gridCol w="1566041"/>
                <a:gridCol w="1566042"/>
                <a:gridCol w="1488972"/>
                <a:gridCol w="1658613"/>
                <a:gridCol w="1603091"/>
              </a:tblGrid>
              <a:tr h="3247977">
                <a:tc>
                  <a:txBody>
                    <a:bodyPr/>
                    <a:lstStyle/>
                    <a:p>
                      <a:pPr algn="ctr" fontAlgn="ctr"/>
                      <a:r>
                        <a:rPr lang="ru-RU" sz="1800" b="1" u="none" strike="noStrike" dirty="0">
                          <a:solidFill>
                            <a:srgbClr val="00FF00"/>
                          </a:solidFill>
                          <a:effectLst/>
                        </a:rPr>
                        <a:t>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Численность постоянного населения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сельского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поселения, входящего в состав района, </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Нгп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)i     </a:t>
                      </a:r>
                      <a:endParaRPr lang="ru-RU" sz="1700" b="1" u="none" strike="noStrike" dirty="0" smtClean="0">
                        <a:solidFill>
                          <a:srgbClr val="00FF00"/>
                        </a:solidFill>
                        <a:effectLst/>
                        <a:latin typeface="Times New Roman" panose="02020603050405020304" pitchFamily="18" charset="0"/>
                        <a:cs typeface="Times New Roman" panose="02020603050405020304" pitchFamily="18" charset="0"/>
                      </a:endParaRPr>
                    </a:p>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(чел.)</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Суммарный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налоговый потенциал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поселения,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входящих в состав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района (налоговые и неналоговые доходы в бюджет),  НП                   (рублей</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Бюджетная обеспеченность на 1 жителя до выравнивания</a:t>
                      </a:r>
                    </a:p>
                    <a:p>
                      <a:pPr algn="ctr" fontAlgn="ct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БО =</a:t>
                      </a:r>
                      <a:r>
                        <a:rPr lang="ru-RU" sz="1700" b="1" i="0" u="none" strike="noStrike" baseline="0" dirty="0" smtClean="0">
                          <a:solidFill>
                            <a:srgbClr val="00FF00"/>
                          </a:solidFill>
                          <a:effectLst/>
                          <a:latin typeface="Times New Roman" panose="02020603050405020304" pitchFamily="18" charset="0"/>
                          <a:cs typeface="Times New Roman" panose="02020603050405020304" pitchFamily="18" charset="0"/>
                        </a:rPr>
                        <a:t> </a:t>
                      </a: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гр.3/гр.2</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p>
                    <a:p>
                      <a:pPr algn="ctr" fontAlgn="ct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Заданный критерий выравнивания расчетной бюджетной обеспеченности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сельского поселения, </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Босргп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(рублей)</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Доходный потенциал с учётом </a:t>
                      </a:r>
                      <a:r>
                        <a:rPr lang="ru-RU" sz="1700" b="1" u="none" strike="noStrike" dirty="0" err="1" smtClean="0">
                          <a:solidFill>
                            <a:srgbClr val="00FF00"/>
                          </a:solidFill>
                          <a:effectLst/>
                          <a:latin typeface="Times New Roman" panose="02020603050405020304" pitchFamily="18" charset="0"/>
                          <a:cs typeface="Times New Roman" panose="02020603050405020304" pitchFamily="18" charset="0"/>
                        </a:rPr>
                        <a:t>БОсргп</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smtClean="0">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           </a:t>
                      </a:r>
                    </a:p>
                    <a:p>
                      <a:pPr algn="ctr" fontAlgn="ct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НП = гр.5 х гр. 2</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p>
                    <a:p>
                      <a:pPr algn="ctr" fontAlgn="ct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Размер общей  дотации i-</a:t>
                      </a:r>
                      <a:r>
                        <a:rPr lang="ru-RU" sz="1700" b="1" u="none" strike="noStrike" dirty="0" err="1" smtClean="0">
                          <a:solidFill>
                            <a:srgbClr val="00FF00"/>
                          </a:solidFill>
                          <a:effectLst/>
                          <a:latin typeface="Times New Roman" panose="02020603050405020304" pitchFamily="18" charset="0"/>
                          <a:cs typeface="Times New Roman" panose="02020603050405020304" pitchFamily="18" charset="0"/>
                        </a:rPr>
                        <a:t>му</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сельскому поселению , </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Д</a:t>
                      </a:r>
                      <a:r>
                        <a:rPr lang="en-US" sz="1700" b="1" u="none" strike="noStrike" dirty="0" err="1" smtClean="0">
                          <a:solidFill>
                            <a:srgbClr val="00FF00"/>
                          </a:solidFill>
                          <a:effectLst/>
                          <a:latin typeface="Times New Roman" panose="02020603050405020304" pitchFamily="18" charset="0"/>
                          <a:cs typeface="Times New Roman" panose="02020603050405020304" pitchFamily="18" charset="0"/>
                        </a:rPr>
                        <a:t>i</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 гр.6- гр.3</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endParaRPr lang="ru-RU" sz="1700" b="1" i="0" u="none" strike="noStrike" dirty="0" smtClean="0">
                        <a:solidFill>
                          <a:srgbClr val="00FF00"/>
                        </a:solidFill>
                        <a:effectLst/>
                        <a:latin typeface="Times New Roman" panose="02020603050405020304" pitchFamily="18" charset="0"/>
                        <a:cs typeface="Times New Roman" panose="02020603050405020304" pitchFamily="18" charset="0"/>
                      </a:endParaRPr>
                    </a:p>
                    <a:p>
                      <a:pPr algn="ctr" fontAlgn="ct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Бюджетная обеспеченность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после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распределения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финансовой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поддержки </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Босргп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)I =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гр.3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гр.6)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гр.2</a:t>
                      </a:r>
                    </a:p>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95613">
                <a:tc>
                  <a:txBody>
                    <a:bodyPr/>
                    <a:lstStyle/>
                    <a:p>
                      <a:pPr algn="ctr" fontAlgn="ctr"/>
                      <a:r>
                        <a:rPr lang="ru-RU" sz="1600" b="1" u="none" strike="noStrike" dirty="0" smtClean="0">
                          <a:solidFill>
                            <a:srgbClr val="00FF00"/>
                          </a:solidFill>
                          <a:effectLst/>
                        </a:rPr>
                        <a:t>1</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a:solidFill>
                            <a:srgbClr val="00FF00"/>
                          </a:solidFill>
                          <a:effectLst/>
                        </a:rPr>
                        <a:t>2</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3</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i="0" u="none" strike="noStrike" dirty="0" smtClean="0">
                          <a:solidFill>
                            <a:srgbClr val="00FF00"/>
                          </a:solidFill>
                          <a:effectLst/>
                          <a:latin typeface="Times New Roman"/>
                        </a:rPr>
                        <a:t>4</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5</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6</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7</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8</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481103">
                <a:tc>
                  <a:txBody>
                    <a:bodyPr/>
                    <a:lstStyle/>
                    <a:p>
                      <a:pPr algn="ctr" fontAlgn="ctr"/>
                      <a:r>
                        <a:rPr lang="ru-RU" sz="1800" b="1" u="none" strike="noStrike" dirty="0">
                          <a:solidFill>
                            <a:srgbClr val="00FF00"/>
                          </a:solidFill>
                          <a:effectLst/>
                        </a:rPr>
                        <a:t>2025</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3 537</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7 443</a:t>
                      </a:r>
                      <a:r>
                        <a:rPr lang="ru-RU" sz="1800" b="1" u="none" strike="noStrike" baseline="0" dirty="0" smtClean="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050</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effectLst/>
                          <a:latin typeface="Times New Roman" panose="02020603050405020304" pitchFamily="18" charset="0"/>
                          <a:cs typeface="Times New Roman" panose="02020603050405020304" pitchFamily="18" charset="0"/>
                        </a:rPr>
                        <a:t>2 104</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19 075 041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11 631 991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81103">
                <a:tc>
                  <a:txBody>
                    <a:bodyPr/>
                    <a:lstStyle/>
                    <a:p>
                      <a:pPr algn="ctr" fontAlgn="ctr"/>
                      <a:r>
                        <a:rPr lang="ru-RU" sz="1800" b="1" u="none" strike="noStrike" dirty="0">
                          <a:solidFill>
                            <a:srgbClr val="00FF00"/>
                          </a:solidFill>
                          <a:effectLst/>
                        </a:rPr>
                        <a:t>2026</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u="none" strike="noStrike" dirty="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3 537</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7 578</a:t>
                      </a:r>
                      <a:r>
                        <a:rPr lang="ru-RU" sz="1800" b="1" u="none" strike="noStrike" baseline="0" dirty="0" smtClean="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600</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effectLst/>
                          <a:latin typeface="Times New Roman" panose="02020603050405020304" pitchFamily="18" charset="0"/>
                          <a:cs typeface="Times New Roman" panose="02020603050405020304" pitchFamily="18" charset="0"/>
                        </a:rPr>
                        <a:t>2 143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a:t>
                      </a:r>
                      <a:r>
                        <a:rPr lang="ru-RU" sz="1800" b="1" u="none" strike="noStrike" baseline="0" dirty="0" smtClean="0">
                          <a:effectLst/>
                          <a:latin typeface="Times New Roman" panose="02020603050405020304" pitchFamily="18" charset="0"/>
                          <a:cs typeface="Times New Roman" panose="02020603050405020304" pitchFamily="18" charset="0"/>
                        </a:rPr>
                        <a:t> 393</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effectLst/>
                          <a:latin typeface="Times New Roman" panose="02020603050405020304" pitchFamily="18" charset="0"/>
                          <a:cs typeface="Times New Roman" panose="02020603050405020304" pitchFamily="18" charset="0"/>
                        </a:rPr>
                        <a:t>19 075 041</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11 496 441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a:t>
                      </a:r>
                      <a:r>
                        <a:rPr lang="ru-RU" sz="1800" b="1" u="none" strike="noStrike" baseline="0" dirty="0" smtClean="0">
                          <a:effectLst/>
                          <a:latin typeface="Times New Roman" panose="02020603050405020304" pitchFamily="18" charset="0"/>
                          <a:cs typeface="Times New Roman" panose="02020603050405020304" pitchFamily="18" charset="0"/>
                        </a:rPr>
                        <a:t> 393</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81103">
                <a:tc>
                  <a:txBody>
                    <a:bodyPr/>
                    <a:lstStyle/>
                    <a:p>
                      <a:pPr algn="ctr" fontAlgn="ctr"/>
                      <a:r>
                        <a:rPr lang="ru-RU" sz="1800" b="1" u="none" strike="noStrike" dirty="0">
                          <a:solidFill>
                            <a:srgbClr val="00FF00"/>
                          </a:solidFill>
                          <a:effectLst/>
                        </a:rPr>
                        <a:t>2027</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3 537</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7 715</a:t>
                      </a:r>
                      <a:r>
                        <a:rPr lang="ru-RU" sz="1800" b="1" u="none" strike="noStrike" baseline="0" dirty="0" smtClean="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270</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effectLst/>
                          <a:latin typeface="Times New Roman" panose="02020603050405020304" pitchFamily="18" charset="0"/>
                          <a:cs typeface="Times New Roman" panose="02020603050405020304" pitchFamily="18" charset="0"/>
                        </a:rPr>
                        <a:t>2 181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19 075 041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11 359</a:t>
                      </a:r>
                      <a:r>
                        <a:rPr lang="ru-RU" sz="1800" b="1" u="none" strike="noStrike" baseline="0" dirty="0" smtClean="0">
                          <a:effectLst/>
                          <a:latin typeface="Times New Roman" panose="02020603050405020304" pitchFamily="18" charset="0"/>
                          <a:cs typeface="Times New Roman" panose="02020603050405020304" pitchFamily="18" charset="0"/>
                        </a:rPr>
                        <a:t> 771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3" name="Прямоугольник 2"/>
          <p:cNvSpPr/>
          <p:nvPr/>
        </p:nvSpPr>
        <p:spPr>
          <a:xfrm>
            <a:off x="349956" y="0"/>
            <a:ext cx="11740444" cy="1323439"/>
          </a:xfrm>
          <a:prstGeom prst="rect">
            <a:avLst/>
          </a:prstGeom>
          <a:solidFill>
            <a:srgbClr val="4B0108"/>
          </a:solidFill>
        </p:spPr>
        <p:txBody>
          <a:bodyPr wrap="square">
            <a:spAutoFit/>
          </a:bodyPr>
          <a:lstStyle/>
          <a:p>
            <a:pPr algn="ctr"/>
            <a:r>
              <a:rPr lang="ru-RU" sz="2000" dirty="0">
                <a:solidFill>
                  <a:srgbClr val="FFFF00"/>
                </a:solidFill>
              </a:rPr>
              <a:t>Расчет распределения администрацией Гороховецкого района дотаций бюджету муниципального образованию Куприяновское  за счет субвенции на реализацию полномочий органов государственной власти Владимирской области по расчету и предоставлению дотаций бюджетам городских, сельских поселений за счет средств областного бюджета</a:t>
            </a:r>
            <a:endParaRPr lang="ru-RU" sz="2000" b="1"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2396460492"/>
              </p:ext>
            </p:extLst>
          </p:nvPr>
        </p:nvGraphicFramePr>
        <p:xfrm>
          <a:off x="1" y="0"/>
          <a:ext cx="3048000" cy="828675"/>
        </p:xfrm>
        <a:graphic>
          <a:graphicData uri="http://schemas.openxmlformats.org/presentationml/2006/ole">
            <p:oleObj spid="_x0000_s189445" name="Документ" r:id="rId3" imgW="5940803" imgH="1676580" progId="Word.Document.12">
              <p:embed/>
            </p:oleObj>
          </a:graphicData>
        </a:graphic>
      </p:graphicFrame>
    </p:spTree>
    <p:extLst>
      <p:ext uri="{BB962C8B-B14F-4D97-AF65-F5344CB8AC3E}">
        <p14:creationId xmlns:p14="http://schemas.microsoft.com/office/powerpoint/2010/main" xmlns="" val="33909100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hidden="1"/>
          <p:cNvSpPr>
            <a:spLocks noGrp="1"/>
          </p:cNvSpPr>
          <p:nvPr>
            <p:ph type="title"/>
          </p:nvPr>
        </p:nvSpPr>
        <p:spPr/>
        <p:txBody>
          <a:bodyPr/>
          <a:lstStyle/>
          <a:p>
            <a:endParaRPr lang="ru-RU"/>
          </a:p>
        </p:txBody>
      </p:sp>
      <p:sp>
        <p:nvSpPr>
          <p:cNvPr id="4" name="Прямоугольник 3"/>
          <p:cNvSpPr/>
          <p:nvPr/>
        </p:nvSpPr>
        <p:spPr>
          <a:xfrm>
            <a:off x="0" y="0"/>
            <a:ext cx="12191999" cy="6857999"/>
          </a:xfrm>
          <a:prstGeom prst="rect">
            <a:avLst/>
          </a:prstGeom>
          <a:solidFill>
            <a:srgbClr val="4B0108"/>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dirty="0" smtClean="0">
                <a:solidFill>
                  <a:srgbClr val="FFFF00"/>
                </a:solidFill>
              </a:rPr>
              <a:t>Расходы бюджета муниципального образования Куприяновское</a:t>
            </a:r>
            <a:endParaRPr lang="ru-RU" sz="7200" b="1" dirty="0">
              <a:solidFill>
                <a:srgbClr val="FFFF00"/>
              </a:solidFill>
            </a:endParaRPr>
          </a:p>
        </p:txBody>
      </p:sp>
      <p:graphicFrame>
        <p:nvGraphicFramePr>
          <p:cNvPr id="5" name="Объект 4"/>
          <p:cNvGraphicFramePr>
            <a:graphicFrameLocks noChangeAspect="1"/>
          </p:cNvGraphicFramePr>
          <p:nvPr>
            <p:extLst>
              <p:ext uri="{D42A27DB-BD31-4B8C-83A1-F6EECF244321}">
                <p14:modId xmlns:p14="http://schemas.microsoft.com/office/powerpoint/2010/main" xmlns="" val="273407789"/>
              </p:ext>
            </p:extLst>
          </p:nvPr>
        </p:nvGraphicFramePr>
        <p:xfrm>
          <a:off x="0" y="0"/>
          <a:ext cx="3217863" cy="828675"/>
        </p:xfrm>
        <a:graphic>
          <a:graphicData uri="http://schemas.openxmlformats.org/presentationml/2006/ole">
            <p:oleObj spid="_x0000_s114718" name="Документ" r:id="rId3" imgW="5940803" imgH="1676580" progId="Word.Document.12">
              <p:embed/>
            </p:oleObj>
          </a:graphicData>
        </a:graphic>
      </p:graphicFrame>
    </p:spTree>
    <p:extLst>
      <p:ext uri="{BB962C8B-B14F-4D97-AF65-F5344CB8AC3E}">
        <p14:creationId xmlns:p14="http://schemas.microsoft.com/office/powerpoint/2010/main" xmlns="" val="37582569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3845691694"/>
              </p:ext>
            </p:extLst>
          </p:nvPr>
        </p:nvGraphicFramePr>
        <p:xfrm>
          <a:off x="101600" y="843464"/>
          <a:ext cx="11955321" cy="5694261"/>
        </p:xfrm>
        <a:graphic>
          <a:graphicData uri="http://schemas.openxmlformats.org/drawingml/2006/table">
            <a:tbl>
              <a:tblPr firstRow="1" bandRow="1">
                <a:tableStyleId>{5C22544A-7EE6-4342-B048-85BDC9FD1C3A}</a:tableStyleId>
              </a:tblPr>
              <a:tblGrid>
                <a:gridCol w="5526690"/>
                <a:gridCol w="646386"/>
                <a:gridCol w="551793"/>
                <a:gridCol w="867103"/>
                <a:gridCol w="867104"/>
                <a:gridCol w="977462"/>
                <a:gridCol w="916813"/>
                <a:gridCol w="754332"/>
                <a:gridCol w="847638"/>
              </a:tblGrid>
              <a:tr h="822015">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Раздел</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подраздел</a:t>
                      </a: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rgbClr val="FFFFFF"/>
                          </a:solidFill>
                          <a:effectLst/>
                          <a:latin typeface="+mn-lt"/>
                        </a:rPr>
                        <a:t>Исполнено за 2022 год </a:t>
                      </a:r>
                    </a:p>
                  </a:txBody>
                  <a:tcPr marL="9525" marR="9525" marT="9525" marB="0" anchor="ctr"/>
                </a:tc>
                <a:tc>
                  <a:txBody>
                    <a:bodyPr/>
                    <a:lstStyle/>
                    <a:p>
                      <a:pPr algn="ctr" rtl="0" fontAlgn="ctr"/>
                      <a:r>
                        <a:rPr lang="ru-RU" sz="1300" b="1" i="0" u="none" strike="noStrike" dirty="0">
                          <a:solidFill>
                            <a:srgbClr val="FFFFFF"/>
                          </a:solidFill>
                          <a:effectLst/>
                          <a:latin typeface="Calibri"/>
                        </a:rPr>
                        <a:t> Исполнено за </a:t>
                      </a:r>
                      <a:r>
                        <a:rPr lang="ru-RU" sz="1300" b="1" i="0" u="none" strike="noStrike" dirty="0" smtClean="0">
                          <a:solidFill>
                            <a:srgbClr val="FFFFFF"/>
                          </a:solidFill>
                          <a:effectLst/>
                          <a:latin typeface="Calibri"/>
                        </a:rPr>
                        <a:t>2023 </a:t>
                      </a:r>
                      <a:r>
                        <a:rPr lang="ru-RU" sz="1300" b="1" i="0" u="none" strike="noStrike" dirty="0">
                          <a:solidFill>
                            <a:srgbClr val="FFFFFF"/>
                          </a:solidFill>
                          <a:effectLst/>
                          <a:latin typeface="Calibri"/>
                        </a:rPr>
                        <a:t>год </a:t>
                      </a:r>
                    </a:p>
                  </a:txBody>
                  <a:tcPr marL="9525" marR="9525" marT="9525" marB="0" anchor="ctr"/>
                </a:tc>
                <a:tc>
                  <a:txBody>
                    <a:bodyPr/>
                    <a:lstStyle/>
                    <a:p>
                      <a:pPr algn="ctr" rtl="0" fontAlgn="ctr"/>
                      <a:r>
                        <a:rPr lang="ru-RU" sz="1300" b="1" i="0" u="none" strike="noStrike" dirty="0">
                          <a:solidFill>
                            <a:srgbClr val="FFFFFF"/>
                          </a:solidFill>
                          <a:effectLst/>
                          <a:latin typeface="Calibri"/>
                        </a:rPr>
                        <a:t> Оценка исполнения за </a:t>
                      </a:r>
                      <a:r>
                        <a:rPr lang="ru-RU" sz="1300" b="1" i="0" u="none" strike="noStrike" dirty="0" smtClean="0">
                          <a:solidFill>
                            <a:srgbClr val="FFFFFF"/>
                          </a:solidFill>
                          <a:effectLst/>
                          <a:latin typeface="Calibri"/>
                        </a:rPr>
                        <a:t>2024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очередной </a:t>
                      </a:r>
                      <a:r>
                        <a:rPr lang="ru-RU" sz="1300" b="1" i="0" u="none" strike="noStrike" dirty="0" smtClean="0">
                          <a:solidFill>
                            <a:srgbClr val="FFFFFF"/>
                          </a:solidFill>
                          <a:effectLst/>
                          <a:latin typeface="Calibri"/>
                        </a:rPr>
                        <a:t>2025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2026 </a:t>
                      </a:r>
                      <a:r>
                        <a:rPr lang="ru-RU" sz="1300" b="1" i="0" u="none" strike="noStrike" dirty="0">
                          <a:solidFill>
                            <a:srgbClr val="FFFFFF"/>
                          </a:solidFill>
                          <a:effectLst/>
                          <a:latin typeface="Calibri"/>
                        </a:rPr>
                        <a:t>года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2027 года </a:t>
                      </a:r>
                      <a:endParaRPr lang="ru-RU" sz="1300" b="1" i="0" u="none" strike="noStrike" dirty="0">
                        <a:solidFill>
                          <a:srgbClr val="FFFFFF"/>
                        </a:solidFill>
                        <a:effectLst/>
                        <a:latin typeface="Calibri"/>
                      </a:endParaRPr>
                    </a:p>
                  </a:txBody>
                  <a:tcPr marL="9525" marR="9525" marT="9525" marB="0" anchor="ctr"/>
                </a:tc>
              </a:tr>
              <a:tr h="278745">
                <a:tc>
                  <a:txBody>
                    <a:bodyPr/>
                    <a:lstStyle/>
                    <a:p>
                      <a:pPr algn="l" fontAlgn="ctr"/>
                      <a:r>
                        <a:rPr lang="ru-RU" sz="1500" b="1" i="0" u="none" strike="noStrike" dirty="0">
                          <a:solidFill>
                            <a:srgbClr val="000000"/>
                          </a:solidFill>
                          <a:effectLst/>
                          <a:latin typeface="Times New Roman"/>
                        </a:rPr>
                        <a:t>ИТОГО</a:t>
                      </a:r>
                    </a:p>
                  </a:txBody>
                  <a:tcPr marL="9525" marR="9525" marT="9525" marB="0" anchor="ctr"/>
                </a:tc>
                <a:tc>
                  <a:txBody>
                    <a:bodyPr/>
                    <a:lstStyle/>
                    <a:p>
                      <a:pPr algn="l" fontAlgn="ctr"/>
                      <a:r>
                        <a:rPr lang="ru-RU" sz="1200" b="0" i="0" u="none" strike="noStrike" dirty="0">
                          <a:solidFill>
                            <a:srgbClr val="000000"/>
                          </a:solidFill>
                          <a:effectLst/>
                          <a:latin typeface="Arial"/>
                        </a:rPr>
                        <a:t> </a:t>
                      </a:r>
                    </a:p>
                  </a:txBody>
                  <a:tcPr marL="9525" marR="9525" marT="9525" marB="0" anchor="ctr"/>
                </a:tc>
                <a:tc>
                  <a:txBody>
                    <a:bodyPr/>
                    <a:lstStyle/>
                    <a:p>
                      <a:pPr algn="l" fontAlgn="ctr"/>
                      <a:r>
                        <a:rPr lang="ru-RU" sz="1200" b="0" i="0" u="none" strike="noStrike">
                          <a:solidFill>
                            <a:srgbClr val="000000"/>
                          </a:solidFill>
                          <a:effectLst/>
                          <a:latin typeface="Arial"/>
                        </a:rPr>
                        <a:t> </a:t>
                      </a:r>
                    </a:p>
                  </a:txBody>
                  <a:tcPr marL="9525" marR="9525" marT="9525" marB="0" anchor="ctr"/>
                </a:tc>
                <a:tc>
                  <a:txBody>
                    <a:bodyPr/>
                    <a:lstStyle/>
                    <a:p>
                      <a:pPr algn="ctr" fontAlgn="ctr"/>
                      <a:r>
                        <a:rPr lang="ru-RU" sz="1400" b="1" i="0" u="none" strike="noStrike" dirty="0">
                          <a:solidFill>
                            <a:srgbClr val="4B0108"/>
                          </a:solidFill>
                          <a:effectLst/>
                          <a:latin typeface="Times New Roman"/>
                        </a:rPr>
                        <a:t>66 706,2</a:t>
                      </a:r>
                    </a:p>
                  </a:txBody>
                  <a:tcPr marL="9525" marR="9525" marT="9525" marB="0" anchor="ctr"/>
                </a:tc>
                <a:tc>
                  <a:txBody>
                    <a:bodyPr/>
                    <a:lstStyle/>
                    <a:p>
                      <a:pPr algn="ctr" fontAlgn="ctr"/>
                      <a:r>
                        <a:rPr lang="ru-RU" sz="1400" b="1" i="0" u="none" strike="noStrike" dirty="0">
                          <a:solidFill>
                            <a:srgbClr val="4B0108"/>
                          </a:solidFill>
                          <a:effectLst/>
                          <a:latin typeface="Times New Roman"/>
                        </a:rPr>
                        <a:t>78 997,6</a:t>
                      </a:r>
                    </a:p>
                  </a:txBody>
                  <a:tcPr marL="9525" marR="9525" marT="9525" marB="0" anchor="ctr"/>
                </a:tc>
                <a:tc>
                  <a:txBody>
                    <a:bodyPr/>
                    <a:lstStyle/>
                    <a:p>
                      <a:pPr algn="ctr" fontAlgn="ctr"/>
                      <a:r>
                        <a:rPr lang="ru-RU" sz="1400" b="1" i="0" u="none" strike="noStrike" dirty="0">
                          <a:solidFill>
                            <a:srgbClr val="4B0108"/>
                          </a:solidFill>
                          <a:effectLst/>
                          <a:latin typeface="Times New Roman"/>
                        </a:rPr>
                        <a:t>97 129,0</a:t>
                      </a:r>
                    </a:p>
                  </a:txBody>
                  <a:tcPr marL="9525" marR="9525" marT="9525" marB="0" anchor="ctr"/>
                </a:tc>
                <a:tc>
                  <a:txBody>
                    <a:bodyPr/>
                    <a:lstStyle/>
                    <a:p>
                      <a:pPr algn="ctr" fontAlgn="ctr"/>
                      <a:r>
                        <a:rPr lang="ru-RU" sz="1400" b="1" i="0" u="none" strike="noStrike" dirty="0">
                          <a:solidFill>
                            <a:srgbClr val="4B0108"/>
                          </a:solidFill>
                          <a:effectLst/>
                          <a:latin typeface="Times New Roman"/>
                        </a:rPr>
                        <a:t>51 385,5</a:t>
                      </a:r>
                    </a:p>
                  </a:txBody>
                  <a:tcPr marL="9525" marR="9525" marT="9525" marB="0" anchor="ctr"/>
                </a:tc>
                <a:tc>
                  <a:txBody>
                    <a:bodyPr/>
                    <a:lstStyle/>
                    <a:p>
                      <a:pPr algn="ctr" fontAlgn="ctr"/>
                      <a:r>
                        <a:rPr lang="ru-RU" sz="1400" b="1" i="0" u="none" strike="noStrike" dirty="0">
                          <a:solidFill>
                            <a:srgbClr val="4B0108"/>
                          </a:solidFill>
                          <a:effectLst/>
                          <a:latin typeface="Times New Roman"/>
                        </a:rPr>
                        <a:t>53 740,7</a:t>
                      </a:r>
                    </a:p>
                  </a:txBody>
                  <a:tcPr marL="9525" marR="9525" marT="9525" marB="0" anchor="ctr"/>
                </a:tc>
                <a:tc>
                  <a:txBody>
                    <a:bodyPr/>
                    <a:lstStyle/>
                    <a:p>
                      <a:pPr algn="ctr" fontAlgn="ctr"/>
                      <a:r>
                        <a:rPr lang="ru-RU" sz="1400" b="1" i="0" u="none" strike="noStrike" dirty="0">
                          <a:solidFill>
                            <a:srgbClr val="4B0108"/>
                          </a:solidFill>
                          <a:effectLst/>
                          <a:latin typeface="Times New Roman"/>
                        </a:rPr>
                        <a:t>50 301,3</a:t>
                      </a:r>
                    </a:p>
                  </a:txBody>
                  <a:tcPr marL="9525" marR="9525" marT="9525" marB="0" anchor="ctr"/>
                </a:tc>
              </a:tr>
              <a:tr h="244066">
                <a:tc>
                  <a:txBody>
                    <a:bodyPr/>
                    <a:lstStyle/>
                    <a:p>
                      <a:pPr algn="l" fontAlgn="ctr"/>
                      <a:r>
                        <a:rPr lang="ru-RU" sz="1500" b="1" i="0" u="none" strike="noStrike">
                          <a:solidFill>
                            <a:srgbClr val="000000"/>
                          </a:solidFill>
                          <a:effectLst/>
                          <a:latin typeface="Times New Roman"/>
                        </a:rPr>
                        <a:t>Общегосударственные вопросы</a:t>
                      </a:r>
                    </a:p>
                  </a:txBody>
                  <a:tcPr marL="9525" marR="9525" marT="9525" marB="0" anchor="ctr"/>
                </a:tc>
                <a:tc>
                  <a:txBody>
                    <a:bodyPr/>
                    <a:lstStyle/>
                    <a:p>
                      <a:pPr algn="ctr" fontAlgn="ctr"/>
                      <a:r>
                        <a:rPr lang="ru-RU" sz="1400" b="1"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a:solidFill>
                            <a:srgbClr val="000000"/>
                          </a:solidFill>
                          <a:effectLst/>
                          <a:latin typeface="Arial"/>
                        </a:rPr>
                        <a:t> </a:t>
                      </a:r>
                    </a:p>
                  </a:txBody>
                  <a:tcPr marL="9525" marR="9525" marT="9525" marB="0" anchor="ctr"/>
                </a:tc>
                <a:tc>
                  <a:txBody>
                    <a:bodyPr/>
                    <a:lstStyle/>
                    <a:p>
                      <a:pPr algn="ctr" fontAlgn="ctr"/>
                      <a:r>
                        <a:rPr lang="ru-RU" sz="1400" b="1" i="0" u="none" strike="noStrike">
                          <a:solidFill>
                            <a:srgbClr val="000000"/>
                          </a:solidFill>
                          <a:effectLst/>
                          <a:latin typeface="Times New Roman"/>
                        </a:rPr>
                        <a:t>9 769,2</a:t>
                      </a:r>
                    </a:p>
                  </a:txBody>
                  <a:tcPr marL="9525" marR="9525" marT="9525" marB="0" anchor="ctr"/>
                </a:tc>
                <a:tc>
                  <a:txBody>
                    <a:bodyPr/>
                    <a:lstStyle/>
                    <a:p>
                      <a:pPr algn="ctr" fontAlgn="ctr"/>
                      <a:r>
                        <a:rPr lang="ru-RU" sz="1400" b="1" i="0" u="none" strike="noStrike">
                          <a:solidFill>
                            <a:srgbClr val="000000"/>
                          </a:solidFill>
                          <a:effectLst/>
                          <a:latin typeface="Times New Roman"/>
                        </a:rPr>
                        <a:t>9 928,1</a:t>
                      </a:r>
                    </a:p>
                  </a:txBody>
                  <a:tcPr marL="9525" marR="9525" marT="9525" marB="0" anchor="ctr"/>
                </a:tc>
                <a:tc>
                  <a:txBody>
                    <a:bodyPr/>
                    <a:lstStyle/>
                    <a:p>
                      <a:pPr algn="ctr" fontAlgn="ctr"/>
                      <a:r>
                        <a:rPr lang="ru-RU" sz="1400" b="1" i="0" u="none" strike="noStrike">
                          <a:solidFill>
                            <a:srgbClr val="000000"/>
                          </a:solidFill>
                          <a:effectLst/>
                          <a:latin typeface="Times New Roman"/>
                        </a:rPr>
                        <a:t>11 040,2</a:t>
                      </a:r>
                    </a:p>
                  </a:txBody>
                  <a:tcPr marL="9525" marR="9525" marT="9525" marB="0" anchor="ctr"/>
                </a:tc>
                <a:tc>
                  <a:txBody>
                    <a:bodyPr/>
                    <a:lstStyle/>
                    <a:p>
                      <a:pPr algn="ctr" fontAlgn="ctr"/>
                      <a:r>
                        <a:rPr lang="ru-RU" sz="1400" b="1" i="0" u="none" strike="noStrike">
                          <a:solidFill>
                            <a:srgbClr val="000000"/>
                          </a:solidFill>
                          <a:effectLst/>
                          <a:latin typeface="Times New Roman"/>
                        </a:rPr>
                        <a:t>13 918,3</a:t>
                      </a:r>
                    </a:p>
                  </a:txBody>
                  <a:tcPr marL="9525" marR="9525" marT="9525" marB="0" anchor="ctr"/>
                </a:tc>
                <a:tc>
                  <a:txBody>
                    <a:bodyPr/>
                    <a:lstStyle/>
                    <a:p>
                      <a:pPr algn="ctr" fontAlgn="ctr"/>
                      <a:r>
                        <a:rPr lang="ru-RU" sz="1400" b="1" i="0" u="none" strike="noStrike">
                          <a:solidFill>
                            <a:srgbClr val="000000"/>
                          </a:solidFill>
                          <a:effectLst/>
                          <a:latin typeface="Times New Roman"/>
                        </a:rPr>
                        <a:t>13 835,3</a:t>
                      </a:r>
                    </a:p>
                  </a:txBody>
                  <a:tcPr marL="9525" marR="9525" marT="9525" marB="0" anchor="ctr"/>
                </a:tc>
                <a:tc>
                  <a:txBody>
                    <a:bodyPr/>
                    <a:lstStyle/>
                    <a:p>
                      <a:pPr algn="ctr" fontAlgn="ctr"/>
                      <a:r>
                        <a:rPr lang="ru-RU" sz="1400" b="1" i="0" u="none" strike="noStrike">
                          <a:solidFill>
                            <a:srgbClr val="000000"/>
                          </a:solidFill>
                          <a:effectLst/>
                          <a:latin typeface="Times New Roman"/>
                        </a:rPr>
                        <a:t>13 796,2</a:t>
                      </a:r>
                    </a:p>
                  </a:txBody>
                  <a:tcPr marL="9525" marR="9525" marT="9525" marB="0" anchor="ctr"/>
                </a:tc>
              </a:tr>
              <a:tr h="712674">
                <a:tc>
                  <a:txBody>
                    <a:bodyPr/>
                    <a:lstStyle/>
                    <a:p>
                      <a:pPr algn="l" fontAlgn="ctr"/>
                      <a:r>
                        <a:rPr lang="ru-RU" sz="1500" b="0" i="0" u="none" strike="noStrike" dirty="0">
                          <a:solidFill>
                            <a:srgbClr val="000000"/>
                          </a:solidFill>
                          <a:effectLst/>
                          <a:latin typeface="Times New Roman"/>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Times New Roman"/>
                        </a:rPr>
                        <a:t>2 950,7</a:t>
                      </a:r>
                    </a:p>
                  </a:txBody>
                  <a:tcPr marL="9525" marR="9525" marT="9525" marB="0" anchor="ctr"/>
                </a:tc>
                <a:tc>
                  <a:txBody>
                    <a:bodyPr/>
                    <a:lstStyle/>
                    <a:p>
                      <a:pPr algn="ctr" fontAlgn="ctr"/>
                      <a:r>
                        <a:rPr lang="ru-RU" sz="1400" b="0" i="0" u="none" strike="noStrike">
                          <a:solidFill>
                            <a:srgbClr val="000000"/>
                          </a:solidFill>
                          <a:effectLst/>
                          <a:latin typeface="Times New Roman"/>
                        </a:rPr>
                        <a:t>2 780,3</a:t>
                      </a:r>
                    </a:p>
                  </a:txBody>
                  <a:tcPr marL="9525" marR="9525" marT="9525" marB="0" anchor="ctr"/>
                </a:tc>
                <a:tc>
                  <a:txBody>
                    <a:bodyPr/>
                    <a:lstStyle/>
                    <a:p>
                      <a:pPr algn="ctr" fontAlgn="ctr"/>
                      <a:r>
                        <a:rPr lang="ru-RU" sz="1400" b="0" i="0" u="none" strike="noStrike">
                          <a:solidFill>
                            <a:srgbClr val="000000"/>
                          </a:solidFill>
                          <a:effectLst/>
                          <a:latin typeface="Times New Roman"/>
                        </a:rPr>
                        <a:t>2 807,7</a:t>
                      </a:r>
                    </a:p>
                  </a:txBody>
                  <a:tcPr marL="9525" marR="9525" marT="9525" marB="0" anchor="ctr"/>
                </a:tc>
                <a:tc>
                  <a:txBody>
                    <a:bodyPr/>
                    <a:lstStyle/>
                    <a:p>
                      <a:pPr algn="ctr" fontAlgn="ctr"/>
                      <a:r>
                        <a:rPr lang="ru-RU" sz="1400" b="0" i="0" u="none" strike="noStrike">
                          <a:solidFill>
                            <a:srgbClr val="000000"/>
                          </a:solidFill>
                          <a:effectLst/>
                          <a:latin typeface="Times New Roman"/>
                        </a:rPr>
                        <a:t>3 656,1</a:t>
                      </a:r>
                    </a:p>
                  </a:txBody>
                  <a:tcPr marL="9525" marR="9525" marT="9525" marB="0" anchor="ctr"/>
                </a:tc>
                <a:tc>
                  <a:txBody>
                    <a:bodyPr/>
                    <a:lstStyle/>
                    <a:p>
                      <a:pPr algn="ctr" fontAlgn="ctr"/>
                      <a:r>
                        <a:rPr lang="ru-RU" sz="1400" b="0" i="0" u="none" strike="noStrike">
                          <a:solidFill>
                            <a:srgbClr val="000000"/>
                          </a:solidFill>
                          <a:effectLst/>
                          <a:latin typeface="Times New Roman"/>
                        </a:rPr>
                        <a:t>3 658,1</a:t>
                      </a:r>
                    </a:p>
                  </a:txBody>
                  <a:tcPr marL="9525" marR="9525" marT="9525" marB="0" anchor="ctr"/>
                </a:tc>
                <a:tc>
                  <a:txBody>
                    <a:bodyPr/>
                    <a:lstStyle/>
                    <a:p>
                      <a:pPr algn="ctr" fontAlgn="ctr"/>
                      <a:r>
                        <a:rPr lang="ru-RU" sz="1400" b="0" i="0" u="none" strike="noStrike">
                          <a:solidFill>
                            <a:srgbClr val="000000"/>
                          </a:solidFill>
                          <a:effectLst/>
                          <a:latin typeface="Times New Roman"/>
                        </a:rPr>
                        <a:t>3 660,5</a:t>
                      </a:r>
                    </a:p>
                  </a:txBody>
                  <a:tcPr marL="9525" marR="9525" marT="9525" marB="0" anchor="ctr"/>
                </a:tc>
              </a:tr>
              <a:tr h="478370">
                <a:tc>
                  <a:txBody>
                    <a:bodyPr/>
                    <a:lstStyle/>
                    <a:p>
                      <a:pPr algn="l" fontAlgn="ctr"/>
                      <a:r>
                        <a:rPr lang="ru-RU" sz="1500" b="0" i="0" u="none" strike="noStrike" dirty="0">
                          <a:solidFill>
                            <a:srgbClr val="000000"/>
                          </a:solidFill>
                          <a:effectLst/>
                          <a:latin typeface="Times New Roman"/>
                        </a:rPr>
                        <a:t> 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dirty="0">
                          <a:solidFill>
                            <a:srgbClr val="000000"/>
                          </a:solidFill>
                          <a:effectLst/>
                          <a:latin typeface="Times New Roman"/>
                        </a:rPr>
                        <a:t>06</a:t>
                      </a:r>
                    </a:p>
                  </a:txBody>
                  <a:tcPr marL="9525" marR="9525" marT="9525" marB="0" anchor="ctr"/>
                </a:tc>
                <a:tc>
                  <a:txBody>
                    <a:bodyPr/>
                    <a:lstStyle/>
                    <a:p>
                      <a:pPr algn="ctr" fontAlgn="ctr"/>
                      <a:r>
                        <a:rPr lang="ru-RU" sz="1400" b="0" i="0" u="none" strike="noStrike" dirty="0">
                          <a:solidFill>
                            <a:srgbClr val="000000"/>
                          </a:solidFill>
                          <a:effectLst/>
                          <a:latin typeface="Times New Roman"/>
                        </a:rPr>
                        <a:t>128,0</a:t>
                      </a:r>
                    </a:p>
                  </a:txBody>
                  <a:tcPr marL="9525" marR="9525" marT="9525" marB="0" anchor="ctr"/>
                </a:tc>
                <a:tc>
                  <a:txBody>
                    <a:bodyPr/>
                    <a:lstStyle/>
                    <a:p>
                      <a:pPr algn="ctr" fontAlgn="ctr"/>
                      <a:r>
                        <a:rPr lang="ru-RU" sz="1400" b="0" i="0" u="none" strike="noStrike">
                          <a:solidFill>
                            <a:srgbClr val="000000"/>
                          </a:solidFill>
                          <a:effectLst/>
                          <a:latin typeface="Times New Roman"/>
                        </a:rPr>
                        <a:t>128,0</a:t>
                      </a:r>
                    </a:p>
                  </a:txBody>
                  <a:tcPr marL="9525" marR="9525" marT="9525" marB="0" anchor="ctr"/>
                </a:tc>
                <a:tc>
                  <a:txBody>
                    <a:bodyPr/>
                    <a:lstStyle/>
                    <a:p>
                      <a:pPr algn="ctr" fontAlgn="ctr"/>
                      <a:r>
                        <a:rPr lang="ru-RU" sz="1400" b="0" i="0" u="none" strike="noStrike">
                          <a:solidFill>
                            <a:srgbClr val="000000"/>
                          </a:solidFill>
                          <a:effectLst/>
                          <a:latin typeface="Times New Roman"/>
                        </a:rPr>
                        <a:t>128,0</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128,0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74715">
                <a:tc>
                  <a:txBody>
                    <a:bodyPr/>
                    <a:lstStyle/>
                    <a:p>
                      <a:pPr algn="l" fontAlgn="b"/>
                      <a:r>
                        <a:rPr lang="ru-RU" sz="1500" b="0" i="0" u="none" strike="noStrike" dirty="0">
                          <a:solidFill>
                            <a:srgbClr val="000000"/>
                          </a:solidFill>
                          <a:effectLst/>
                          <a:latin typeface="Times New Roman"/>
                        </a:rPr>
                        <a:t>Обеспечение проведения выборов и референдумов</a:t>
                      </a:r>
                    </a:p>
                  </a:txBody>
                  <a:tcPr marL="9525" marR="9525" marT="9525" marB="0" anchor="b"/>
                </a:tc>
                <a:tc>
                  <a:txBody>
                    <a:bodyPr/>
                    <a:lstStyle/>
                    <a:p>
                      <a:pPr algn="ctr" fontAlgn="b"/>
                      <a:r>
                        <a:rPr lang="ru-RU" sz="1200" b="0" i="0" u="none" strike="noStrike" dirty="0">
                          <a:solidFill>
                            <a:srgbClr val="000000"/>
                          </a:solidFill>
                          <a:effectLst/>
                          <a:latin typeface="Calibri"/>
                        </a:rPr>
                        <a:t>01</a:t>
                      </a:r>
                    </a:p>
                  </a:txBody>
                  <a:tcPr marL="9525" marR="9525" marT="9525" marB="0" anchor="ctr"/>
                </a:tc>
                <a:tc>
                  <a:txBody>
                    <a:bodyPr/>
                    <a:lstStyle/>
                    <a:p>
                      <a:pPr algn="ctr" fontAlgn="b"/>
                      <a:r>
                        <a:rPr lang="ru-RU" sz="1200" b="0" i="0" u="none" strike="noStrike" dirty="0">
                          <a:solidFill>
                            <a:srgbClr val="000000"/>
                          </a:solidFill>
                          <a:effectLst/>
                          <a:latin typeface="Calibri"/>
                        </a:rPr>
                        <a:t>07</a:t>
                      </a:r>
                    </a:p>
                  </a:txBody>
                  <a:tcPr marL="9525" marR="9525" marT="9525" marB="0" anchor="ctr"/>
                </a:tc>
                <a:tc>
                  <a:txBody>
                    <a:bodyPr/>
                    <a:lstStyle/>
                    <a:p>
                      <a:pPr algn="ctr" fontAlgn="ctr"/>
                      <a:r>
                        <a:rPr lang="ru-RU" sz="1600" b="0" i="0" u="none" strike="noStrike" dirty="0">
                          <a:solidFill>
                            <a:srgbClr val="000000"/>
                          </a:solidFill>
                          <a:effectLst/>
                          <a:latin typeface="Times New Roman"/>
                        </a:rPr>
                        <a:t> -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75759">
                <a:tc>
                  <a:txBody>
                    <a:bodyPr/>
                    <a:lstStyle/>
                    <a:p>
                      <a:pPr algn="l" fontAlgn="ctr"/>
                      <a:r>
                        <a:rPr lang="ru-RU" sz="1500" b="0" i="0" u="none" strike="noStrike">
                          <a:solidFill>
                            <a:srgbClr val="000000"/>
                          </a:solidFill>
                          <a:effectLst/>
                          <a:latin typeface="Times New Roman"/>
                        </a:rPr>
                        <a:t>Резервные фонды</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dirty="0">
                          <a:solidFill>
                            <a:srgbClr val="000000"/>
                          </a:solidFill>
                          <a:effectLst/>
                          <a:latin typeface="Times New Roman"/>
                        </a:rPr>
                        <a:t>11</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r>
              <a:tr h="279537">
                <a:tc>
                  <a:txBody>
                    <a:bodyPr/>
                    <a:lstStyle/>
                    <a:p>
                      <a:pPr algn="l" fontAlgn="ctr"/>
                      <a:r>
                        <a:rPr lang="ru-RU" sz="1500" b="0" i="0" u="none" strike="noStrike">
                          <a:solidFill>
                            <a:srgbClr val="000000"/>
                          </a:solidFill>
                          <a:effectLst/>
                          <a:latin typeface="Times New Roman"/>
                        </a:rPr>
                        <a:t>Другие общегосударственные вопросы</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dirty="0">
                          <a:solidFill>
                            <a:srgbClr val="000000"/>
                          </a:solidFill>
                          <a:effectLst/>
                          <a:latin typeface="Times New Roman"/>
                        </a:rPr>
                        <a:t>13</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6 </a:t>
                      </a:r>
                      <a:r>
                        <a:rPr lang="ru-RU" sz="1600" b="0" i="0" u="none" strike="noStrike" dirty="0">
                          <a:solidFill>
                            <a:srgbClr val="000000"/>
                          </a:solidFill>
                          <a:effectLst/>
                          <a:latin typeface="Times New Roman"/>
                        </a:rPr>
                        <a:t>690,5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7 </a:t>
                      </a:r>
                      <a:r>
                        <a:rPr lang="ru-RU" sz="1600" b="0" i="0" u="none" strike="noStrike" dirty="0">
                          <a:solidFill>
                            <a:srgbClr val="000000"/>
                          </a:solidFill>
                          <a:effectLst/>
                          <a:latin typeface="Times New Roman"/>
                        </a:rPr>
                        <a:t>019,8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8 </a:t>
                      </a:r>
                      <a:r>
                        <a:rPr lang="ru-RU" sz="1600" b="0" i="0" u="none" strike="noStrike" dirty="0">
                          <a:solidFill>
                            <a:srgbClr val="000000"/>
                          </a:solidFill>
                          <a:effectLst/>
                          <a:latin typeface="Times New Roman"/>
                        </a:rPr>
                        <a:t>104,5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10 </a:t>
                      </a:r>
                      <a:r>
                        <a:rPr lang="ru-RU" sz="1600" b="0" i="0" u="none" strike="noStrike" dirty="0">
                          <a:solidFill>
                            <a:srgbClr val="000000"/>
                          </a:solidFill>
                          <a:effectLst/>
                          <a:latin typeface="Times New Roman"/>
                        </a:rPr>
                        <a:t>114,2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10 </a:t>
                      </a:r>
                      <a:r>
                        <a:rPr lang="ru-RU" sz="1600" b="0" i="0" u="none" strike="noStrike" dirty="0">
                          <a:solidFill>
                            <a:srgbClr val="000000"/>
                          </a:solidFill>
                          <a:effectLst/>
                          <a:latin typeface="Times New Roman"/>
                        </a:rPr>
                        <a:t>157,2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10 </a:t>
                      </a:r>
                      <a:r>
                        <a:rPr lang="ru-RU" sz="1600" b="0" i="0" u="none" strike="noStrike" dirty="0">
                          <a:solidFill>
                            <a:srgbClr val="000000"/>
                          </a:solidFill>
                          <a:effectLst/>
                          <a:latin typeface="Times New Roman"/>
                        </a:rPr>
                        <a:t>115,7   </a:t>
                      </a:r>
                    </a:p>
                  </a:txBody>
                  <a:tcPr marL="9525" marR="9525" marT="9525" marB="0" anchor="ctr"/>
                </a:tc>
              </a:tr>
              <a:tr h="259687">
                <a:tc>
                  <a:txBody>
                    <a:bodyPr/>
                    <a:lstStyle/>
                    <a:p>
                      <a:pPr algn="l" fontAlgn="ctr"/>
                      <a:r>
                        <a:rPr lang="ru-RU" sz="1500" b="1" i="0" u="none" strike="noStrike">
                          <a:solidFill>
                            <a:srgbClr val="000000"/>
                          </a:solidFill>
                          <a:effectLst/>
                          <a:latin typeface="Times New Roman"/>
                        </a:rPr>
                        <a:t>Национальная оборона </a:t>
                      </a:r>
                    </a:p>
                  </a:txBody>
                  <a:tcPr marL="9525" marR="9525" marT="9525" marB="0" anchor="ctr"/>
                </a:tc>
                <a:tc>
                  <a:txBody>
                    <a:bodyPr/>
                    <a:lstStyle/>
                    <a:p>
                      <a:pPr algn="ctr" fontAlgn="ctr"/>
                      <a:r>
                        <a:rPr lang="ru-RU" sz="1400" b="1" i="0" u="none" strike="noStrike" dirty="0">
                          <a:solidFill>
                            <a:srgbClr val="000000"/>
                          </a:solidFill>
                          <a:effectLst/>
                          <a:latin typeface="Times New Roman"/>
                        </a:rPr>
                        <a:t>02</a:t>
                      </a:r>
                    </a:p>
                  </a:txBody>
                  <a:tcPr marL="9525" marR="9525" marT="9525" marB="0" anchor="ctr"/>
                </a:tc>
                <a:tc>
                  <a:txBody>
                    <a:bodyPr/>
                    <a:lstStyle/>
                    <a:p>
                      <a:pPr algn="ctr" fontAlgn="ctr"/>
                      <a:r>
                        <a:rPr lang="ru-RU" sz="1400" b="0" i="0" u="none" strike="noStrike" dirty="0">
                          <a:solidFill>
                            <a:srgbClr val="000000"/>
                          </a:solidFill>
                          <a:effectLst/>
                          <a:latin typeface="Times New Roman"/>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260,0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289,6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345,9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403,0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440,1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455,3   </a:t>
                      </a:r>
                      <a:endParaRPr lang="ru-RU" sz="1600" b="1" i="0" u="none" strike="noStrike" dirty="0">
                        <a:solidFill>
                          <a:srgbClr val="000000"/>
                        </a:solidFill>
                        <a:effectLst/>
                        <a:latin typeface="Times New Roman"/>
                      </a:endParaRPr>
                    </a:p>
                  </a:txBody>
                  <a:tcPr marL="9525" marR="9525" marT="9525" marB="0" anchor="ctr"/>
                </a:tc>
              </a:tr>
              <a:tr h="291255">
                <a:tc>
                  <a:txBody>
                    <a:bodyPr/>
                    <a:lstStyle/>
                    <a:p>
                      <a:pPr algn="l" fontAlgn="ctr"/>
                      <a:r>
                        <a:rPr lang="ru-RU" sz="1500" b="0" i="0" u="none" strike="noStrike">
                          <a:solidFill>
                            <a:srgbClr val="000000"/>
                          </a:solidFill>
                          <a:effectLst/>
                          <a:latin typeface="Times New Roman"/>
                        </a:rPr>
                        <a:t> Мобилизационная и вневойсковая подготовка</a:t>
                      </a:r>
                    </a:p>
                  </a:txBody>
                  <a:tcPr marL="9525" marR="9525" marT="9525" marB="0" anchor="ctr"/>
                </a:tc>
                <a:tc>
                  <a:txBody>
                    <a:bodyPr/>
                    <a:lstStyle/>
                    <a:p>
                      <a:pPr algn="ctr" fontAlgn="ctr"/>
                      <a:r>
                        <a:rPr lang="ru-RU" sz="1400" b="0" i="0" u="none" strike="noStrike" dirty="0">
                          <a:solidFill>
                            <a:srgbClr val="000000"/>
                          </a:solidFill>
                          <a:effectLst/>
                          <a:latin typeface="Times New Roman"/>
                        </a:rPr>
                        <a:t>02</a:t>
                      </a:r>
                    </a:p>
                  </a:txBody>
                  <a:tcPr marL="9525" marR="9525" marT="9525" marB="0" anchor="ctr"/>
                </a:tc>
                <a:tc>
                  <a:txBody>
                    <a:bodyPr/>
                    <a:lstStyle/>
                    <a:p>
                      <a:pPr algn="ctr" fontAlgn="ctr"/>
                      <a:r>
                        <a:rPr lang="ru-RU" sz="1400" b="0" i="0" u="none" strike="noStrike" dirty="0">
                          <a:solidFill>
                            <a:srgbClr val="000000"/>
                          </a:solidFill>
                          <a:effectLst/>
                          <a:latin typeface="Times New Roman"/>
                        </a:rPr>
                        <a:t>03</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260,0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289,6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345,9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403,0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440,1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455,3   </a:t>
                      </a:r>
                      <a:endParaRPr lang="ru-RU" sz="1600" b="0" i="0" u="none" strike="noStrike" dirty="0">
                        <a:solidFill>
                          <a:srgbClr val="000000"/>
                        </a:solidFill>
                        <a:effectLst/>
                        <a:latin typeface="Times New Roman"/>
                      </a:endParaRPr>
                    </a:p>
                  </a:txBody>
                  <a:tcPr marL="9525" marR="9525" marT="9525" marB="0" anchor="ctr"/>
                </a:tc>
              </a:tr>
              <a:tr h="478370">
                <a:tc>
                  <a:txBody>
                    <a:bodyPr/>
                    <a:lstStyle/>
                    <a:p>
                      <a:pPr algn="l" fontAlgn="ctr"/>
                      <a:r>
                        <a:rPr lang="ru-RU" sz="1500" b="1" i="0" u="none" strike="noStrike">
                          <a:solidFill>
                            <a:srgbClr val="000000"/>
                          </a:solidFill>
                          <a:effectLst/>
                          <a:latin typeface="Times New Roman"/>
                        </a:rPr>
                        <a:t>Национальная безопасность и правоохранительная деятельность</a:t>
                      </a:r>
                    </a:p>
                  </a:txBody>
                  <a:tcPr marL="9525" marR="9525" marT="9525" marB="0" anchor="ctr"/>
                </a:tc>
                <a:tc>
                  <a:txBody>
                    <a:bodyPr/>
                    <a:lstStyle/>
                    <a:p>
                      <a:pPr algn="ctr" fontAlgn="ctr"/>
                      <a:r>
                        <a:rPr lang="ru-RU" sz="1400" b="1" i="0" u="none" strike="noStrike">
                          <a:solidFill>
                            <a:srgbClr val="000000"/>
                          </a:solidFill>
                          <a:effectLst/>
                          <a:latin typeface="Times New Roman"/>
                        </a:rPr>
                        <a:t>03</a:t>
                      </a:r>
                    </a:p>
                  </a:txBody>
                  <a:tcPr marL="9525" marR="9525" marT="9525" marB="0" anchor="ctr"/>
                </a:tc>
                <a:tc>
                  <a:txBody>
                    <a:bodyPr/>
                    <a:lstStyle/>
                    <a:p>
                      <a:pPr algn="ctr" fontAlgn="ctr"/>
                      <a:r>
                        <a:rPr lang="ru-RU" sz="1400" b="0" i="0" u="none" strike="noStrike" dirty="0">
                          <a:solidFill>
                            <a:srgbClr val="000000"/>
                          </a:solidFill>
                          <a:effectLst/>
                          <a:latin typeface="Arial"/>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043,8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965,6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752,8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440,6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292,8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242,3   </a:t>
                      </a:r>
                      <a:endParaRPr lang="ru-RU" sz="1600" b="1" i="0" u="none" strike="noStrike" dirty="0">
                        <a:solidFill>
                          <a:srgbClr val="000000"/>
                        </a:solidFill>
                        <a:effectLst/>
                        <a:latin typeface="Times New Roman"/>
                      </a:endParaRPr>
                    </a:p>
                  </a:txBody>
                  <a:tcPr marL="9525" marR="9525" marT="9525" marB="0" anchor="ctr"/>
                </a:tc>
              </a:tr>
              <a:tr h="478370">
                <a:tc>
                  <a:txBody>
                    <a:bodyPr/>
                    <a:lstStyle/>
                    <a:p>
                      <a:pPr algn="l" fontAlgn="ctr"/>
                      <a:r>
                        <a:rPr lang="ru-RU" sz="1500" b="0" i="0" u="none" strike="noStrike" dirty="0">
                          <a:solidFill>
                            <a:srgbClr val="000000"/>
                          </a:solidFill>
                          <a:effectLst/>
                          <a:latin typeface="Times New Roman"/>
                        </a:rPr>
                        <a:t>Защита населения и территории от чрезвычайных ситуаций природного и техногенного характера, пожарная безопасность</a:t>
                      </a:r>
                    </a:p>
                  </a:txBody>
                  <a:tcPr marL="9525" marR="9525" marT="9525" marB="0" anchor="ctr"/>
                </a:tc>
                <a:tc>
                  <a:txBody>
                    <a:bodyPr/>
                    <a:lstStyle/>
                    <a:p>
                      <a:pPr algn="ctr" fontAlgn="ctr"/>
                      <a:r>
                        <a:rPr lang="ru-RU" sz="1400" b="0" i="0" u="none" strike="noStrike">
                          <a:solidFill>
                            <a:srgbClr val="000000"/>
                          </a:solidFill>
                          <a:effectLst/>
                          <a:latin typeface="Times New Roman"/>
                        </a:rPr>
                        <a:t>03</a:t>
                      </a:r>
                    </a:p>
                  </a:txBody>
                  <a:tcPr marL="9525" marR="9525" marT="9525" marB="0" anchor="ctr"/>
                </a:tc>
                <a:tc>
                  <a:txBody>
                    <a:bodyPr/>
                    <a:lstStyle/>
                    <a:p>
                      <a:pPr algn="ctr" fontAlgn="ctr"/>
                      <a:r>
                        <a:rPr lang="ru-RU" sz="1400" b="0" i="0" u="none" strike="noStrike" dirty="0">
                          <a:solidFill>
                            <a:srgbClr val="000000"/>
                          </a:solidFill>
                          <a:effectLst/>
                          <a:latin typeface="Times New Roman"/>
                        </a:rPr>
                        <a:t>10</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 </a:t>
                      </a:r>
                      <a:r>
                        <a:rPr lang="ru-RU" sz="1600" b="0" i="0" u="none" strike="noStrike" dirty="0">
                          <a:solidFill>
                            <a:srgbClr val="000000"/>
                          </a:solidFill>
                          <a:effectLst/>
                          <a:latin typeface="Times New Roman"/>
                        </a:rPr>
                        <a:t>043,8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965,6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 </a:t>
                      </a:r>
                      <a:r>
                        <a:rPr lang="ru-RU" sz="1600" b="0" i="0" u="none" strike="noStrike" dirty="0">
                          <a:solidFill>
                            <a:srgbClr val="000000"/>
                          </a:solidFill>
                          <a:effectLst/>
                          <a:latin typeface="Times New Roman"/>
                        </a:rPr>
                        <a:t>752,8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440,6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292,8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242,3   </a:t>
                      </a:r>
                      <a:endParaRPr lang="ru-RU" sz="1600" b="0" i="0" u="none" strike="noStrike" dirty="0">
                        <a:solidFill>
                          <a:srgbClr val="000000"/>
                        </a:solidFill>
                        <a:effectLst/>
                        <a:latin typeface="Times New Roman"/>
                      </a:endParaRPr>
                    </a:p>
                  </a:txBody>
                  <a:tcPr marL="9525" marR="9525" marT="9525" marB="0" anchor="ctr"/>
                </a:tc>
              </a:tr>
              <a:tr h="279450">
                <a:tc>
                  <a:txBody>
                    <a:bodyPr/>
                    <a:lstStyle/>
                    <a:p>
                      <a:pPr algn="l" fontAlgn="ctr"/>
                      <a:r>
                        <a:rPr lang="ru-RU" sz="1500" b="1" i="0" u="none" strike="noStrike" dirty="0">
                          <a:solidFill>
                            <a:srgbClr val="000000"/>
                          </a:solidFill>
                          <a:effectLst/>
                          <a:latin typeface="Times New Roman"/>
                        </a:rPr>
                        <a:t>Национальная  экономика</a:t>
                      </a:r>
                    </a:p>
                  </a:txBody>
                  <a:tcPr marL="9525" marR="9525" marT="9525" marB="0" anchor="ctr"/>
                </a:tc>
                <a:tc>
                  <a:txBody>
                    <a:bodyPr/>
                    <a:lstStyle/>
                    <a:p>
                      <a:pPr algn="ctr" fontAlgn="ctr"/>
                      <a:r>
                        <a:rPr lang="ru-RU" sz="1400" b="1"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Arial"/>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 </a:t>
                      </a:r>
                      <a:r>
                        <a:rPr lang="ru-RU" sz="1600" b="1" i="0" u="none" strike="noStrike" dirty="0">
                          <a:solidFill>
                            <a:srgbClr val="000000"/>
                          </a:solidFill>
                          <a:effectLst/>
                          <a:latin typeface="Times New Roman"/>
                        </a:rPr>
                        <a:t>233,2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 </a:t>
                      </a:r>
                      <a:r>
                        <a:rPr lang="ru-RU" sz="1600" b="1" i="0" u="none" strike="noStrike" dirty="0">
                          <a:solidFill>
                            <a:srgbClr val="000000"/>
                          </a:solidFill>
                          <a:effectLst/>
                          <a:latin typeface="Times New Roman"/>
                        </a:rPr>
                        <a:t>771,3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 </a:t>
                      </a:r>
                      <a:r>
                        <a:rPr lang="ru-RU" sz="1600" b="1" i="0" u="none" strike="noStrike" dirty="0">
                          <a:solidFill>
                            <a:srgbClr val="000000"/>
                          </a:solidFill>
                          <a:effectLst/>
                          <a:latin typeface="Times New Roman"/>
                        </a:rPr>
                        <a:t>586,8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 </a:t>
                      </a:r>
                      <a:r>
                        <a:rPr lang="ru-RU" sz="1600" b="1" i="0" u="none" strike="noStrike" dirty="0">
                          <a:solidFill>
                            <a:srgbClr val="000000"/>
                          </a:solidFill>
                          <a:effectLst/>
                          <a:latin typeface="Times New Roman"/>
                        </a:rPr>
                        <a:t>962,7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22,0   </a:t>
                      </a:r>
                      <a:endParaRPr lang="ru-RU" sz="1600" b="1" i="0" u="none" strike="noStrike" dirty="0">
                        <a:solidFill>
                          <a:srgbClr val="000000"/>
                        </a:solidFill>
                        <a:effectLst/>
                        <a:latin typeface="Times New Roman"/>
                      </a:endParaRPr>
                    </a:p>
                  </a:txBody>
                  <a:tcPr marL="9525" marR="9525" marT="9525" marB="0" anchor="ctr"/>
                </a:tc>
              </a:tr>
              <a:tr h="270624">
                <a:tc>
                  <a:txBody>
                    <a:bodyPr/>
                    <a:lstStyle/>
                    <a:p>
                      <a:pPr algn="l" fontAlgn="ctr"/>
                      <a:r>
                        <a:rPr lang="ru-RU" sz="1500" b="0" i="0" u="none" strike="noStrike" dirty="0">
                          <a:solidFill>
                            <a:srgbClr val="000000"/>
                          </a:solidFill>
                          <a:effectLst/>
                          <a:latin typeface="Times New Roman"/>
                        </a:rPr>
                        <a:t>Дорожное хозяйство ( дорожные фонды)</a:t>
                      </a:r>
                    </a:p>
                  </a:txBody>
                  <a:tcPr marL="9525" marR="9525" marT="9525" marB="0" anchor="ctr"/>
                </a:tc>
                <a:tc>
                  <a:txBody>
                    <a:bodyPr/>
                    <a:lstStyle/>
                    <a:p>
                      <a:pPr algn="ctr" fontAlgn="ctr"/>
                      <a:r>
                        <a:rPr lang="ru-RU" sz="1400" b="0"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Arial"/>
                        </a:rPr>
                        <a:t>09</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 </a:t>
                      </a:r>
                      <a:r>
                        <a:rPr lang="ru-RU" sz="1600" b="0" i="0" u="none" strike="noStrike" dirty="0">
                          <a:solidFill>
                            <a:srgbClr val="000000"/>
                          </a:solidFill>
                          <a:effectLst/>
                          <a:latin typeface="Times New Roman"/>
                        </a:rPr>
                        <a:t>988,2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 </a:t>
                      </a:r>
                      <a:r>
                        <a:rPr lang="ru-RU" sz="1600" b="0" i="0" u="none" strike="noStrike" dirty="0">
                          <a:solidFill>
                            <a:srgbClr val="000000"/>
                          </a:solidFill>
                          <a:effectLst/>
                          <a:latin typeface="Times New Roman"/>
                        </a:rPr>
                        <a:t>520,7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 </a:t>
                      </a:r>
                      <a:r>
                        <a:rPr lang="ru-RU" sz="1600" b="0" i="0" u="none" strike="noStrike" dirty="0">
                          <a:solidFill>
                            <a:srgbClr val="000000"/>
                          </a:solidFill>
                          <a:effectLst/>
                          <a:latin typeface="Times New Roman"/>
                        </a:rPr>
                        <a:t>551,8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3 </a:t>
                      </a:r>
                      <a:r>
                        <a:rPr lang="ru-RU" sz="1600" b="0" i="0" u="none" strike="noStrike" dirty="0">
                          <a:solidFill>
                            <a:srgbClr val="000000"/>
                          </a:solidFill>
                          <a:effectLst/>
                          <a:latin typeface="Times New Roman"/>
                        </a:rPr>
                        <a:t>901,7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70624">
                <a:tc>
                  <a:txBody>
                    <a:bodyPr/>
                    <a:lstStyle/>
                    <a:p>
                      <a:pPr algn="l" fontAlgn="ctr"/>
                      <a:r>
                        <a:rPr lang="ru-RU" sz="1500" b="0" i="0" u="none" strike="noStrike" dirty="0">
                          <a:solidFill>
                            <a:srgbClr val="000000"/>
                          </a:solidFill>
                          <a:effectLst/>
                          <a:latin typeface="Times New Roman"/>
                        </a:rPr>
                        <a:t>Другие вопросы в области национальной экономики</a:t>
                      </a:r>
                    </a:p>
                  </a:txBody>
                  <a:tcPr marL="9525" marR="9525" marT="9525" marB="0" anchor="ctr"/>
                </a:tc>
                <a:tc>
                  <a:txBody>
                    <a:bodyPr/>
                    <a:lstStyle/>
                    <a:p>
                      <a:pPr algn="ctr" fontAlgn="ctr"/>
                      <a:r>
                        <a:rPr lang="ru-RU" sz="1400" b="0"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Times New Roman"/>
                        </a:rPr>
                        <a:t>12</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245,0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250,6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35,0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61,0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22,0   </a:t>
                      </a:r>
                      <a:endParaRPr lang="ru-RU" sz="1600" b="0" i="0" u="none" strike="noStrike" dirty="0">
                        <a:solidFill>
                          <a:srgbClr val="000000"/>
                        </a:solidFill>
                        <a:effectLst/>
                        <a:latin typeface="Times New Roman"/>
                      </a:endParaRPr>
                    </a:p>
                  </a:txBody>
                  <a:tcPr marL="9525" marR="9525" marT="9525" marB="0" anchor="ctr"/>
                </a:tc>
              </a:tr>
            </a:tbl>
          </a:graphicData>
        </a:graphic>
      </p:graphicFrame>
      <p:sp>
        <p:nvSpPr>
          <p:cNvPr id="3" name="Прямоугольник 2"/>
          <p:cNvSpPr/>
          <p:nvPr/>
        </p:nvSpPr>
        <p:spPr>
          <a:xfrm>
            <a:off x="349956" y="0"/>
            <a:ext cx="11740444" cy="707886"/>
          </a:xfrm>
          <a:prstGeom prst="rect">
            <a:avLst/>
          </a:prstGeom>
          <a:solidFill>
            <a:schemeClr val="accent2">
              <a:lumMod val="50000"/>
            </a:schemeClr>
          </a:solidFill>
        </p:spPr>
        <p:txBody>
          <a:bodyPr wrap="square">
            <a:spAutoFit/>
          </a:bodyPr>
          <a:lstStyle/>
          <a:p>
            <a:pPr algn="ctr"/>
            <a:r>
              <a:rPr lang="ru-RU" sz="2000" b="1" dirty="0">
                <a:solidFill>
                  <a:srgbClr val="00FF00"/>
                </a:solidFill>
              </a:rPr>
              <a:t>Распределение </a:t>
            </a:r>
            <a:r>
              <a:rPr lang="ru-RU" sz="2000" b="1" dirty="0" smtClean="0">
                <a:solidFill>
                  <a:srgbClr val="00FF00"/>
                </a:solidFill>
              </a:rPr>
              <a:t>бюджет</a:t>
            </a:r>
            <a:r>
              <a:rPr lang="ru-RU" sz="2000" b="1" dirty="0">
                <a:solidFill>
                  <a:srgbClr val="00FF00"/>
                </a:solidFill>
              </a:rPr>
              <a:t>ных ассигнований по разделам, подразделам классификации расходов бюджета </a:t>
            </a:r>
            <a:r>
              <a:rPr lang="ru-RU" sz="2000" b="1" dirty="0" smtClean="0">
                <a:solidFill>
                  <a:srgbClr val="00FF00"/>
                </a:solidFill>
              </a:rPr>
              <a:t>муниципального </a:t>
            </a:r>
            <a:r>
              <a:rPr lang="ru-RU" sz="2000" b="1" dirty="0">
                <a:solidFill>
                  <a:srgbClr val="00FF00"/>
                </a:solidFill>
              </a:rPr>
              <a:t>образования Куприяновское, тыс. руб</a:t>
            </a:r>
            <a:r>
              <a:rPr lang="ru-RU" sz="2000" b="1" dirty="0" smtClean="0">
                <a:solidFill>
                  <a:srgbClr val="00FF00"/>
                </a:solidFill>
              </a:rPr>
              <a:t>.</a:t>
            </a:r>
            <a:endParaRPr lang="ru-RU" sz="2000" b="1" dirty="0">
              <a:solidFill>
                <a:srgbClr val="00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43084" name="Документ" r:id="rId3" imgW="5940803" imgH="1676580" progId="Word.Document.12">
              <p:embed/>
            </p:oleObj>
          </a:graphicData>
        </a:graphic>
      </p:graphicFrame>
      <p:sp>
        <p:nvSpPr>
          <p:cNvPr id="6" name="Стрелка вниз 5"/>
          <p:cNvSpPr/>
          <p:nvPr/>
        </p:nvSpPr>
        <p:spPr>
          <a:xfrm>
            <a:off x="861674" y="6537724"/>
            <a:ext cx="11228726" cy="3202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p14="http://schemas.microsoft.com/office/powerpoint/2010/main" xmlns="" val="27064160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2368394724"/>
              </p:ext>
            </p:extLst>
          </p:nvPr>
        </p:nvGraphicFramePr>
        <p:xfrm>
          <a:off x="121023" y="699255"/>
          <a:ext cx="11969372" cy="6158751"/>
        </p:xfrm>
        <a:graphic>
          <a:graphicData uri="http://schemas.openxmlformats.org/drawingml/2006/table">
            <a:tbl>
              <a:tblPr firstRow="1" bandRow="1">
                <a:tableStyleId>{5C22544A-7EE6-4342-B048-85BDC9FD1C3A}</a:tableStyleId>
              </a:tblPr>
              <a:tblGrid>
                <a:gridCol w="5223487"/>
                <a:gridCol w="630621"/>
                <a:gridCol w="583324"/>
                <a:gridCol w="867104"/>
                <a:gridCol w="930165"/>
                <a:gridCol w="882869"/>
                <a:gridCol w="898635"/>
                <a:gridCol w="977462"/>
                <a:gridCol w="975705"/>
              </a:tblGrid>
              <a:tr h="939396">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Раздел</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подраздел</a:t>
                      </a: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rgbClr val="FFFFFF"/>
                          </a:solidFill>
                          <a:effectLst/>
                          <a:latin typeface="+mn-lt"/>
                        </a:rPr>
                        <a:t>Исполнено за 2022 год </a:t>
                      </a:r>
                    </a:p>
                  </a:txBody>
                  <a:tcPr marL="9525" marR="9525" marT="9525" marB="0" anchor="ctr"/>
                </a:tc>
                <a:tc>
                  <a:txBody>
                    <a:bodyPr/>
                    <a:lstStyle/>
                    <a:p>
                      <a:pPr algn="ctr" rtl="0" fontAlgn="ctr"/>
                      <a:r>
                        <a:rPr lang="ru-RU" sz="1300" b="1" i="0" u="none" strike="noStrike" dirty="0">
                          <a:solidFill>
                            <a:srgbClr val="FFFFFF"/>
                          </a:solidFill>
                          <a:effectLst/>
                          <a:latin typeface="Calibri"/>
                        </a:rPr>
                        <a:t> Исполнено за </a:t>
                      </a:r>
                      <a:r>
                        <a:rPr lang="ru-RU" sz="1300" b="1" i="0" u="none" strike="noStrike" dirty="0" smtClean="0">
                          <a:solidFill>
                            <a:srgbClr val="FFFFFF"/>
                          </a:solidFill>
                          <a:effectLst/>
                          <a:latin typeface="Calibri"/>
                        </a:rPr>
                        <a:t>2023 </a:t>
                      </a:r>
                      <a:r>
                        <a:rPr lang="ru-RU" sz="1300" b="1" i="0" u="none" strike="noStrike" dirty="0">
                          <a:solidFill>
                            <a:srgbClr val="FFFFFF"/>
                          </a:solidFill>
                          <a:effectLst/>
                          <a:latin typeface="Calibri"/>
                        </a:rPr>
                        <a:t>год </a:t>
                      </a:r>
                    </a:p>
                  </a:txBody>
                  <a:tcPr marL="9525" marR="9525" marT="9525" marB="0" anchor="ctr"/>
                </a:tc>
                <a:tc>
                  <a:txBody>
                    <a:bodyPr/>
                    <a:lstStyle/>
                    <a:p>
                      <a:pPr algn="ctr" rtl="0" fontAlgn="ctr"/>
                      <a:r>
                        <a:rPr lang="ru-RU" sz="1300" b="1" i="0" u="none" strike="noStrike" dirty="0">
                          <a:solidFill>
                            <a:srgbClr val="FFFFFF"/>
                          </a:solidFill>
                          <a:effectLst/>
                          <a:latin typeface="Calibri"/>
                        </a:rPr>
                        <a:t> Оценка исполнения за </a:t>
                      </a:r>
                      <a:r>
                        <a:rPr lang="ru-RU" sz="1300" b="1" i="0" u="none" strike="noStrike" dirty="0" smtClean="0">
                          <a:solidFill>
                            <a:srgbClr val="FFFFFF"/>
                          </a:solidFill>
                          <a:effectLst/>
                          <a:latin typeface="Calibri"/>
                        </a:rPr>
                        <a:t>2024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очередной </a:t>
                      </a:r>
                      <a:r>
                        <a:rPr lang="ru-RU" sz="1300" b="1" i="0" u="none" strike="noStrike" dirty="0" smtClean="0">
                          <a:solidFill>
                            <a:srgbClr val="FFFFFF"/>
                          </a:solidFill>
                          <a:effectLst/>
                          <a:latin typeface="Calibri"/>
                        </a:rPr>
                        <a:t>2025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2026 </a:t>
                      </a:r>
                      <a:r>
                        <a:rPr lang="ru-RU" sz="1300" b="1" i="0" u="none" strike="noStrike" dirty="0">
                          <a:solidFill>
                            <a:srgbClr val="FFFFFF"/>
                          </a:solidFill>
                          <a:effectLst/>
                          <a:latin typeface="Calibri"/>
                        </a:rPr>
                        <a:t>года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2027 года </a:t>
                      </a:r>
                      <a:endParaRPr lang="ru-RU" sz="1300" b="1" i="0" u="none" strike="noStrike" dirty="0">
                        <a:solidFill>
                          <a:srgbClr val="FFFFFF"/>
                        </a:solidFill>
                        <a:effectLst/>
                        <a:latin typeface="Calibri"/>
                      </a:endParaRPr>
                    </a:p>
                  </a:txBody>
                  <a:tcPr marL="9525" marR="9525" marT="9525" marB="0" anchor="ctr"/>
                </a:tc>
              </a:tr>
              <a:tr h="287007">
                <a:tc>
                  <a:txBody>
                    <a:bodyPr/>
                    <a:lstStyle/>
                    <a:p>
                      <a:pPr algn="l" fontAlgn="ctr"/>
                      <a:r>
                        <a:rPr lang="ru-RU" sz="1500" b="1" i="0" u="none" strike="noStrike" dirty="0">
                          <a:solidFill>
                            <a:srgbClr val="000000"/>
                          </a:solidFill>
                          <a:effectLst/>
                          <a:latin typeface="Times New Roman"/>
                        </a:rPr>
                        <a:t>Жилищно-коммунальное хозяйство</a:t>
                      </a:r>
                    </a:p>
                  </a:txBody>
                  <a:tcPr marL="9525" marR="9525" marT="9525" marB="0" anchor="ctr"/>
                </a:tc>
                <a:tc>
                  <a:txBody>
                    <a:bodyPr/>
                    <a:lstStyle/>
                    <a:p>
                      <a:pPr algn="ctr" fontAlgn="ctr"/>
                      <a:r>
                        <a:rPr lang="ru-RU" sz="1400" b="1"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49 </a:t>
                      </a:r>
                      <a:r>
                        <a:rPr lang="ru-RU" sz="1600" b="1" i="0" u="none" strike="noStrike" dirty="0">
                          <a:solidFill>
                            <a:srgbClr val="000000"/>
                          </a:solidFill>
                          <a:effectLst/>
                          <a:latin typeface="Times New Roman"/>
                        </a:rPr>
                        <a:t>636,7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59 </a:t>
                      </a:r>
                      <a:r>
                        <a:rPr lang="ru-RU" sz="1600" b="1" i="0" u="none" strike="noStrike" dirty="0">
                          <a:solidFill>
                            <a:srgbClr val="000000"/>
                          </a:solidFill>
                          <a:effectLst/>
                          <a:latin typeface="Times New Roman"/>
                        </a:rPr>
                        <a:t>095,2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77 </a:t>
                      </a:r>
                      <a:r>
                        <a:rPr lang="ru-RU" sz="1600" b="1" i="0" u="none" strike="noStrike" dirty="0">
                          <a:solidFill>
                            <a:srgbClr val="000000"/>
                          </a:solidFill>
                          <a:effectLst/>
                          <a:latin typeface="Times New Roman"/>
                        </a:rPr>
                        <a:t>433,8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30 </a:t>
                      </a:r>
                      <a:r>
                        <a:rPr lang="ru-RU" sz="1600" b="1" i="0" u="none" strike="noStrike" dirty="0">
                          <a:solidFill>
                            <a:srgbClr val="000000"/>
                          </a:solidFill>
                          <a:effectLst/>
                          <a:latin typeface="Times New Roman"/>
                        </a:rPr>
                        <a:t>903,6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37 </a:t>
                      </a:r>
                      <a:r>
                        <a:rPr lang="ru-RU" sz="1600" b="1" i="0" u="none" strike="noStrike" dirty="0">
                          <a:solidFill>
                            <a:srgbClr val="000000"/>
                          </a:solidFill>
                          <a:effectLst/>
                          <a:latin typeface="Times New Roman"/>
                        </a:rPr>
                        <a:t>893,1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34 </a:t>
                      </a:r>
                      <a:r>
                        <a:rPr lang="ru-RU" sz="1600" b="1" i="0" u="none" strike="noStrike" dirty="0">
                          <a:solidFill>
                            <a:srgbClr val="000000"/>
                          </a:solidFill>
                          <a:effectLst/>
                          <a:latin typeface="Times New Roman"/>
                        </a:rPr>
                        <a:t>625,3   </a:t>
                      </a: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Жилищное хозяйство</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 </a:t>
                      </a:r>
                      <a:r>
                        <a:rPr lang="ru-RU" sz="1600" b="0" i="0" u="none" strike="noStrike" dirty="0">
                          <a:solidFill>
                            <a:srgbClr val="000000"/>
                          </a:solidFill>
                          <a:effectLst/>
                          <a:latin typeface="Times New Roman"/>
                        </a:rPr>
                        <a:t>939,3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52,4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51,6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50,8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 </a:t>
                      </a:r>
                      <a:r>
                        <a:rPr lang="ru-RU" sz="1600" b="0" i="0" u="none" strike="noStrike" dirty="0">
                          <a:solidFill>
                            <a:srgbClr val="000000"/>
                          </a:solidFill>
                          <a:effectLst/>
                          <a:latin typeface="Times New Roman"/>
                        </a:rPr>
                        <a:t>301,0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 </a:t>
                      </a:r>
                      <a:r>
                        <a:rPr lang="ru-RU" sz="1600" b="0" i="0" u="none" strike="noStrike" dirty="0">
                          <a:solidFill>
                            <a:srgbClr val="000000"/>
                          </a:solidFill>
                          <a:effectLst/>
                          <a:latin typeface="Times New Roman"/>
                        </a:rPr>
                        <a:t>410,8   </a:t>
                      </a:r>
                    </a:p>
                  </a:txBody>
                  <a:tcPr marL="9525" marR="9525" marT="9525" marB="0" anchor="ctr"/>
                </a:tc>
              </a:tr>
              <a:tr h="447569">
                <a:tc>
                  <a:txBody>
                    <a:bodyPr/>
                    <a:lstStyle/>
                    <a:p>
                      <a:pPr algn="l" fontAlgn="ctr"/>
                      <a:r>
                        <a:rPr lang="ru-RU" sz="1500" b="0" i="0" u="none" strike="noStrike">
                          <a:solidFill>
                            <a:srgbClr val="000000"/>
                          </a:solidFill>
                          <a:effectLst/>
                          <a:latin typeface="Times New Roman"/>
                        </a:rPr>
                        <a:t>Благоустройство</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03</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41 </a:t>
                      </a:r>
                      <a:r>
                        <a:rPr lang="ru-RU" sz="1600" b="0" i="0" u="none" strike="noStrike" dirty="0">
                          <a:solidFill>
                            <a:srgbClr val="000000"/>
                          </a:solidFill>
                          <a:effectLst/>
                          <a:latin typeface="Times New Roman"/>
                        </a:rPr>
                        <a:t>589,4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58 </a:t>
                      </a:r>
                      <a:r>
                        <a:rPr lang="ru-RU" sz="1600" b="0" i="0" u="none" strike="noStrike" dirty="0">
                          <a:solidFill>
                            <a:srgbClr val="000000"/>
                          </a:solidFill>
                          <a:effectLst/>
                          <a:latin typeface="Times New Roman"/>
                        </a:rPr>
                        <a:t>934,8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77 </a:t>
                      </a:r>
                      <a:r>
                        <a:rPr lang="ru-RU" sz="1600" b="0" i="0" u="none" strike="noStrike" dirty="0">
                          <a:solidFill>
                            <a:srgbClr val="000000"/>
                          </a:solidFill>
                          <a:effectLst/>
                          <a:latin typeface="Times New Roman"/>
                        </a:rPr>
                        <a:t>274,2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30 </a:t>
                      </a:r>
                      <a:r>
                        <a:rPr lang="ru-RU" sz="1600" b="0" i="0" u="none" strike="noStrike" dirty="0">
                          <a:solidFill>
                            <a:srgbClr val="000000"/>
                          </a:solidFill>
                          <a:effectLst/>
                          <a:latin typeface="Times New Roman"/>
                        </a:rPr>
                        <a:t>727,3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28 </a:t>
                      </a:r>
                      <a:r>
                        <a:rPr lang="ru-RU" sz="1600" b="0" i="0" u="none" strike="noStrike" dirty="0">
                          <a:solidFill>
                            <a:srgbClr val="000000"/>
                          </a:solidFill>
                          <a:effectLst/>
                          <a:latin typeface="Times New Roman"/>
                        </a:rPr>
                        <a:t>592,1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27 </a:t>
                      </a:r>
                      <a:r>
                        <a:rPr lang="ru-RU" sz="1600" b="0" i="0" u="none" strike="noStrike" dirty="0">
                          <a:solidFill>
                            <a:srgbClr val="000000"/>
                          </a:solidFill>
                          <a:effectLst/>
                          <a:latin typeface="Times New Roman"/>
                        </a:rPr>
                        <a:t>214,5   </a:t>
                      </a:r>
                    </a:p>
                  </a:txBody>
                  <a:tcPr marL="9525" marR="9525" marT="9525" marB="0" anchor="ctr"/>
                </a:tc>
              </a:tr>
              <a:tr h="384807">
                <a:tc>
                  <a:txBody>
                    <a:bodyPr/>
                    <a:lstStyle/>
                    <a:p>
                      <a:pPr algn="l" fontAlgn="ctr"/>
                      <a:r>
                        <a:rPr lang="ru-RU" sz="1500" b="0" i="0" u="none" strike="noStrike">
                          <a:solidFill>
                            <a:srgbClr val="000000"/>
                          </a:solidFill>
                          <a:effectLst/>
                          <a:latin typeface="Times New Roman"/>
                        </a:rPr>
                        <a:t>Другие вопросы в области жилищно-коммунального хозяйства</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108,0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108,0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108,0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125,5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a:solidFill>
                            <a:srgbClr val="000000"/>
                          </a:solidFill>
                          <a:effectLst/>
                          <a:latin typeface="Times New Roman"/>
                        </a:rPr>
                        <a:t>Охрана окружающей среды</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184,0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540,0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370,0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Другие вопросы в области охраны окружающей среды</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 </a:t>
                      </a:r>
                      <a:r>
                        <a:rPr lang="ru-RU" sz="1600" b="0" i="0" u="none" strike="noStrike" dirty="0">
                          <a:solidFill>
                            <a:srgbClr val="000000"/>
                          </a:solidFill>
                          <a:effectLst/>
                          <a:latin typeface="Times New Roman"/>
                        </a:rPr>
                        <a:t>184,0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540,0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370,0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dirty="0">
                          <a:solidFill>
                            <a:srgbClr val="000000"/>
                          </a:solidFill>
                          <a:effectLst/>
                          <a:latin typeface="Times New Roman"/>
                        </a:rPr>
                        <a:t>Образование</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algn="ctr" fontAlgn="ct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Молодежная политика </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368881">
                <a:tc>
                  <a:txBody>
                    <a:bodyPr/>
                    <a:lstStyle/>
                    <a:p>
                      <a:pPr algn="l" fontAlgn="ctr"/>
                      <a:r>
                        <a:rPr lang="ru-RU" sz="1500" b="1" i="0" u="none" strike="noStrike">
                          <a:solidFill>
                            <a:srgbClr val="000000"/>
                          </a:solidFill>
                          <a:effectLst/>
                          <a:latin typeface="Times New Roman"/>
                        </a:rPr>
                        <a:t>Культура, кинематография</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08</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930,0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 </a:t>
                      </a:r>
                      <a:r>
                        <a:rPr lang="ru-RU" sz="1600" b="1" i="0" u="none" strike="noStrike" dirty="0">
                          <a:solidFill>
                            <a:srgbClr val="000000"/>
                          </a:solidFill>
                          <a:effectLst/>
                          <a:latin typeface="Times New Roman"/>
                        </a:rPr>
                        <a:t>846,0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Культура</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08</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930,0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 </a:t>
                      </a:r>
                      <a:r>
                        <a:rPr lang="ru-RU" sz="1600" b="0" i="0" u="none" strike="noStrike" dirty="0">
                          <a:solidFill>
                            <a:srgbClr val="000000"/>
                          </a:solidFill>
                          <a:effectLst/>
                          <a:latin typeface="Times New Roman"/>
                        </a:rPr>
                        <a:t>846,0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a:solidFill>
                            <a:srgbClr val="000000"/>
                          </a:solidFill>
                          <a:effectLst/>
                          <a:latin typeface="Times New Roman"/>
                        </a:rPr>
                        <a:t>Социальная политика</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602,2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512,4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718,5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705,2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730,1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759,7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Пенсионное обеспечение</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511,6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471,2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635,5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610,7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630,0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656,0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Другие вопросы в области социальной политики</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90,6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41,2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83,0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94,5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100,1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103,7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a:solidFill>
                            <a:srgbClr val="000000"/>
                          </a:solidFill>
                          <a:effectLst/>
                          <a:latin typeface="Times New Roman"/>
                        </a:rPr>
                        <a:t>Физическая культура и спорт</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11</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dirty="0">
                          <a:solidFill>
                            <a:srgbClr val="000000"/>
                          </a:solidFill>
                          <a:effectLst/>
                          <a:latin typeface="Times New Roman"/>
                        </a:rPr>
                        <a:t>Физическая культура </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11</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b"/>
                      <a:r>
                        <a:rPr lang="ru-RU" sz="1500" b="1" i="0" u="none" strike="noStrike" dirty="0">
                          <a:solidFill>
                            <a:srgbClr val="000000"/>
                          </a:solidFill>
                          <a:effectLst/>
                          <a:latin typeface="Times New Roman"/>
                        </a:rPr>
                        <a:t>Средства массовой информации</a:t>
                      </a:r>
                    </a:p>
                  </a:txBody>
                  <a:tcPr marL="9525" marR="9525" marT="9525" marB="0" anchor="b"/>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tc>
                <a:tc>
                  <a:txBody>
                    <a:bodyPr/>
                    <a:lstStyle/>
                    <a:p>
                      <a:pPr algn="ctr" fontAlgn="b"/>
                      <a:r>
                        <a:rPr lang="ru-RU"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23,1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25,4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27,0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28,1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29,3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30,5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b"/>
                      <a:r>
                        <a:rPr lang="ru-RU" sz="1500" b="0" i="0" u="none" strike="noStrike" dirty="0">
                          <a:solidFill>
                            <a:srgbClr val="000000"/>
                          </a:solidFill>
                          <a:effectLst/>
                          <a:latin typeface="Times New Roman"/>
                        </a:rPr>
                        <a:t>Периодическая печать и издательства</a:t>
                      </a:r>
                    </a:p>
                  </a:txBody>
                  <a:tcPr marL="9525" marR="9525" marT="9525" marB="0" anchor="b"/>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02</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23,1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25,4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27,0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28,1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29,3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30,5   </a:t>
                      </a:r>
                      <a:endParaRPr lang="ru-RU" sz="1600" b="0" i="0" u="none" strike="noStrike" dirty="0">
                        <a:solidFill>
                          <a:srgbClr val="000000"/>
                        </a:solidFill>
                        <a:effectLst/>
                        <a:latin typeface="Times New Roman"/>
                      </a:endParaRPr>
                    </a:p>
                  </a:txBody>
                  <a:tcPr marL="9525" marR="9525" marT="9525" marB="0" anchor="ctr"/>
                </a:tc>
              </a:tr>
            </a:tbl>
          </a:graphicData>
        </a:graphic>
      </p:graphicFrame>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44105" name="Документ" r:id="rId3" imgW="5940803" imgH="1676580" progId="Word.Document.12">
              <p:embed/>
            </p:oleObj>
          </a:graphicData>
        </a:graphic>
      </p:graphicFrame>
      <p:sp>
        <p:nvSpPr>
          <p:cNvPr id="6" name="Стрелка вниз 5"/>
          <p:cNvSpPr/>
          <p:nvPr/>
        </p:nvSpPr>
        <p:spPr>
          <a:xfrm>
            <a:off x="963274" y="0"/>
            <a:ext cx="11228726" cy="5459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p14="http://schemas.microsoft.com/office/powerpoint/2010/main" xmlns="" val="258888882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extLst>
              <p:ext uri="{D42A27DB-BD31-4B8C-83A1-F6EECF244321}">
                <p14:modId xmlns:p14="http://schemas.microsoft.com/office/powerpoint/2010/main" xmlns="" val="528936782"/>
              </p:ext>
            </p:extLst>
          </p:nvPr>
        </p:nvGraphicFramePr>
        <p:xfrm>
          <a:off x="1" y="0"/>
          <a:ext cx="12611818"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57343316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0890" y="0"/>
            <a:ext cx="11571110" cy="88392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rgbClr val="FFFF00"/>
                </a:solidFill>
              </a:rPr>
              <a:t>Распределение бюджетных ассигнований по </a:t>
            </a:r>
            <a:r>
              <a:rPr lang="ru-RU" sz="2200" b="1" dirty="0" smtClean="0">
                <a:solidFill>
                  <a:srgbClr val="FFFF00"/>
                </a:solidFill>
              </a:rPr>
              <a:t>группам </a:t>
            </a:r>
            <a:r>
              <a:rPr lang="ru-RU" sz="2200" b="1" dirty="0">
                <a:solidFill>
                  <a:srgbClr val="FFFF00"/>
                </a:solidFill>
              </a:rPr>
              <a:t>видов </a:t>
            </a:r>
            <a:r>
              <a:rPr lang="ru-RU" sz="2200" b="1" dirty="0" smtClean="0">
                <a:solidFill>
                  <a:srgbClr val="FFFF00"/>
                </a:solidFill>
              </a:rPr>
              <a:t>расходов классификации </a:t>
            </a:r>
            <a:r>
              <a:rPr lang="ru-RU" sz="2200" b="1" dirty="0">
                <a:solidFill>
                  <a:srgbClr val="FFFF00"/>
                </a:solidFill>
              </a:rPr>
              <a:t>расходов бюджета муниципального образования Куприяновское, </a:t>
            </a:r>
            <a:r>
              <a:rPr lang="ru-RU" sz="2200" b="1" dirty="0" smtClean="0">
                <a:solidFill>
                  <a:srgbClr val="FFFF00"/>
                </a:solidFill>
              </a:rPr>
              <a:t>тыс. руб.</a:t>
            </a:r>
            <a:endParaRPr lang="ru-RU" sz="2200" b="1"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613700830"/>
              </p:ext>
            </p:extLst>
          </p:nvPr>
        </p:nvGraphicFramePr>
        <p:xfrm>
          <a:off x="866274" y="26046140"/>
          <a:ext cx="9738894" cy="4505578"/>
        </p:xfrm>
        <a:graphic>
          <a:graphicData uri="http://schemas.openxmlformats.org/drawingml/2006/table">
            <a:tbl>
              <a:tblPr firstRow="1" bandRow="1">
                <a:tableStyleId>{93296810-A885-4BE3-A3E7-6D5BEEA58F35}</a:tableStyleId>
              </a:tblPr>
              <a:tblGrid>
                <a:gridCol w="299138"/>
                <a:gridCol w="8183125"/>
                <a:gridCol w="1256631"/>
              </a:tblGrid>
              <a:tr h="702622">
                <a:tc>
                  <a:txBody>
                    <a:bodyPr/>
                    <a:lstStyle/>
                    <a:p>
                      <a:pPr algn="ctr"/>
                      <a:r>
                        <a:rPr lang="en-US" sz="1200" b="1" dirty="0"/>
                        <a:t>N </a:t>
                      </a:r>
                      <a:r>
                        <a:rPr lang="ru-RU" sz="1200" b="1" dirty="0"/>
                        <a:t>п/п</a:t>
                      </a:r>
                      <a:endParaRPr lang="ru-RU" sz="1200" dirty="0"/>
                    </a:p>
                  </a:txBody>
                  <a:tcPr marL="0" marR="0" marT="0" marB="0" anchor="ctr"/>
                </a:tc>
                <a:tc>
                  <a:txBody>
                    <a:bodyPr/>
                    <a:lstStyle/>
                    <a:p>
                      <a:pPr algn="ctr"/>
                      <a:r>
                        <a:rPr lang="ru-RU" sz="1200" b="1" dirty="0"/>
                        <a:t>Наименование муниципальной программы</a:t>
                      </a:r>
                      <a:endParaRPr lang="ru-RU" sz="1200" dirty="0"/>
                    </a:p>
                  </a:txBody>
                  <a:tcPr marL="0" marR="0" marT="0" marB="0" anchor="ctr"/>
                </a:tc>
                <a:tc>
                  <a:txBody>
                    <a:bodyPr/>
                    <a:lstStyle/>
                    <a:p>
                      <a:pPr algn="ctr"/>
                      <a:r>
                        <a:rPr lang="ru-RU" sz="1200" b="1" dirty="0" smtClean="0"/>
                        <a:t>Сумма финансирования</a:t>
                      </a:r>
                      <a:r>
                        <a:rPr lang="ru-RU" sz="1200" b="1" baseline="0" dirty="0" smtClean="0"/>
                        <a:t> в 2018 г., тыс. руб.</a:t>
                      </a:r>
                      <a:endParaRPr lang="ru-RU" sz="1200" dirty="0"/>
                    </a:p>
                  </a:txBody>
                  <a:tcPr marL="0" marR="0" marT="0" marB="0" anchor="ctr"/>
                </a:tc>
              </a:tr>
              <a:tr h="459120">
                <a:tc>
                  <a:txBody>
                    <a:bodyPr/>
                    <a:lstStyle/>
                    <a:p>
                      <a:pPr algn="ctr"/>
                      <a:r>
                        <a:rPr lang="ru-RU" sz="1200" dirty="0"/>
                        <a:t>1</a:t>
                      </a:r>
                    </a:p>
                  </a:txBody>
                  <a:tcPr marL="0" marR="0" marT="0" marB="0"/>
                </a:tc>
                <a:tc>
                  <a:txBody>
                    <a:bodyPr/>
                    <a:lstStyle/>
                    <a:p>
                      <a:pPr algn="ctr"/>
                      <a:r>
                        <a:rPr lang="ru-RU" sz="1200" dirty="0">
                          <a:hlinkClick r:id="rId3"/>
                        </a:rPr>
                        <a:t>Муниципальная программа "Благоустройство населённых пунктов муниципального образования </a:t>
                      </a:r>
                      <a:r>
                        <a:rPr lang="ru-RU" sz="1200" dirty="0" smtClean="0">
                          <a:hlinkClick r:id="rId3"/>
                        </a:rPr>
                        <a:t>Куприяновское«</a:t>
                      </a:r>
                      <a:endParaRPr lang="ru-RU" sz="1200" dirty="0" smtClean="0"/>
                    </a:p>
                    <a:p>
                      <a:pPr algn="ctr"/>
                      <a:r>
                        <a:rPr lang="ru-RU" sz="1200" dirty="0" smtClean="0"/>
                        <a:t>(Утверждена постановлением</a:t>
                      </a:r>
                      <a:r>
                        <a:rPr lang="ru-RU" sz="1200" baseline="0" dirty="0" smtClean="0"/>
                        <a:t> администрации муниципального образования Куприяновское от 02.12.2014 № 89)</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2</a:t>
                      </a:r>
                    </a:p>
                  </a:txBody>
                  <a:tcPr marL="0" marR="0" marT="0" marB="0"/>
                </a:tc>
                <a:tc>
                  <a:txBody>
                    <a:bodyPr/>
                    <a:lstStyle/>
                    <a:p>
                      <a:pPr algn="ctr"/>
                      <a:r>
                        <a:rPr lang="ru-RU" sz="1200" dirty="0">
                          <a:hlinkClick r:id="rId4"/>
                        </a:rPr>
                        <a:t>Муниципальная программа "Обеспечение первичных мер пожарной безопасности на территории муниципального образования </a:t>
                      </a:r>
                      <a:r>
                        <a:rPr lang="ru-RU" sz="1200" dirty="0" smtClean="0">
                          <a:hlinkClick r:id="rId4"/>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02.12.2014 № 90)</a:t>
                      </a:r>
                      <a:endParaRPr lang="ru-RU" sz="1200" dirty="0" smtClean="0"/>
                    </a:p>
                  </a:txBody>
                  <a:tcPr marL="0" marR="0" marT="0" marB="0"/>
                </a:tc>
                <a:tc>
                  <a:txBody>
                    <a:bodyPr/>
                    <a:lstStyle/>
                    <a:p>
                      <a:pPr algn="ctr"/>
                      <a:endParaRPr lang="ru-RU" sz="1200" dirty="0"/>
                    </a:p>
                  </a:txBody>
                  <a:tcPr marL="0" marR="0" marT="0" marB="0"/>
                </a:tc>
              </a:tr>
              <a:tr h="591671">
                <a:tc>
                  <a:txBody>
                    <a:bodyPr/>
                    <a:lstStyle/>
                    <a:p>
                      <a:pPr algn="ctr"/>
                      <a:r>
                        <a:rPr lang="ru-RU" sz="1200"/>
                        <a:t>3</a:t>
                      </a:r>
                    </a:p>
                  </a:txBody>
                  <a:tcPr marL="0" marR="0" marT="0" marB="0"/>
                </a:tc>
                <a:tc>
                  <a:txBody>
                    <a:bodyPr/>
                    <a:lstStyle/>
                    <a:p>
                      <a:pPr algn="ctr"/>
                      <a:r>
                        <a:rPr lang="ru-RU" sz="1200" dirty="0">
                          <a:hlinkClick r:id="rId5"/>
                        </a:rPr>
                        <a:t>Муниципальная программа "АДРЕСНАЯ СОЦИАЛЬНАЯ ПОДДЕРЖКА ОТДЕЛЬНЫХ КАТЕГОРИЙ ГРАЖДАН МУНИЦИПАЛЬНОГО ОБРАЗОВАНИЯ </a:t>
                      </a:r>
                      <a:r>
                        <a:rPr lang="ru-RU" sz="1200" dirty="0" smtClean="0">
                          <a:hlinkClick r:id="rId5"/>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13.02.2015 № 9)</a:t>
                      </a:r>
                      <a:endParaRPr lang="ru-RU" sz="1200" dirty="0"/>
                    </a:p>
                  </a:txBody>
                  <a:tcPr marL="0" marR="0" marT="0" marB="0"/>
                </a:tc>
                <a:tc>
                  <a:txBody>
                    <a:bodyPr/>
                    <a:lstStyle/>
                    <a:p>
                      <a:pPr algn="ctr"/>
                      <a:endParaRPr lang="ru-RU" sz="1200" dirty="0"/>
                    </a:p>
                  </a:txBody>
                  <a:tcPr marL="0" marR="0" marT="0" marB="0"/>
                </a:tc>
              </a:tr>
              <a:tr h="412376">
                <a:tc>
                  <a:txBody>
                    <a:bodyPr/>
                    <a:lstStyle/>
                    <a:p>
                      <a:pPr algn="ctr"/>
                      <a:r>
                        <a:rPr lang="ru-RU" sz="1200"/>
                        <a:t>4</a:t>
                      </a:r>
                    </a:p>
                  </a:txBody>
                  <a:tcPr marL="0" marR="0" marT="0" marB="0"/>
                </a:tc>
                <a:tc>
                  <a:txBody>
                    <a:bodyPr/>
                    <a:lstStyle/>
                    <a:p>
                      <a:pPr algn="ctr"/>
                      <a:r>
                        <a:rPr lang="ru-RU" sz="1200" dirty="0">
                          <a:hlinkClick r:id="rId6"/>
                        </a:rPr>
                        <a:t>Муниципальная программа «Противодействие коррупции в муниципальном образовании Куприяновское</a:t>
                      </a:r>
                      <a:r>
                        <a:rPr lang="ru-RU" sz="1200" dirty="0" smtClean="0">
                          <a:hlinkClick r:id="rId6"/>
                        </a:rPr>
                        <a:t>»</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13.08.2015 № 181)</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5</a:t>
                      </a:r>
                    </a:p>
                  </a:txBody>
                  <a:tcPr marL="0" marR="0" marT="0" marB="0"/>
                </a:tc>
                <a:tc>
                  <a:txBody>
                    <a:bodyPr/>
                    <a:lstStyle/>
                    <a:p>
                      <a:pPr algn="ctr"/>
                      <a:r>
                        <a:rPr lang="ru-RU" sz="1200" dirty="0">
                          <a:hlinkClick r:id="rId7"/>
                        </a:rPr>
                        <a:t>Муниципальная программа </a:t>
                      </a:r>
                      <a:r>
                        <a:rPr lang="ru-RU" sz="1200" i="1" dirty="0">
                          <a:hlinkClick r:id="rId7"/>
                        </a:rPr>
                        <a:t>«Устойчивое развитие сельских территорий муниципального образования Куприяновское на 2014- 2017 годы и на период до 2020 года» </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03.08.2015 № 172)</a:t>
                      </a:r>
                      <a:endParaRPr lang="ru-RU" sz="1200" dirty="0"/>
                    </a:p>
                  </a:txBody>
                  <a:tcPr marL="0" marR="0" marT="0" marB="0"/>
                </a:tc>
                <a:tc>
                  <a:txBody>
                    <a:bodyPr/>
                    <a:lstStyle/>
                    <a:p>
                      <a:pPr algn="ctr"/>
                      <a:endParaRPr lang="ru-RU" sz="1200" dirty="0"/>
                    </a:p>
                  </a:txBody>
                  <a:tcPr marL="0" marR="0" marT="0" marB="0"/>
                </a:tc>
              </a:tr>
              <a:tr h="591670">
                <a:tc>
                  <a:txBody>
                    <a:bodyPr/>
                    <a:lstStyle/>
                    <a:p>
                      <a:pPr algn="ctr"/>
                      <a:r>
                        <a:rPr lang="ru-RU" sz="1200"/>
                        <a:t>6</a:t>
                      </a:r>
                    </a:p>
                  </a:txBody>
                  <a:tcPr marL="0" marR="0" marT="0" marB="0"/>
                </a:tc>
                <a:tc>
                  <a:txBody>
                    <a:bodyPr/>
                    <a:lstStyle/>
                    <a:p>
                      <a:pPr algn="ctr"/>
                      <a:r>
                        <a:rPr lang="ru-RU" sz="1200" dirty="0">
                          <a:hlinkClick r:id="rId8"/>
                        </a:rPr>
                        <a:t>Муниципальная программа</a:t>
                      </a:r>
                      <a:r>
                        <a:rPr lang="ru-RU" sz="1200" i="1" dirty="0">
                          <a:hlinkClick r:id="rId8"/>
                        </a:rPr>
                        <a:t> «Управление муниципальным имуществом и земельными ресурсами муниципального образования Куприяновское</a:t>
                      </a:r>
                      <a:r>
                        <a:rPr lang="ru-RU" sz="1200" i="1" dirty="0" smtClean="0">
                          <a:hlinkClick r:id="rId8"/>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15.09.2015 № 217</a:t>
                      </a:r>
                      <a:endParaRPr lang="ru-RU" sz="1200" dirty="0"/>
                    </a:p>
                  </a:txBody>
                  <a:tcPr marL="0" marR="0" marT="0" marB="0"/>
                </a:tc>
                <a:tc>
                  <a:txBody>
                    <a:bodyPr/>
                    <a:lstStyle/>
                    <a:p>
                      <a:pPr algn="ctr"/>
                      <a:endParaRPr lang="ru-RU" sz="1200" dirty="0"/>
                    </a:p>
                  </a:txBody>
                  <a:tcPr marL="0" marR="0" marT="0" marB="0"/>
                </a:tc>
              </a:tr>
              <a:tr h="564777">
                <a:tc>
                  <a:txBody>
                    <a:bodyPr/>
                    <a:lstStyle/>
                    <a:p>
                      <a:pPr algn="ctr"/>
                      <a:r>
                        <a:rPr lang="ru-RU" sz="1200" dirty="0" smtClean="0"/>
                        <a:t>7</a:t>
                      </a:r>
                      <a:endParaRPr lang="ru-RU" sz="1200" dirty="0"/>
                    </a:p>
                  </a:txBody>
                  <a:tcPr marL="0" marR="0" marT="0" marB="0"/>
                </a:tc>
                <a:tc>
                  <a:txBody>
                    <a:bodyPr/>
                    <a:lstStyle/>
                    <a:p>
                      <a:pPr algn="ctr"/>
                      <a:r>
                        <a:rPr lang="ru-RU" sz="1200" i="1" dirty="0">
                          <a:hlinkClick r:id="rId9"/>
                        </a:rPr>
                        <a:t>Муниципальная адресная программа «Переселение граждан из аварийного жилищного фонда муниципального образования Куприяновское в 2017-2022 годах</a:t>
                      </a:r>
                      <a:r>
                        <a:rPr lang="ru-RU" sz="1200" i="1" dirty="0" smtClean="0">
                          <a:hlinkClick r:id="rId9"/>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10.04.2018 № 57</a:t>
                      </a:r>
                      <a:endParaRPr lang="ru-RU" sz="1200" dirty="0"/>
                    </a:p>
                  </a:txBody>
                  <a:tcPr marL="0" marR="0" marT="0" marB="0"/>
                </a:tc>
                <a:tc>
                  <a:txBody>
                    <a:bodyPr/>
                    <a:lstStyle/>
                    <a:p>
                      <a:pPr algn="ctr"/>
                      <a:endParaRPr lang="ru-RU" sz="1200" dirty="0"/>
                    </a:p>
                  </a:txBody>
                  <a:tcPr marL="0" marR="0" marT="0" marB="0"/>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3866578235"/>
              </p:ext>
            </p:extLst>
          </p:nvPr>
        </p:nvGraphicFramePr>
        <p:xfrm>
          <a:off x="1" y="851727"/>
          <a:ext cx="12191999" cy="5895435"/>
        </p:xfrm>
        <a:graphic>
          <a:graphicData uri="http://schemas.openxmlformats.org/drawingml/2006/table">
            <a:tbl>
              <a:tblPr firstRow="1" bandRow="1">
                <a:tableStyleId>{5C22544A-7EE6-4342-B048-85BDC9FD1C3A}</a:tableStyleId>
              </a:tblPr>
              <a:tblGrid>
                <a:gridCol w="4871544"/>
                <a:gridCol w="977462"/>
                <a:gridCol w="1040524"/>
                <a:gridCol w="1056290"/>
                <a:gridCol w="1182413"/>
                <a:gridCol w="1036898"/>
                <a:gridCol w="1013434"/>
                <a:gridCol w="1013434"/>
              </a:tblGrid>
              <a:tr h="1157751">
                <a:tc>
                  <a:txBody>
                    <a:bodyPr/>
                    <a:lstStyle/>
                    <a:p>
                      <a:pPr algn="ctr" fontAlgn="ctr"/>
                      <a:r>
                        <a:rPr lang="ru-RU" sz="1800" b="1" i="0" u="none" strike="noStrike" dirty="0">
                          <a:solidFill>
                            <a:srgbClr val="FFFFFF"/>
                          </a:solidFill>
                          <a:effectLst/>
                          <a:latin typeface="Calibri"/>
                        </a:rPr>
                        <a:t>Показатели</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800" b="1" i="0" u="none" strike="noStrike" dirty="0">
                          <a:solidFill>
                            <a:srgbClr val="FFFFFF"/>
                          </a:solidFill>
                          <a:effectLst/>
                          <a:latin typeface="Calibri"/>
                        </a:rPr>
                        <a:t> Группа видов расходов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Исполнено за 2022 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rtl="0"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rtl="0"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Оценка исполнения за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План на очередной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года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2027 года </a:t>
                      </a:r>
                      <a:endParaRPr lang="ru-RU"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r>
              <a:tr h="352537">
                <a:tc>
                  <a:txBody>
                    <a:bodyPr/>
                    <a:lstStyle/>
                    <a:p>
                      <a:pPr lvl="1" algn="l" fontAlgn="b"/>
                      <a:r>
                        <a:rPr lang="ru-RU" sz="1600" b="1" i="0" u="none" strike="noStrike" dirty="0">
                          <a:solidFill>
                            <a:srgbClr val="000000"/>
                          </a:solidFill>
                          <a:effectLst/>
                          <a:latin typeface="Times New Roman"/>
                        </a:rPr>
                        <a:t>Всего расходов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fontAlgn="b"/>
                      <a:r>
                        <a:rPr lang="ru-RU"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fontAlgn="ctr"/>
                      <a:r>
                        <a:rPr lang="ru-RU" sz="1700" b="1" i="0" u="none" strike="noStrike" dirty="0">
                          <a:solidFill>
                            <a:srgbClr val="7030A0"/>
                          </a:solidFill>
                          <a:effectLst/>
                          <a:latin typeface="Times New Roman" panose="02020603050405020304" pitchFamily="18" charset="0"/>
                          <a:cs typeface="Times New Roman" panose="02020603050405020304" pitchFamily="18" charset="0"/>
                        </a:rPr>
                        <a:t>66 946,7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78 997,5</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97 129,0</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51 835,5</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54 217,6</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51 255,1</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r>
              <a:tr h="365559">
                <a:tc>
                  <a:txBody>
                    <a:bodyPr/>
                    <a:lstStyle/>
                    <a:p>
                      <a:pPr lvl="0" algn="l" fontAlgn="t"/>
                      <a:r>
                        <a:rPr lang="ru-RU" sz="1600" b="1" i="0" u="none" strike="noStrike" dirty="0" smtClean="0">
                          <a:solidFill>
                            <a:srgbClr val="000000"/>
                          </a:solidFill>
                          <a:effectLst/>
                          <a:latin typeface="Times New Roman"/>
                        </a:rPr>
                        <a:t> в </a:t>
                      </a:r>
                      <a:r>
                        <a:rPr lang="ru-RU" sz="1600" b="1" i="0" u="none" strike="noStrike" dirty="0">
                          <a:solidFill>
                            <a:srgbClr val="000000"/>
                          </a:solidFill>
                          <a:effectLst/>
                          <a:latin typeface="Times New Roman"/>
                        </a:rPr>
                        <a:t>том числе по группам видов расходов:</a:t>
                      </a:r>
                    </a:p>
                  </a:txBody>
                  <a:tcPr marL="857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b"/>
                      <a:r>
                        <a:rPr lang="ru-RU"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1" i="0" u="none" strike="noStrike" dirty="0">
                          <a:solidFill>
                            <a:srgbClr val="7030A0"/>
                          </a:solidFill>
                          <a:effectLst/>
                          <a:latin typeface="Times New Roman" panose="02020603050405020304" pitchFamily="18" charset="0"/>
                          <a:cs typeface="Times New Roman" panose="02020603050405020304" pitchFamily="18" charset="0"/>
                        </a:rPr>
                        <a:t>66 946,7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78 997,5</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97 129,0</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51 835,5   </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53 740,7</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50 301,3</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1412115">
                <a:tc>
                  <a:txBody>
                    <a:bodyPr/>
                    <a:lstStyle/>
                    <a:p>
                      <a:pPr algn="l" fontAlgn="ctr"/>
                      <a:r>
                        <a:rPr lang="ru-RU" sz="1700" b="0" i="0" u="none" strike="noStrike" dirty="0">
                          <a:solidFill>
                            <a:srgbClr val="000000"/>
                          </a:solidFill>
                          <a:effectLst/>
                          <a:latin typeface="Times New Roman"/>
                        </a:rPr>
                        <a:t>расходы на выплаты персоналу в целях обеспечения и выполнения функций государственными (муниципальными) органами, казенными учреждениями, органами правления государственными внебюджетными фондами</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100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 </a:t>
                      </a:r>
                      <a:r>
                        <a:rPr lang="ru-RU" sz="1700" b="0" i="0" u="none" strike="noStrike" dirty="0">
                          <a:solidFill>
                            <a:schemeClr val="tx1"/>
                          </a:solidFill>
                          <a:effectLst/>
                          <a:latin typeface="Times New Roman" panose="02020603050405020304" pitchFamily="18" charset="0"/>
                          <a:cs typeface="Times New Roman" panose="02020603050405020304" pitchFamily="18" charset="0"/>
                        </a:rPr>
                        <a:t>680,2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8</a:t>
                      </a:r>
                      <a:r>
                        <a:rPr lang="ru-RU" sz="1700" b="0" i="0" u="none" strike="noStrike" baseline="0" dirty="0" smtClean="0">
                          <a:solidFill>
                            <a:schemeClr val="tx1"/>
                          </a:solidFill>
                          <a:effectLst/>
                          <a:latin typeface="Times New Roman" panose="02020603050405020304" pitchFamily="18" charset="0"/>
                          <a:cs typeface="Times New Roman" panose="02020603050405020304" pitchFamily="18" charset="0"/>
                        </a:rPr>
                        <a:t> 322,3</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9 313,9</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12 123,0</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12 075,3</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12 082,6</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65559">
                <a:tc>
                  <a:txBody>
                    <a:bodyPr/>
                    <a:lstStyle/>
                    <a:p>
                      <a:pPr algn="l" fontAlgn="ctr"/>
                      <a:r>
                        <a:rPr lang="ru-RU" sz="1700" b="0" i="0" u="none" strike="noStrike" dirty="0">
                          <a:solidFill>
                            <a:srgbClr val="000000"/>
                          </a:solidFill>
                          <a:effectLst/>
                          <a:latin typeface="Times New Roman"/>
                        </a:rPr>
                        <a:t>закупка товаров, работ и услуг </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200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49 209,5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67 050,7</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86 278,1</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37 777,5</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31 657,2</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30 075,3</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36523">
                <a:tc>
                  <a:txBody>
                    <a:bodyPr/>
                    <a:lstStyle/>
                    <a:p>
                      <a:pPr algn="l" fontAlgn="ctr"/>
                      <a:r>
                        <a:rPr lang="ru-RU" sz="1700" b="0" i="0" u="none" strike="noStrike" dirty="0">
                          <a:solidFill>
                            <a:srgbClr val="000000"/>
                          </a:solidFill>
                          <a:effectLst/>
                          <a:latin typeface="Times New Roman"/>
                        </a:rPr>
                        <a:t>социальное обеспечение и иные выплаты населению</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panose="02020603050405020304" pitchFamily="18" charset="0"/>
                          <a:cs typeface="Times New Roman" panose="02020603050405020304" pitchFamily="18" charset="0"/>
                        </a:rPr>
                        <a:t>300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568,7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471,2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655,5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647,2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649,0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675,0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17530">
                <a:tc>
                  <a:txBody>
                    <a:bodyPr/>
                    <a:lstStyle/>
                    <a:p>
                      <a:pPr algn="l" fontAlgn="t"/>
                      <a:r>
                        <a:rPr lang="ru-RU" sz="1700" b="0" i="0" u="none" strike="noStrike" dirty="0">
                          <a:solidFill>
                            <a:srgbClr val="000000"/>
                          </a:solidFill>
                          <a:effectLst/>
                          <a:latin typeface="Times New Roman"/>
                        </a:rPr>
                        <a:t>капитальные вложения в объекты государственной (муниципальной) собственности</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panose="02020603050405020304" pitchFamily="18" charset="0"/>
                          <a:cs typeface="Times New Roman" panose="02020603050405020304" pitchFamily="18" charset="0"/>
                        </a:rPr>
                        <a:t>400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 </a:t>
                      </a:r>
                      <a:r>
                        <a:rPr lang="ru-RU" sz="1700" b="0" i="0" u="none" strike="noStrike" dirty="0">
                          <a:solidFill>
                            <a:schemeClr val="tx1"/>
                          </a:solidFill>
                          <a:effectLst/>
                          <a:latin typeface="Times New Roman" panose="02020603050405020304" pitchFamily="18" charset="0"/>
                          <a:cs typeface="Times New Roman" panose="02020603050405020304" pitchFamily="18" charset="0"/>
                        </a:rPr>
                        <a:t>887,9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9 269,0</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7 375,8</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00672">
                <a:tc>
                  <a:txBody>
                    <a:bodyPr/>
                    <a:lstStyle/>
                    <a:p>
                      <a:pPr algn="l" fontAlgn="ctr"/>
                      <a:r>
                        <a:rPr lang="ru-RU" sz="1700" b="0" i="0" u="none" strike="noStrike" dirty="0">
                          <a:solidFill>
                            <a:srgbClr val="000000"/>
                          </a:solidFill>
                          <a:effectLst/>
                          <a:latin typeface="Times New Roman"/>
                        </a:rPr>
                        <a:t>межбюджетные трансферты</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500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 </a:t>
                      </a:r>
                      <a:r>
                        <a:rPr lang="ru-RU" sz="1700" b="0" i="0" u="none" strike="noStrike" dirty="0">
                          <a:solidFill>
                            <a:schemeClr val="tx1"/>
                          </a:solidFill>
                          <a:effectLst/>
                          <a:latin typeface="Times New Roman" panose="02020603050405020304" pitchFamily="18" charset="0"/>
                          <a:cs typeface="Times New Roman" panose="02020603050405020304" pitchFamily="18" charset="0"/>
                        </a:rPr>
                        <a:t>230,0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3 096,0</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750,0</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750,0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a:solidFill>
                            <a:schemeClr val="tx1"/>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a:solidFill>
                            <a:schemeClr val="tx1"/>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52537">
                <a:tc>
                  <a:txBody>
                    <a:bodyPr/>
                    <a:lstStyle/>
                    <a:p>
                      <a:pPr algn="l" fontAlgn="ctr"/>
                      <a:r>
                        <a:rPr lang="ru-RU" sz="1700" b="0" i="0" u="none" strike="noStrike" dirty="0">
                          <a:solidFill>
                            <a:srgbClr val="000000"/>
                          </a:solidFill>
                          <a:effectLst/>
                          <a:latin typeface="Times New Roman"/>
                        </a:rPr>
                        <a:t>иные бюджетные ассигнования</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800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370,4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57,3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131,5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87,8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90,2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92,6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34652">
                <a:tc>
                  <a:txBody>
                    <a:bodyPr/>
                    <a:lstStyle/>
                    <a:p>
                      <a:pPr algn="l" rtl="0" fontAlgn="ctr"/>
                      <a:r>
                        <a:rPr lang="ru-RU" sz="1700" b="1" i="0" u="none" strike="noStrike" dirty="0">
                          <a:solidFill>
                            <a:srgbClr val="002060"/>
                          </a:solidFill>
                          <a:effectLst/>
                          <a:latin typeface="Calibri"/>
                        </a:rPr>
                        <a:t>условно утвержденные расходы </a:t>
                      </a:r>
                    </a:p>
                  </a:txBody>
                  <a:tcPr marL="5143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endParaRPr lang="ru-RU" sz="17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1" i="0" u="none" strike="noStrike" dirty="0" smtClean="0">
                          <a:solidFill>
                            <a:schemeClr val="tx1"/>
                          </a:solidFill>
                          <a:effectLst/>
                          <a:latin typeface="Times New Roman" panose="02020603050405020304" pitchFamily="18" charset="0"/>
                          <a:cs typeface="Times New Roman" panose="02020603050405020304" pitchFamily="18" charset="0"/>
                        </a:rPr>
                        <a:t>-</a:t>
                      </a:r>
                      <a:endParaRPr lang="ru-RU" sz="17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476,9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953,8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48212" name="Документ" r:id="rId11" imgW="5940803" imgH="1676580" progId="Word.Document.12">
              <p:embed/>
            </p:oleObj>
          </a:graphicData>
        </a:graphic>
      </p:graphicFrame>
    </p:spTree>
    <p:extLst>
      <p:ext uri="{BB962C8B-B14F-4D97-AF65-F5344CB8AC3E}">
        <p14:creationId xmlns:p14="http://schemas.microsoft.com/office/powerpoint/2010/main" xmlns="" val="25552536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713751094"/>
              </p:ext>
            </p:extLst>
          </p:nvPr>
        </p:nvGraphicFramePr>
        <p:xfrm>
          <a:off x="733778" y="103935"/>
          <a:ext cx="11288889" cy="912812"/>
        </p:xfrm>
        <a:graphic>
          <a:graphicData uri="http://schemas.openxmlformats.org/drawingml/2006/table">
            <a:tbl>
              <a:tblPr>
                <a:effectLst/>
                <a:tableStyleId>{5C22544A-7EE6-4342-B048-85BDC9FD1C3A}</a:tableStyleId>
              </a:tblPr>
              <a:tblGrid>
                <a:gridCol w="11288889"/>
              </a:tblGrid>
              <a:tr h="912812">
                <a:tc>
                  <a:txBody>
                    <a:bodyPr/>
                    <a:lstStyle/>
                    <a:p>
                      <a:pPr algn="ctr" fontAlgn="ctr"/>
                      <a:r>
                        <a:rPr lang="ru-RU" sz="1800" b="1" u="none" strike="noStrike" dirty="0" smtClean="0">
                          <a:effectLst/>
                        </a:rPr>
                        <a:t>Обязательства </a:t>
                      </a:r>
                      <a:r>
                        <a:rPr lang="ru-RU" sz="1800" b="1" u="none" strike="noStrike" dirty="0">
                          <a:effectLst/>
                        </a:rPr>
                        <a:t>муниципального образования - получателя дотации в соответствии с соглашением об условиях предоставления дотации на выравнивание бюджетной </a:t>
                      </a:r>
                      <a:r>
                        <a:rPr lang="ru-RU" sz="1800" b="1" u="none" strike="noStrike" dirty="0" smtClean="0">
                          <a:effectLst/>
                        </a:rPr>
                        <a:t>обеспеченности по </a:t>
                      </a:r>
                      <a:r>
                        <a:rPr lang="ru-RU" sz="1800" b="1" u="none" strike="noStrike" dirty="0" smtClean="0">
                          <a:solidFill>
                            <a:schemeClr val="tx1"/>
                          </a:solidFill>
                          <a:effectLst/>
                        </a:rPr>
                        <a:t>соблюдению норматива формирования расходов на содержание органов местного самоуправления</a:t>
                      </a:r>
                      <a:endParaRPr lang="ru-RU" sz="1800" b="1" i="0" u="none" strike="noStrike" dirty="0">
                        <a:solidFill>
                          <a:schemeClr val="tx1"/>
                        </a:solidFill>
                        <a:effectLst/>
                        <a:latin typeface="Times New Roman"/>
                      </a:endParaRPr>
                    </a:p>
                  </a:txBody>
                  <a:tcPr marL="7740" marR="7740" marT="7740" marB="0" anchor="ctr"/>
                </a:tc>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1683644351"/>
              </p:ext>
            </p:extLst>
          </p:nvPr>
        </p:nvGraphicFramePr>
        <p:xfrm>
          <a:off x="107576" y="1237128"/>
          <a:ext cx="11995528" cy="5490245"/>
        </p:xfrm>
        <a:graphic>
          <a:graphicData uri="http://schemas.openxmlformats.org/drawingml/2006/table">
            <a:tbl>
              <a:tblPr>
                <a:effectLst>
                  <a:innerShdw blurRad="114300">
                    <a:prstClr val="black"/>
                  </a:innerShdw>
                </a:effectLst>
                <a:tableStyleId>{5C22544A-7EE6-4342-B048-85BDC9FD1C3A}</a:tableStyleId>
              </a:tblPr>
              <a:tblGrid>
                <a:gridCol w="3375398"/>
                <a:gridCol w="805129"/>
                <a:gridCol w="1548997"/>
                <a:gridCol w="1137682"/>
                <a:gridCol w="1137682"/>
                <a:gridCol w="997660"/>
                <a:gridCol w="997660"/>
                <a:gridCol w="997660"/>
                <a:gridCol w="997660"/>
              </a:tblGrid>
              <a:tr h="1805617">
                <a:tc>
                  <a:txBody>
                    <a:bodyPr/>
                    <a:lstStyle/>
                    <a:p>
                      <a:pPr algn="ctr" fontAlgn="ctr"/>
                      <a:r>
                        <a:rPr lang="ru-RU" sz="1500" b="1" u="none" strike="noStrike" dirty="0">
                          <a:solidFill>
                            <a:srgbClr val="FFFF00"/>
                          </a:solidFill>
                          <a:effectLst/>
                          <a:latin typeface="Times New Roman" panose="02020603050405020304" pitchFamily="18" charset="0"/>
                          <a:cs typeface="Times New Roman" panose="02020603050405020304" pitchFamily="18" charset="0"/>
                        </a:rPr>
                        <a:t>Обязательство муниципального </a:t>
                      </a:r>
                      <a:r>
                        <a:rPr lang="ru-RU" sz="1500" b="1" u="none" strike="noStrike" dirty="0" smtClean="0">
                          <a:solidFill>
                            <a:srgbClr val="FFFF00"/>
                          </a:solidFill>
                          <a:effectLst/>
                          <a:latin typeface="Times New Roman" panose="02020603050405020304" pitchFamily="18" charset="0"/>
                          <a:cs typeface="Times New Roman" panose="02020603050405020304" pitchFamily="18" charset="0"/>
                        </a:rPr>
                        <a:t>образования</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500" b="1" u="none" strike="noStrike" dirty="0">
                          <a:solidFill>
                            <a:srgbClr val="FFFF00"/>
                          </a:solidFill>
                          <a:effectLst/>
                          <a:latin typeface="Times New Roman" panose="02020603050405020304" pitchFamily="18" charset="0"/>
                          <a:cs typeface="Times New Roman" panose="02020603050405020304" pitchFamily="18" charset="0"/>
                        </a:rPr>
                        <a:t>ед. изм.</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500" b="1" u="none" strike="noStrike" dirty="0" smtClean="0">
                          <a:solidFill>
                            <a:srgbClr val="FFFF00"/>
                          </a:solidFill>
                          <a:effectLst/>
                          <a:latin typeface="Times New Roman" panose="02020603050405020304" pitchFamily="18" charset="0"/>
                          <a:cs typeface="Times New Roman" panose="02020603050405020304" pitchFamily="18" charset="0"/>
                        </a:rPr>
                        <a:t>Утвержден норматив </a:t>
                      </a:r>
                      <a:r>
                        <a:rPr lang="ru-RU" sz="1500" b="1" u="none" strike="noStrike" dirty="0">
                          <a:solidFill>
                            <a:srgbClr val="FFFF00"/>
                          </a:solidFill>
                          <a:effectLst/>
                          <a:latin typeface="Times New Roman" panose="02020603050405020304" pitchFamily="18" charset="0"/>
                          <a:cs typeface="Times New Roman" panose="02020603050405020304" pitchFamily="18" charset="0"/>
                        </a:rPr>
                        <a:t>постановлением администрации Гороховецкого района от 09.11.2011 № 804</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Исполнено за 2022 год </a:t>
                      </a:r>
                    </a:p>
                  </a:txBody>
                  <a:tcPr marL="9525" marR="9525" marT="9525" marB="0" anchor="ctr">
                    <a:solidFill>
                      <a:srgbClr val="002060"/>
                    </a:solidFill>
                  </a:tcPr>
                </a:tc>
                <a:tc>
                  <a:txBody>
                    <a:bodyPr/>
                    <a:lstStyle/>
                    <a:p>
                      <a:pPr algn="ctr" rtl="0"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Исполнено за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2023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 </a:t>
                      </a:r>
                    </a:p>
                  </a:txBody>
                  <a:tcPr marL="9525" marR="9525" marT="9525" marB="0" anchor="ctr">
                    <a:solidFill>
                      <a:srgbClr val="002060"/>
                    </a:solidFill>
                  </a:tcPr>
                </a:tc>
                <a:tc>
                  <a:txBody>
                    <a:bodyPr/>
                    <a:lstStyle/>
                    <a:p>
                      <a:pPr algn="ctr" rtl="0"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Оценка исполнения за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2024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 </a:t>
                      </a:r>
                    </a:p>
                  </a:txBody>
                  <a:tcPr marL="9525" marR="9525" marT="9525" marB="0" anchor="ctr">
                    <a:solidFill>
                      <a:srgbClr val="002060"/>
                    </a:solidFill>
                  </a:tcPr>
                </a:tc>
                <a:tc>
                  <a:txBody>
                    <a:bodyPr/>
                    <a:lstStyle/>
                    <a:p>
                      <a:pPr algn="ctr"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План на очередной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2025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 </a:t>
                      </a:r>
                    </a:p>
                  </a:txBody>
                  <a:tcPr marL="9525" marR="9525" marT="9525" marB="0" anchor="ctr">
                    <a:solidFill>
                      <a:srgbClr val="002060"/>
                    </a:solidFill>
                  </a:tcPr>
                </a:tc>
                <a:tc>
                  <a:txBody>
                    <a:bodyPr/>
                    <a:lstStyle/>
                    <a:p>
                      <a:pPr algn="ctr"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2026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года </a:t>
                      </a:r>
                    </a:p>
                  </a:txBody>
                  <a:tcPr marL="9525" marR="9525" marT="9525" marB="0" anchor="ctr">
                    <a:solidFill>
                      <a:srgbClr val="002060"/>
                    </a:solidFill>
                  </a:tcPr>
                </a:tc>
                <a:tc>
                  <a:txBody>
                    <a:bodyPr/>
                    <a:lstStyle/>
                    <a:p>
                      <a:pPr algn="ctr"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2027 года </a:t>
                      </a:r>
                      <a:endParaRPr lang="ru-RU" sz="1600" b="1" i="0" u="none" strike="noStrike" dirty="0">
                        <a:solidFill>
                          <a:srgbClr val="FFFF66"/>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r>
              <a:tr h="3684628">
                <a:tc>
                  <a:txBody>
                    <a:bodyPr/>
                    <a:lstStyle/>
                    <a:p>
                      <a:pPr algn="l" fontAlgn="ctr"/>
                      <a:r>
                        <a:rPr lang="ru-RU" sz="1500" b="1" u="none" strike="noStrike" dirty="0">
                          <a:solidFill>
                            <a:srgbClr val="FFFF00"/>
                          </a:solidFill>
                          <a:effectLst/>
                          <a:latin typeface="Times New Roman" panose="02020603050405020304" pitchFamily="18" charset="0"/>
                          <a:cs typeface="Times New Roman" panose="02020603050405020304" pitchFamily="18" charset="0"/>
                        </a:rPr>
                        <a:t>Соблюдение нормативов формирования расходов на содержание органов местного самоуправления, утвержденных постановлением администрации Гороховецкого района от 09.11.2011 № 804 «Об утверждении нормативов формирования расходов на содержание органов местного самоуправления поселений Гороховецкого района и установлении общего условия предоставления межбюджетных трансфертов из бюджета муниципального образования Гороховецкий район»</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500" b="1" u="none" strike="noStrike" dirty="0" smtClean="0">
                          <a:solidFill>
                            <a:srgbClr val="FFFF00"/>
                          </a:solidFill>
                          <a:effectLst/>
                          <a:latin typeface="Times New Roman" panose="02020603050405020304" pitchFamily="18" charset="0"/>
                          <a:cs typeface="Times New Roman" panose="02020603050405020304" pitchFamily="18" charset="0"/>
                        </a:rPr>
                        <a:t>% от общей суммы расходов</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u="none" strike="noStrike" dirty="0">
                          <a:solidFill>
                            <a:srgbClr val="FFFF00"/>
                          </a:solidFill>
                          <a:effectLst/>
                          <a:latin typeface="Times New Roman" panose="02020603050405020304" pitchFamily="18" charset="0"/>
                          <a:cs typeface="Times New Roman" panose="02020603050405020304" pitchFamily="18" charset="0"/>
                        </a:rPr>
                        <a:t>16,2</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4,41</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u="none" strike="noStrike" dirty="0" smtClean="0">
                          <a:solidFill>
                            <a:srgbClr val="FFFF00"/>
                          </a:solidFill>
                          <a:effectLst/>
                          <a:latin typeface="Times New Roman" panose="02020603050405020304" pitchFamily="18" charset="0"/>
                          <a:cs typeface="Times New Roman" panose="02020603050405020304" pitchFamily="18" charset="0"/>
                        </a:rPr>
                        <a:t>3,52</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u="none" strike="noStrike" dirty="0" smtClean="0">
                          <a:solidFill>
                            <a:srgbClr val="FFFF00"/>
                          </a:solidFill>
                          <a:effectLst/>
                          <a:latin typeface="Times New Roman" panose="02020603050405020304" pitchFamily="18" charset="0"/>
                          <a:cs typeface="Times New Roman" panose="02020603050405020304" pitchFamily="18" charset="0"/>
                        </a:rPr>
                        <a:t>2,89</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7,11</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6,81</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7,28</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45129" name="Документ" r:id="rId3" imgW="5940803" imgH="1676580" progId="Word.Document.12">
              <p:embed/>
            </p:oleObj>
          </a:graphicData>
        </a:graphic>
      </p:graphicFrame>
    </p:spTree>
    <p:extLst>
      <p:ext uri="{BB962C8B-B14F-4D97-AF65-F5344CB8AC3E}">
        <p14:creationId xmlns:p14="http://schemas.microsoft.com/office/powerpoint/2010/main" xmlns="" val="59200612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p14="http://schemas.microsoft.com/office/powerpoint/2010/main" xmlns="" val="2772974286"/>
              </p:ext>
            </p:extLst>
          </p:nvPr>
        </p:nvGraphicFramePr>
        <p:xfrm>
          <a:off x="0" y="0"/>
          <a:ext cx="3217863" cy="828675"/>
        </p:xfrm>
        <a:graphic>
          <a:graphicData uri="http://schemas.openxmlformats.org/presentationml/2006/ole">
            <p:oleObj spid="_x0000_s46155" name="Документ" r:id="rId3" imgW="5940803" imgH="1676580" progId="Word.Document.12">
              <p:embed/>
            </p:oleObj>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xmlns="" val="1230980936"/>
              </p:ext>
            </p:extLst>
          </p:nvPr>
        </p:nvGraphicFramePr>
        <p:xfrm>
          <a:off x="0" y="-117566"/>
          <a:ext cx="12192000" cy="69755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348484906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hidden="1"/>
          <p:cNvSpPr>
            <a:spLocks noGrp="1"/>
          </p:cNvSpPr>
          <p:nvPr>
            <p:ph type="title"/>
          </p:nvPr>
        </p:nvSpPr>
        <p:spPr/>
        <p:txBody>
          <a:bodyPr/>
          <a:lstStyle/>
          <a:p>
            <a:endParaRPr lang="ru-RU"/>
          </a:p>
        </p:txBody>
      </p:sp>
      <p:pic>
        <p:nvPicPr>
          <p:cNvPr id="3" name="Рисунок 2"/>
          <p:cNvPicPr/>
          <p:nvPr/>
        </p:nvPicPr>
        <p:blipFill>
          <a:blip r:embed="rId2" cstate="print"/>
          <a:stretch>
            <a:fillRect/>
          </a:stretch>
        </p:blipFill>
        <p:spPr>
          <a:xfrm>
            <a:off x="0" y="0"/>
            <a:ext cx="12192000" cy="6858000"/>
          </a:xfrm>
          <a:prstGeom prst="rect">
            <a:avLst/>
          </a:prstGeom>
          <a:solidFill>
            <a:srgbClr val="00B0F0"/>
          </a:solidFill>
        </p:spPr>
      </p:pic>
    </p:spTree>
    <p:extLst>
      <p:ext uri="{BB962C8B-B14F-4D97-AF65-F5344CB8AC3E}">
        <p14:creationId xmlns:p14="http://schemas.microsoft.com/office/powerpoint/2010/main" xmlns="" val="24168583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528" y="3382833"/>
            <a:ext cx="11869945" cy="523220"/>
          </a:xfrm>
          <a:prstGeom prst="rec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a:spAutoFit/>
          </a:bodyPr>
          <a:lstStyle/>
          <a:p>
            <a:pPr algn="ctr" fontAlgn="auto">
              <a:spcBef>
                <a:spcPts val="0"/>
              </a:spcBef>
              <a:spcAft>
                <a:spcPts val="0"/>
              </a:spcAft>
              <a:defRPr/>
            </a:pPr>
            <a:r>
              <a:rPr lang="ru-RU" sz="2800" b="1" dirty="0" smtClean="0">
                <a:latin typeface="+mn-lt"/>
              </a:rPr>
              <a:t>Муниципальные </a:t>
            </a:r>
            <a:r>
              <a:rPr lang="ru-RU" sz="2800" b="1" dirty="0">
                <a:latin typeface="+mn-lt"/>
              </a:rPr>
              <a:t>программы – это документ, </a:t>
            </a:r>
            <a:r>
              <a:rPr lang="ru-RU" sz="2800" b="1" dirty="0" smtClean="0">
                <a:latin typeface="+mn-lt"/>
              </a:rPr>
              <a:t>определяющий:</a:t>
            </a:r>
          </a:p>
        </p:txBody>
      </p:sp>
      <p:sp>
        <p:nvSpPr>
          <p:cNvPr id="3" name="Прямоугольник 2"/>
          <p:cNvSpPr/>
          <p:nvPr/>
        </p:nvSpPr>
        <p:spPr>
          <a:xfrm>
            <a:off x="172528" y="4969116"/>
            <a:ext cx="3623095" cy="1635796"/>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latin typeface="Karelia" pitchFamily="2" charset="0"/>
              </a:rPr>
              <a:t>Цели и задачи </a:t>
            </a:r>
            <a:r>
              <a:rPr lang="ru-RU" sz="2000" b="1" dirty="0" smtClean="0">
                <a:solidFill>
                  <a:schemeClr val="tx1"/>
                </a:solidFill>
                <a:latin typeface="Karelia" pitchFamily="2" charset="0"/>
              </a:rPr>
              <a:t>муниципальной </a:t>
            </a:r>
            <a:r>
              <a:rPr lang="ru-RU" sz="2000" b="1" dirty="0">
                <a:solidFill>
                  <a:schemeClr val="tx1"/>
                </a:solidFill>
                <a:latin typeface="Karelia" pitchFamily="2" charset="0"/>
              </a:rPr>
              <a:t>политики </a:t>
            </a:r>
          </a:p>
        </p:txBody>
      </p:sp>
      <p:sp>
        <p:nvSpPr>
          <p:cNvPr id="4" name="Прямоугольник 3"/>
          <p:cNvSpPr/>
          <p:nvPr/>
        </p:nvSpPr>
        <p:spPr>
          <a:xfrm>
            <a:off x="4002657" y="4969116"/>
            <a:ext cx="4071667" cy="1635796"/>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latin typeface="Karelia" pitchFamily="2" charset="0"/>
              </a:rPr>
              <a:t>Способы их достижения</a:t>
            </a:r>
          </a:p>
        </p:txBody>
      </p:sp>
      <p:sp>
        <p:nvSpPr>
          <p:cNvPr id="5" name="Прямоугольник 4"/>
          <p:cNvSpPr/>
          <p:nvPr/>
        </p:nvSpPr>
        <p:spPr>
          <a:xfrm>
            <a:off x="8298612" y="4969115"/>
            <a:ext cx="3743862" cy="1635797"/>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latin typeface="Karelia" pitchFamily="2" charset="0"/>
              </a:rPr>
              <a:t>Планируемые объемы финансовых ресурсов, необходимые для достижения поставленных целей</a:t>
            </a:r>
          </a:p>
        </p:txBody>
      </p:sp>
      <p:sp>
        <p:nvSpPr>
          <p:cNvPr id="6" name="Прямоугольник с двумя вырезанными противолежащими углами 5"/>
          <p:cNvSpPr/>
          <p:nvPr/>
        </p:nvSpPr>
        <p:spPr>
          <a:xfrm>
            <a:off x="172528" y="1260257"/>
            <a:ext cx="11869946" cy="1984077"/>
          </a:xfrm>
          <a:prstGeom prst="snip2Diag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b="1" dirty="0">
                <a:solidFill>
                  <a:srgbClr val="00FF00"/>
                </a:solidFill>
              </a:rPr>
              <a:t>Муниципальная программа -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p:txBody>
      </p:sp>
      <p:sp>
        <p:nvSpPr>
          <p:cNvPr id="7" name="Нашивка 6"/>
          <p:cNvSpPr/>
          <p:nvPr/>
        </p:nvSpPr>
        <p:spPr>
          <a:xfrm rot="5400000">
            <a:off x="1546248" y="2888082"/>
            <a:ext cx="918909" cy="3233255"/>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8" name="Нашивка 7"/>
          <p:cNvSpPr/>
          <p:nvPr/>
        </p:nvSpPr>
        <p:spPr>
          <a:xfrm rot="5400000">
            <a:off x="5472014" y="2514929"/>
            <a:ext cx="952309" cy="3891024"/>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Нашивка 8"/>
          <p:cNvSpPr/>
          <p:nvPr/>
        </p:nvSpPr>
        <p:spPr>
          <a:xfrm rot="5400000">
            <a:off x="9622794" y="2780354"/>
            <a:ext cx="869823" cy="3518188"/>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Прямоугольник 10"/>
          <p:cNvSpPr/>
          <p:nvPr/>
        </p:nvSpPr>
        <p:spPr>
          <a:xfrm>
            <a:off x="307881" y="120770"/>
            <a:ext cx="11734593" cy="1035170"/>
          </a:xfrm>
          <a:prstGeom prst="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49263" algn="ctr"/>
            <a:r>
              <a:rPr lang="ru-RU" sz="3200" b="1" dirty="0">
                <a:solidFill>
                  <a:srgbClr val="FFFF00"/>
                </a:solidFill>
                <a:latin typeface="Constantia" panose="02030602050306030303" pitchFamily="18" charset="0"/>
              </a:rPr>
              <a:t>Программно-целевой метод планирования </a:t>
            </a:r>
            <a:r>
              <a:rPr lang="ru-RU" sz="3200" b="1" dirty="0" smtClean="0">
                <a:solidFill>
                  <a:srgbClr val="FFFF00"/>
                </a:solidFill>
                <a:latin typeface="Constantia" panose="02030602050306030303" pitchFamily="18" charset="0"/>
              </a:rPr>
              <a:t>расходов бюджета  муниципального  образования  Куприяновское</a:t>
            </a:r>
            <a:endParaRPr lang="ru-RU" sz="3200" b="1" dirty="0">
              <a:solidFill>
                <a:srgbClr val="FFFF00"/>
              </a:solidFill>
            </a:endParaRPr>
          </a:p>
        </p:txBody>
      </p:sp>
      <p:graphicFrame>
        <p:nvGraphicFramePr>
          <p:cNvPr id="12" name="Объект 11"/>
          <p:cNvGraphicFramePr>
            <a:graphicFrameLocks noChangeAspect="1"/>
          </p:cNvGraphicFramePr>
          <p:nvPr>
            <p:extLst>
              <p:ext uri="{D42A27DB-BD31-4B8C-83A1-F6EECF244321}">
                <p14:modId xmlns:p14="http://schemas.microsoft.com/office/powerpoint/2010/main" xmlns="" val="3450342336"/>
              </p:ext>
            </p:extLst>
          </p:nvPr>
        </p:nvGraphicFramePr>
        <p:xfrm>
          <a:off x="0" y="0"/>
          <a:ext cx="3217863" cy="828675"/>
        </p:xfrm>
        <a:graphic>
          <a:graphicData uri="http://schemas.openxmlformats.org/presentationml/2006/ole">
            <p:oleObj spid="_x0000_s190469" name="Документ" r:id="rId3" imgW="5940803" imgH="1676580" progId="Word.Document.12">
              <p:embed/>
            </p:oleObj>
          </a:graphicData>
        </a:graphic>
      </p:graphicFrame>
    </p:spTree>
    <p:extLst>
      <p:ext uri="{BB962C8B-B14F-4D97-AF65-F5344CB8AC3E}">
        <p14:creationId xmlns:p14="http://schemas.microsoft.com/office/powerpoint/2010/main" xmlns="" val="72433359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1200" y="121920"/>
            <a:ext cx="11480799" cy="42672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300" b="1" dirty="0" smtClean="0">
                <a:solidFill>
                  <a:srgbClr val="FFFF00"/>
                </a:solidFill>
              </a:rPr>
              <a:t>Муниципальные программы муниципального образования Куприяновское, тыс. руб</a:t>
            </a:r>
            <a:r>
              <a:rPr lang="ru-RU" sz="2400" b="1" dirty="0" smtClean="0">
                <a:solidFill>
                  <a:srgbClr val="FFFF00"/>
                </a:solidFill>
              </a:rPr>
              <a:t>.</a:t>
            </a:r>
            <a:endParaRPr lang="ru-RU" sz="2400" b="1"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679902786"/>
              </p:ext>
            </p:extLst>
          </p:nvPr>
        </p:nvGraphicFramePr>
        <p:xfrm>
          <a:off x="866274" y="26046140"/>
          <a:ext cx="9738894" cy="4505578"/>
        </p:xfrm>
        <a:graphic>
          <a:graphicData uri="http://schemas.openxmlformats.org/drawingml/2006/table">
            <a:tbl>
              <a:tblPr firstRow="1" bandRow="1">
                <a:tableStyleId>{93296810-A885-4BE3-A3E7-6D5BEEA58F35}</a:tableStyleId>
              </a:tblPr>
              <a:tblGrid>
                <a:gridCol w="299138"/>
                <a:gridCol w="8183125"/>
                <a:gridCol w="1256631"/>
              </a:tblGrid>
              <a:tr h="702622">
                <a:tc>
                  <a:txBody>
                    <a:bodyPr/>
                    <a:lstStyle/>
                    <a:p>
                      <a:pPr algn="ctr"/>
                      <a:r>
                        <a:rPr lang="en-US" sz="1200" b="1" dirty="0"/>
                        <a:t>N </a:t>
                      </a:r>
                      <a:r>
                        <a:rPr lang="ru-RU" sz="1200" b="1" dirty="0"/>
                        <a:t>п/п</a:t>
                      </a:r>
                      <a:endParaRPr lang="ru-RU" sz="1200" dirty="0"/>
                    </a:p>
                  </a:txBody>
                  <a:tcPr marL="0" marR="0" marT="0" marB="0" anchor="ctr"/>
                </a:tc>
                <a:tc>
                  <a:txBody>
                    <a:bodyPr/>
                    <a:lstStyle/>
                    <a:p>
                      <a:pPr algn="ctr"/>
                      <a:r>
                        <a:rPr lang="ru-RU" sz="1200" b="1" dirty="0"/>
                        <a:t>Наименование муниципальной программы</a:t>
                      </a:r>
                      <a:endParaRPr lang="ru-RU" sz="1200" dirty="0"/>
                    </a:p>
                  </a:txBody>
                  <a:tcPr marL="0" marR="0" marT="0" marB="0" anchor="ctr"/>
                </a:tc>
                <a:tc>
                  <a:txBody>
                    <a:bodyPr/>
                    <a:lstStyle/>
                    <a:p>
                      <a:pPr algn="ctr"/>
                      <a:r>
                        <a:rPr lang="ru-RU" sz="1200" b="1" dirty="0" smtClean="0"/>
                        <a:t>Сумма финансирования</a:t>
                      </a:r>
                      <a:r>
                        <a:rPr lang="ru-RU" sz="1200" b="1" baseline="0" dirty="0" smtClean="0"/>
                        <a:t> в 2018 г., тыс. руб.</a:t>
                      </a:r>
                      <a:endParaRPr lang="ru-RU" sz="1200" dirty="0"/>
                    </a:p>
                  </a:txBody>
                  <a:tcPr marL="0" marR="0" marT="0" marB="0" anchor="ctr"/>
                </a:tc>
              </a:tr>
              <a:tr h="459120">
                <a:tc>
                  <a:txBody>
                    <a:bodyPr/>
                    <a:lstStyle/>
                    <a:p>
                      <a:pPr algn="ctr"/>
                      <a:r>
                        <a:rPr lang="ru-RU" sz="1200" dirty="0"/>
                        <a:t>1</a:t>
                      </a:r>
                    </a:p>
                  </a:txBody>
                  <a:tcPr marL="0" marR="0" marT="0" marB="0"/>
                </a:tc>
                <a:tc>
                  <a:txBody>
                    <a:bodyPr/>
                    <a:lstStyle/>
                    <a:p>
                      <a:pPr algn="ctr"/>
                      <a:r>
                        <a:rPr lang="ru-RU" sz="1200" dirty="0">
                          <a:hlinkClick r:id="rId3"/>
                        </a:rPr>
                        <a:t>Муниципальная программа "Благоустройство населённых пунктов муниципального образования </a:t>
                      </a:r>
                      <a:r>
                        <a:rPr lang="ru-RU" sz="1200" dirty="0" smtClean="0">
                          <a:hlinkClick r:id="rId3"/>
                        </a:rPr>
                        <a:t>Куприяновское«</a:t>
                      </a:r>
                      <a:endParaRPr lang="ru-RU" sz="1200" dirty="0" smtClean="0"/>
                    </a:p>
                    <a:p>
                      <a:pPr algn="ctr"/>
                      <a:r>
                        <a:rPr lang="ru-RU" sz="1200" dirty="0" smtClean="0"/>
                        <a:t>(Утверждена постановлением</a:t>
                      </a:r>
                      <a:r>
                        <a:rPr lang="ru-RU" sz="1200" baseline="0" dirty="0" smtClean="0"/>
                        <a:t> администрации муниципального образования Куприяновское от 02.12.2014 № 89)</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2</a:t>
                      </a:r>
                    </a:p>
                  </a:txBody>
                  <a:tcPr marL="0" marR="0" marT="0" marB="0"/>
                </a:tc>
                <a:tc>
                  <a:txBody>
                    <a:bodyPr/>
                    <a:lstStyle/>
                    <a:p>
                      <a:pPr algn="ctr"/>
                      <a:r>
                        <a:rPr lang="ru-RU" sz="1200" dirty="0">
                          <a:hlinkClick r:id="rId4"/>
                        </a:rPr>
                        <a:t>Муниципальная программа "Обеспечение первичных мер пожарной безопасности на территории муниципального образования </a:t>
                      </a:r>
                      <a:r>
                        <a:rPr lang="ru-RU" sz="1200" dirty="0" smtClean="0">
                          <a:hlinkClick r:id="rId4"/>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02.12.2014 № 90)</a:t>
                      </a:r>
                      <a:endParaRPr lang="ru-RU" sz="1200" dirty="0" smtClean="0"/>
                    </a:p>
                  </a:txBody>
                  <a:tcPr marL="0" marR="0" marT="0" marB="0"/>
                </a:tc>
                <a:tc>
                  <a:txBody>
                    <a:bodyPr/>
                    <a:lstStyle/>
                    <a:p>
                      <a:pPr algn="ctr"/>
                      <a:endParaRPr lang="ru-RU" sz="1200" dirty="0"/>
                    </a:p>
                  </a:txBody>
                  <a:tcPr marL="0" marR="0" marT="0" marB="0"/>
                </a:tc>
              </a:tr>
              <a:tr h="591671">
                <a:tc>
                  <a:txBody>
                    <a:bodyPr/>
                    <a:lstStyle/>
                    <a:p>
                      <a:pPr algn="ctr"/>
                      <a:r>
                        <a:rPr lang="ru-RU" sz="1200"/>
                        <a:t>3</a:t>
                      </a:r>
                    </a:p>
                  </a:txBody>
                  <a:tcPr marL="0" marR="0" marT="0" marB="0"/>
                </a:tc>
                <a:tc>
                  <a:txBody>
                    <a:bodyPr/>
                    <a:lstStyle/>
                    <a:p>
                      <a:pPr algn="ctr"/>
                      <a:r>
                        <a:rPr lang="ru-RU" sz="1200" dirty="0">
                          <a:hlinkClick r:id="rId5"/>
                        </a:rPr>
                        <a:t>Муниципальная программа "АДРЕСНАЯ СОЦИАЛЬНАЯ ПОДДЕРЖКА ОТДЕЛЬНЫХ КАТЕГОРИЙ ГРАЖДАН МУНИЦИПАЛЬНОГО ОБРАЗОВАНИЯ </a:t>
                      </a:r>
                      <a:r>
                        <a:rPr lang="ru-RU" sz="1200" dirty="0" smtClean="0">
                          <a:hlinkClick r:id="rId5"/>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13.02.2015 № 9)</a:t>
                      </a:r>
                      <a:endParaRPr lang="ru-RU" sz="1200" dirty="0"/>
                    </a:p>
                  </a:txBody>
                  <a:tcPr marL="0" marR="0" marT="0" marB="0"/>
                </a:tc>
                <a:tc>
                  <a:txBody>
                    <a:bodyPr/>
                    <a:lstStyle/>
                    <a:p>
                      <a:pPr algn="ctr"/>
                      <a:endParaRPr lang="ru-RU" sz="1200" dirty="0"/>
                    </a:p>
                  </a:txBody>
                  <a:tcPr marL="0" marR="0" marT="0" marB="0"/>
                </a:tc>
              </a:tr>
              <a:tr h="412376">
                <a:tc>
                  <a:txBody>
                    <a:bodyPr/>
                    <a:lstStyle/>
                    <a:p>
                      <a:pPr algn="ctr"/>
                      <a:r>
                        <a:rPr lang="ru-RU" sz="1200"/>
                        <a:t>4</a:t>
                      </a:r>
                    </a:p>
                  </a:txBody>
                  <a:tcPr marL="0" marR="0" marT="0" marB="0"/>
                </a:tc>
                <a:tc>
                  <a:txBody>
                    <a:bodyPr/>
                    <a:lstStyle/>
                    <a:p>
                      <a:pPr algn="ctr"/>
                      <a:r>
                        <a:rPr lang="ru-RU" sz="1200" dirty="0">
                          <a:hlinkClick r:id="rId6"/>
                        </a:rPr>
                        <a:t>Муниципальная программа «Противодействие коррупции в муниципальном образовании Куприяновское</a:t>
                      </a:r>
                      <a:r>
                        <a:rPr lang="ru-RU" sz="1200" dirty="0" smtClean="0">
                          <a:hlinkClick r:id="rId6"/>
                        </a:rPr>
                        <a:t>»</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13.08.2015 № 181)</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5</a:t>
                      </a:r>
                    </a:p>
                  </a:txBody>
                  <a:tcPr marL="0" marR="0" marT="0" marB="0"/>
                </a:tc>
                <a:tc>
                  <a:txBody>
                    <a:bodyPr/>
                    <a:lstStyle/>
                    <a:p>
                      <a:pPr algn="ctr"/>
                      <a:r>
                        <a:rPr lang="ru-RU" sz="1200" dirty="0">
                          <a:hlinkClick r:id="rId7"/>
                        </a:rPr>
                        <a:t>Муниципальная программа </a:t>
                      </a:r>
                      <a:r>
                        <a:rPr lang="ru-RU" sz="1200" i="1" dirty="0">
                          <a:hlinkClick r:id="rId7"/>
                        </a:rPr>
                        <a:t>«Устойчивое развитие сельских территорий муниципального образования Куприяновское на 2014- 2017 годы и на период до 2020 года» </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03.08.2015 № 172)</a:t>
                      </a:r>
                      <a:endParaRPr lang="ru-RU" sz="1200" dirty="0"/>
                    </a:p>
                  </a:txBody>
                  <a:tcPr marL="0" marR="0" marT="0" marB="0"/>
                </a:tc>
                <a:tc>
                  <a:txBody>
                    <a:bodyPr/>
                    <a:lstStyle/>
                    <a:p>
                      <a:pPr algn="ctr"/>
                      <a:endParaRPr lang="ru-RU" sz="1200" dirty="0"/>
                    </a:p>
                  </a:txBody>
                  <a:tcPr marL="0" marR="0" marT="0" marB="0"/>
                </a:tc>
              </a:tr>
              <a:tr h="591670">
                <a:tc>
                  <a:txBody>
                    <a:bodyPr/>
                    <a:lstStyle/>
                    <a:p>
                      <a:pPr algn="ctr"/>
                      <a:r>
                        <a:rPr lang="ru-RU" sz="1200"/>
                        <a:t>6</a:t>
                      </a:r>
                    </a:p>
                  </a:txBody>
                  <a:tcPr marL="0" marR="0" marT="0" marB="0"/>
                </a:tc>
                <a:tc>
                  <a:txBody>
                    <a:bodyPr/>
                    <a:lstStyle/>
                    <a:p>
                      <a:pPr algn="ctr"/>
                      <a:r>
                        <a:rPr lang="ru-RU" sz="1200" dirty="0">
                          <a:hlinkClick r:id="rId8"/>
                        </a:rPr>
                        <a:t>Муниципальная программа</a:t>
                      </a:r>
                      <a:r>
                        <a:rPr lang="ru-RU" sz="1200" i="1" dirty="0">
                          <a:hlinkClick r:id="rId8"/>
                        </a:rPr>
                        <a:t> «Управление муниципальным имуществом и земельными ресурсами муниципального образования Куприяновское</a:t>
                      </a:r>
                      <a:r>
                        <a:rPr lang="ru-RU" sz="1200" i="1" dirty="0" smtClean="0">
                          <a:hlinkClick r:id="rId8"/>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15.09.2015 № 217</a:t>
                      </a:r>
                      <a:endParaRPr lang="ru-RU" sz="1200" dirty="0"/>
                    </a:p>
                  </a:txBody>
                  <a:tcPr marL="0" marR="0" marT="0" marB="0"/>
                </a:tc>
                <a:tc>
                  <a:txBody>
                    <a:bodyPr/>
                    <a:lstStyle/>
                    <a:p>
                      <a:pPr algn="ctr"/>
                      <a:endParaRPr lang="ru-RU" sz="1200" dirty="0"/>
                    </a:p>
                  </a:txBody>
                  <a:tcPr marL="0" marR="0" marT="0" marB="0"/>
                </a:tc>
              </a:tr>
              <a:tr h="564777">
                <a:tc>
                  <a:txBody>
                    <a:bodyPr/>
                    <a:lstStyle/>
                    <a:p>
                      <a:pPr algn="ctr"/>
                      <a:r>
                        <a:rPr lang="ru-RU" sz="1200" dirty="0" smtClean="0"/>
                        <a:t>7</a:t>
                      </a:r>
                      <a:endParaRPr lang="ru-RU" sz="1200" dirty="0"/>
                    </a:p>
                  </a:txBody>
                  <a:tcPr marL="0" marR="0" marT="0" marB="0"/>
                </a:tc>
                <a:tc>
                  <a:txBody>
                    <a:bodyPr/>
                    <a:lstStyle/>
                    <a:p>
                      <a:pPr algn="ctr"/>
                      <a:r>
                        <a:rPr lang="ru-RU" sz="1200" i="1" dirty="0">
                          <a:hlinkClick r:id="rId9"/>
                        </a:rPr>
                        <a:t>Муниципальная адресная программа «Переселение граждан из аварийного жилищного фонда муниципального образования Куприяновское в 2017-2022 годах</a:t>
                      </a:r>
                      <a:r>
                        <a:rPr lang="ru-RU" sz="1200" i="1" dirty="0" smtClean="0">
                          <a:hlinkClick r:id="rId9"/>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10.04.2018 № 57</a:t>
                      </a:r>
                      <a:endParaRPr lang="ru-RU" sz="1200" dirty="0"/>
                    </a:p>
                  </a:txBody>
                  <a:tcPr marL="0" marR="0" marT="0" marB="0"/>
                </a:tc>
                <a:tc>
                  <a:txBody>
                    <a:bodyPr/>
                    <a:lstStyle/>
                    <a:p>
                      <a:pPr algn="ctr"/>
                      <a:endParaRPr lang="ru-RU" sz="1200" dirty="0"/>
                    </a:p>
                  </a:txBody>
                  <a:tcPr marL="0" marR="0" marT="0" marB="0"/>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1645297374"/>
              </p:ext>
            </p:extLst>
          </p:nvPr>
        </p:nvGraphicFramePr>
        <p:xfrm>
          <a:off x="-15765" y="638710"/>
          <a:ext cx="12207769" cy="5329604"/>
        </p:xfrm>
        <a:graphic>
          <a:graphicData uri="http://schemas.openxmlformats.org/drawingml/2006/table">
            <a:tbl>
              <a:tblPr firstRow="1" bandRow="1">
                <a:tableStyleId>{5C22544A-7EE6-4342-B048-85BDC9FD1C3A}</a:tableStyleId>
              </a:tblPr>
              <a:tblGrid>
                <a:gridCol w="388540"/>
                <a:gridCol w="4976297"/>
                <a:gridCol w="1153133"/>
                <a:gridCol w="1153133"/>
                <a:gridCol w="1228996"/>
                <a:gridCol w="1168306"/>
                <a:gridCol w="1077269"/>
                <a:gridCol w="1062095"/>
              </a:tblGrid>
              <a:tr h="1139717">
                <a:tc>
                  <a:txBody>
                    <a:bodyPr/>
                    <a:lstStyle/>
                    <a:p>
                      <a:pPr algn="ctr"/>
                      <a:r>
                        <a:rPr lang="en-US" sz="1800" b="1" dirty="0">
                          <a:solidFill>
                            <a:srgbClr val="00FF00"/>
                          </a:solidFill>
                        </a:rPr>
                        <a:t>N </a:t>
                      </a:r>
                      <a:r>
                        <a:rPr lang="ru-RU" sz="1800" b="1" dirty="0">
                          <a:solidFill>
                            <a:srgbClr val="00FF00"/>
                          </a:solidFill>
                        </a:rPr>
                        <a:t>п/п</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a:r>
                        <a:rPr lang="ru-RU" sz="2000" b="1" dirty="0">
                          <a:solidFill>
                            <a:srgbClr val="00FF00"/>
                          </a:solidFill>
                        </a:rPr>
                        <a:t>Наименование муниципальной программы</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2022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2023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Оценка исполнения за </a:t>
                      </a:r>
                      <a:r>
                        <a:rPr lang="ru-RU" sz="1600" b="1" i="0" u="none" strike="noStrike" dirty="0" smtClean="0">
                          <a:solidFill>
                            <a:srgbClr val="00FF00"/>
                          </a:solidFill>
                          <a:effectLst/>
                          <a:latin typeface="Calibri"/>
                        </a:rPr>
                        <a:t>2024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очередной </a:t>
                      </a:r>
                      <a:r>
                        <a:rPr lang="ru-RU" sz="1600" b="1" i="0" u="none" strike="noStrike" dirty="0" smtClean="0">
                          <a:solidFill>
                            <a:srgbClr val="00FF00"/>
                          </a:solidFill>
                          <a:effectLst/>
                          <a:latin typeface="Calibri"/>
                        </a:rPr>
                        <a:t>2025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2026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2027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r>
              <a:tr h="1009712">
                <a:tc>
                  <a:txBody>
                    <a:bodyPr/>
                    <a:lstStyle/>
                    <a:p>
                      <a:pPr algn="ctr" rtl="0" fontAlgn="ctr"/>
                      <a:r>
                        <a:rPr lang="ru-RU" sz="1800" b="1" i="0" u="none" strike="noStrike">
                          <a:solidFill>
                            <a:srgbClr val="000000"/>
                          </a:solidFill>
                          <a:effectLst/>
                          <a:latin typeface="Calibri"/>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a:solidFill>
                            <a:srgbClr val="0070C0"/>
                          </a:solidFill>
                          <a:effectLst/>
                          <a:latin typeface="Times New Roman"/>
                          <a:hlinkClick r:id="rId3"/>
                        </a:rPr>
                        <a:t>Муниципальная программа "Благоустройство населённых пунктов муниципального образования Куприяновское"</a:t>
                      </a:r>
                      <a:endParaRPr lang="ru-RU" sz="1400" b="1" i="1" u="none" strike="noStrike">
                        <a:solidFill>
                          <a:srgbClr val="0070C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a:solidFill>
                            <a:srgbClr val="000000"/>
                          </a:solidFill>
                          <a:effectLst/>
                          <a:latin typeface="Calibri"/>
                        </a:rPr>
                        <a:t>42 578,4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58 000,8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76 443,8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28 131,2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27 839,3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27 584,4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9885">
                <a:tc>
                  <a:txBody>
                    <a:bodyPr/>
                    <a:lstStyle/>
                    <a:p>
                      <a:pPr algn="ctr" rtl="0" fontAlgn="ctr"/>
                      <a:r>
                        <a:rPr lang="ru-RU" sz="1800" b="1" i="0" u="none" strike="noStrike">
                          <a:solidFill>
                            <a:srgbClr val="000000"/>
                          </a:solidFill>
                          <a:effectLst/>
                          <a:latin typeface="Calibri"/>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a:solidFill>
                            <a:srgbClr val="0070C0"/>
                          </a:solidFill>
                          <a:effectLst/>
                          <a:latin typeface="Times New Roman"/>
                        </a:rPr>
                        <a:t>Муниципальная программа "Обеспечение первичных мер пожарной безопасности на территории муниципального образования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a:solidFill>
                            <a:srgbClr val="000000"/>
                          </a:solidFill>
                          <a:effectLst/>
                          <a:latin typeface="Calibri"/>
                        </a:rPr>
                        <a:t>1 006,8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a:solidFill>
                            <a:srgbClr val="000000"/>
                          </a:solidFill>
                          <a:effectLst/>
                          <a:latin typeface="Calibri"/>
                        </a:rPr>
                        <a:t>928,6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1 715,8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403,6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292,8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242,3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5145">
                <a:tc>
                  <a:txBody>
                    <a:bodyPr/>
                    <a:lstStyle/>
                    <a:p>
                      <a:pPr algn="ctr" rtl="0" fontAlgn="ctr"/>
                      <a:r>
                        <a:rPr lang="ru-RU" sz="1800" b="1" i="0" u="none" strike="noStrike">
                          <a:solidFill>
                            <a:srgbClr val="000000"/>
                          </a:solidFill>
                          <a:effectLst/>
                          <a:latin typeface="Calibri"/>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a:solidFill>
                            <a:srgbClr val="0070C0"/>
                          </a:solidFill>
                          <a:effectLst/>
                          <a:latin typeface="Times New Roman"/>
                        </a:rPr>
                        <a:t>  Муниципальная программа«Социальная политика муниципальногообразования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693,8   </a:t>
                      </a:r>
                      <a:endParaRPr lang="ru-RU" sz="16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815,3   </a:t>
                      </a:r>
                      <a:endParaRPr lang="ru-RU" sz="16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064,8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913,4   </a:t>
                      </a:r>
                      <a:endParaRPr lang="ru-RU" sz="16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773,0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802,6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5145">
                <a:tc>
                  <a:txBody>
                    <a:bodyPr/>
                    <a:lstStyle/>
                    <a:p>
                      <a:pPr algn="ctr" rtl="0" fontAlgn="ctr"/>
                      <a:r>
                        <a:rPr lang="ru-RU" sz="1800" b="1" i="0" u="none" strike="noStrike">
                          <a:solidFill>
                            <a:srgbClr val="000000"/>
                          </a:solidFill>
                          <a:effectLst/>
                          <a:latin typeface="Calibri"/>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dirty="0">
                          <a:solidFill>
                            <a:srgbClr val="0070C0"/>
                          </a:solidFill>
                          <a:effectLst/>
                          <a:latin typeface="Times New Roman"/>
                        </a:rPr>
                        <a:t> Муниципальная программа «Противодействие коррупции в муниципальном образовании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474,4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284,1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295,5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a:solidFill>
                            <a:srgbClr val="000000"/>
                          </a:solidFill>
                          <a:effectLst/>
                          <a:latin typeface="Calibri"/>
                        </a:rPr>
                        <a:t>320,7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a:solidFill>
                            <a:srgbClr val="000000"/>
                          </a:solidFill>
                          <a:effectLst/>
                          <a:latin typeface="Calibri"/>
                        </a:rPr>
                        <a:t>339,3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a:solidFill>
                            <a:srgbClr val="000000"/>
                          </a:solidFill>
                          <a:effectLst/>
                          <a:latin typeface="Calibri"/>
                        </a:rPr>
                        <a:t>353,1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3073350529"/>
              </p:ext>
            </p:extLst>
          </p:nvPr>
        </p:nvGraphicFramePr>
        <p:xfrm>
          <a:off x="0" y="-79058"/>
          <a:ext cx="3217863" cy="828675"/>
        </p:xfrm>
        <a:graphic>
          <a:graphicData uri="http://schemas.openxmlformats.org/presentationml/2006/ole">
            <p:oleObj spid="_x0000_s47181" name="Документ" r:id="rId10" imgW="5940803" imgH="1676580" progId="Word.Document.12">
              <p:embed/>
            </p:oleObj>
          </a:graphicData>
        </a:graphic>
      </p:graphicFrame>
      <p:sp>
        <p:nvSpPr>
          <p:cNvPr id="6" name="Стрелка вниз 5"/>
          <p:cNvSpPr/>
          <p:nvPr/>
        </p:nvSpPr>
        <p:spPr>
          <a:xfrm>
            <a:off x="203198" y="6304821"/>
            <a:ext cx="11796295" cy="5531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П Р О Д О Л Ж Е Н И Е</a:t>
            </a:r>
            <a:endParaRPr lang="ru-RU" sz="2000" b="1" dirty="0"/>
          </a:p>
        </p:txBody>
      </p:sp>
    </p:spTree>
    <p:extLst>
      <p:ext uri="{BB962C8B-B14F-4D97-AF65-F5344CB8AC3E}">
        <p14:creationId xmlns:p14="http://schemas.microsoft.com/office/powerpoint/2010/main" xmlns="" val="197745771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1200" y="121920"/>
            <a:ext cx="11480799" cy="42672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300" b="1" dirty="0" smtClean="0">
                <a:solidFill>
                  <a:srgbClr val="FFFF00"/>
                </a:solidFill>
              </a:rPr>
              <a:t>Муниципальные программы муниципального образования Куприяновское, тыс. руб.</a:t>
            </a:r>
            <a:endParaRPr lang="ru-RU" sz="2300" b="1"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1125943924"/>
              </p:ext>
            </p:extLst>
          </p:nvPr>
        </p:nvGraphicFramePr>
        <p:xfrm>
          <a:off x="866274" y="26046140"/>
          <a:ext cx="9738894" cy="4505578"/>
        </p:xfrm>
        <a:graphic>
          <a:graphicData uri="http://schemas.openxmlformats.org/drawingml/2006/table">
            <a:tbl>
              <a:tblPr firstRow="1" bandRow="1">
                <a:tableStyleId>{93296810-A885-4BE3-A3E7-6D5BEEA58F35}</a:tableStyleId>
              </a:tblPr>
              <a:tblGrid>
                <a:gridCol w="299138"/>
                <a:gridCol w="8183125"/>
                <a:gridCol w="1256631"/>
              </a:tblGrid>
              <a:tr h="702622">
                <a:tc>
                  <a:txBody>
                    <a:bodyPr/>
                    <a:lstStyle/>
                    <a:p>
                      <a:pPr algn="ctr"/>
                      <a:r>
                        <a:rPr lang="en-US" sz="1200" b="1" dirty="0"/>
                        <a:t>N </a:t>
                      </a:r>
                      <a:r>
                        <a:rPr lang="ru-RU" sz="1200" b="1" dirty="0"/>
                        <a:t>п/п</a:t>
                      </a:r>
                      <a:endParaRPr lang="ru-RU" sz="1200" dirty="0"/>
                    </a:p>
                  </a:txBody>
                  <a:tcPr marL="0" marR="0" marT="0" marB="0" anchor="ctr"/>
                </a:tc>
                <a:tc>
                  <a:txBody>
                    <a:bodyPr/>
                    <a:lstStyle/>
                    <a:p>
                      <a:pPr algn="ctr"/>
                      <a:r>
                        <a:rPr lang="ru-RU" sz="1200" b="1" dirty="0"/>
                        <a:t>Наименование муниципальной программы</a:t>
                      </a:r>
                      <a:endParaRPr lang="ru-RU" sz="1200" dirty="0"/>
                    </a:p>
                  </a:txBody>
                  <a:tcPr marL="0" marR="0" marT="0" marB="0" anchor="ctr"/>
                </a:tc>
                <a:tc>
                  <a:txBody>
                    <a:bodyPr/>
                    <a:lstStyle/>
                    <a:p>
                      <a:pPr algn="ctr"/>
                      <a:r>
                        <a:rPr lang="ru-RU" sz="1200" b="1" dirty="0" smtClean="0"/>
                        <a:t>Сумма финансирования</a:t>
                      </a:r>
                      <a:r>
                        <a:rPr lang="ru-RU" sz="1200" b="1" baseline="0" dirty="0" smtClean="0"/>
                        <a:t> в 2018 г., тыс. руб.</a:t>
                      </a:r>
                      <a:endParaRPr lang="ru-RU" sz="1200" dirty="0"/>
                    </a:p>
                  </a:txBody>
                  <a:tcPr marL="0" marR="0" marT="0" marB="0" anchor="ctr"/>
                </a:tc>
              </a:tr>
              <a:tr h="459120">
                <a:tc>
                  <a:txBody>
                    <a:bodyPr/>
                    <a:lstStyle/>
                    <a:p>
                      <a:pPr algn="ctr"/>
                      <a:r>
                        <a:rPr lang="ru-RU" sz="1200" dirty="0"/>
                        <a:t>1</a:t>
                      </a:r>
                    </a:p>
                  </a:txBody>
                  <a:tcPr marL="0" marR="0" marT="0" marB="0"/>
                </a:tc>
                <a:tc>
                  <a:txBody>
                    <a:bodyPr/>
                    <a:lstStyle/>
                    <a:p>
                      <a:pPr algn="ctr"/>
                      <a:r>
                        <a:rPr lang="ru-RU" sz="1200" dirty="0">
                          <a:hlinkClick r:id="rId3"/>
                        </a:rPr>
                        <a:t>Муниципальная программа "Благоустройство населённых пунктов муниципального образования </a:t>
                      </a:r>
                      <a:r>
                        <a:rPr lang="ru-RU" sz="1200" dirty="0" smtClean="0">
                          <a:hlinkClick r:id="rId3"/>
                        </a:rPr>
                        <a:t>Куприяновское«</a:t>
                      </a:r>
                      <a:endParaRPr lang="ru-RU" sz="1200" dirty="0" smtClean="0"/>
                    </a:p>
                    <a:p>
                      <a:pPr algn="ctr"/>
                      <a:r>
                        <a:rPr lang="ru-RU" sz="1200" dirty="0" smtClean="0"/>
                        <a:t>(Утверждена постановлением</a:t>
                      </a:r>
                      <a:r>
                        <a:rPr lang="ru-RU" sz="1200" baseline="0" dirty="0" smtClean="0"/>
                        <a:t> администрации муниципального образования Куприяновское от 02.12.2014 № 89)</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2</a:t>
                      </a:r>
                    </a:p>
                  </a:txBody>
                  <a:tcPr marL="0" marR="0" marT="0" marB="0"/>
                </a:tc>
                <a:tc>
                  <a:txBody>
                    <a:bodyPr/>
                    <a:lstStyle/>
                    <a:p>
                      <a:pPr algn="ctr"/>
                      <a:r>
                        <a:rPr lang="ru-RU" sz="1200" dirty="0">
                          <a:hlinkClick r:id="rId4"/>
                        </a:rPr>
                        <a:t>Муниципальная программа "Обеспечение первичных мер пожарной безопасности на территории муниципального образования </a:t>
                      </a:r>
                      <a:r>
                        <a:rPr lang="ru-RU" sz="1200" dirty="0" smtClean="0">
                          <a:hlinkClick r:id="rId4"/>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02.12.2014 № 90)</a:t>
                      </a:r>
                      <a:endParaRPr lang="ru-RU" sz="1200" dirty="0" smtClean="0"/>
                    </a:p>
                  </a:txBody>
                  <a:tcPr marL="0" marR="0" marT="0" marB="0"/>
                </a:tc>
                <a:tc>
                  <a:txBody>
                    <a:bodyPr/>
                    <a:lstStyle/>
                    <a:p>
                      <a:pPr algn="ctr"/>
                      <a:endParaRPr lang="ru-RU" sz="1200" dirty="0"/>
                    </a:p>
                  </a:txBody>
                  <a:tcPr marL="0" marR="0" marT="0" marB="0"/>
                </a:tc>
              </a:tr>
              <a:tr h="591671">
                <a:tc>
                  <a:txBody>
                    <a:bodyPr/>
                    <a:lstStyle/>
                    <a:p>
                      <a:pPr algn="ctr"/>
                      <a:r>
                        <a:rPr lang="ru-RU" sz="1200"/>
                        <a:t>3</a:t>
                      </a:r>
                    </a:p>
                  </a:txBody>
                  <a:tcPr marL="0" marR="0" marT="0" marB="0"/>
                </a:tc>
                <a:tc>
                  <a:txBody>
                    <a:bodyPr/>
                    <a:lstStyle/>
                    <a:p>
                      <a:pPr algn="ctr"/>
                      <a:r>
                        <a:rPr lang="ru-RU" sz="1200" dirty="0">
                          <a:hlinkClick r:id="rId5"/>
                        </a:rPr>
                        <a:t>Муниципальная программа "АДРЕСНАЯ СОЦИАЛЬНАЯ ПОДДЕРЖКА ОТДЕЛЬНЫХ КАТЕГОРИЙ ГРАЖДАН МУНИЦИПАЛЬНОГО ОБРАЗОВАНИЯ </a:t>
                      </a:r>
                      <a:r>
                        <a:rPr lang="ru-RU" sz="1200" dirty="0" smtClean="0">
                          <a:hlinkClick r:id="rId5"/>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13.02.2015 № 9)</a:t>
                      </a:r>
                      <a:endParaRPr lang="ru-RU" sz="1200" dirty="0"/>
                    </a:p>
                  </a:txBody>
                  <a:tcPr marL="0" marR="0" marT="0" marB="0"/>
                </a:tc>
                <a:tc>
                  <a:txBody>
                    <a:bodyPr/>
                    <a:lstStyle/>
                    <a:p>
                      <a:pPr algn="ctr"/>
                      <a:endParaRPr lang="ru-RU" sz="1200" dirty="0"/>
                    </a:p>
                  </a:txBody>
                  <a:tcPr marL="0" marR="0" marT="0" marB="0"/>
                </a:tc>
              </a:tr>
              <a:tr h="412376">
                <a:tc>
                  <a:txBody>
                    <a:bodyPr/>
                    <a:lstStyle/>
                    <a:p>
                      <a:pPr algn="ctr"/>
                      <a:r>
                        <a:rPr lang="ru-RU" sz="1200"/>
                        <a:t>4</a:t>
                      </a:r>
                    </a:p>
                  </a:txBody>
                  <a:tcPr marL="0" marR="0" marT="0" marB="0"/>
                </a:tc>
                <a:tc>
                  <a:txBody>
                    <a:bodyPr/>
                    <a:lstStyle/>
                    <a:p>
                      <a:pPr algn="ctr"/>
                      <a:r>
                        <a:rPr lang="ru-RU" sz="1200" dirty="0">
                          <a:hlinkClick r:id="rId6"/>
                        </a:rPr>
                        <a:t>Муниципальная программа «Противодействие коррупции в муниципальном образовании Куприяновское</a:t>
                      </a:r>
                      <a:r>
                        <a:rPr lang="ru-RU" sz="1200" dirty="0" smtClean="0">
                          <a:hlinkClick r:id="rId6"/>
                        </a:rPr>
                        <a:t>»</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13.08.2015 № 181)</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5</a:t>
                      </a:r>
                    </a:p>
                  </a:txBody>
                  <a:tcPr marL="0" marR="0" marT="0" marB="0"/>
                </a:tc>
                <a:tc>
                  <a:txBody>
                    <a:bodyPr/>
                    <a:lstStyle/>
                    <a:p>
                      <a:pPr algn="ctr"/>
                      <a:r>
                        <a:rPr lang="ru-RU" sz="1200" dirty="0">
                          <a:hlinkClick r:id="rId7"/>
                        </a:rPr>
                        <a:t>Муниципальная программа </a:t>
                      </a:r>
                      <a:r>
                        <a:rPr lang="ru-RU" sz="1200" i="1" dirty="0">
                          <a:hlinkClick r:id="rId7"/>
                        </a:rPr>
                        <a:t>«Устойчивое развитие сельских территорий муниципального образования Куприяновское на 2014- 2017 годы и на период до 2020 года» </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03.08.2015 № 172)</a:t>
                      </a:r>
                      <a:endParaRPr lang="ru-RU" sz="1200" dirty="0"/>
                    </a:p>
                  </a:txBody>
                  <a:tcPr marL="0" marR="0" marT="0" marB="0"/>
                </a:tc>
                <a:tc>
                  <a:txBody>
                    <a:bodyPr/>
                    <a:lstStyle/>
                    <a:p>
                      <a:pPr algn="ctr"/>
                      <a:endParaRPr lang="ru-RU" sz="1200" dirty="0"/>
                    </a:p>
                  </a:txBody>
                  <a:tcPr marL="0" marR="0" marT="0" marB="0"/>
                </a:tc>
              </a:tr>
              <a:tr h="591670">
                <a:tc>
                  <a:txBody>
                    <a:bodyPr/>
                    <a:lstStyle/>
                    <a:p>
                      <a:pPr algn="ctr"/>
                      <a:r>
                        <a:rPr lang="ru-RU" sz="1200"/>
                        <a:t>6</a:t>
                      </a:r>
                    </a:p>
                  </a:txBody>
                  <a:tcPr marL="0" marR="0" marT="0" marB="0"/>
                </a:tc>
                <a:tc>
                  <a:txBody>
                    <a:bodyPr/>
                    <a:lstStyle/>
                    <a:p>
                      <a:pPr algn="ctr"/>
                      <a:r>
                        <a:rPr lang="ru-RU" sz="1200" dirty="0">
                          <a:hlinkClick r:id="rId8"/>
                        </a:rPr>
                        <a:t>Муниципальная программа</a:t>
                      </a:r>
                      <a:r>
                        <a:rPr lang="ru-RU" sz="1200" i="1" dirty="0">
                          <a:hlinkClick r:id="rId8"/>
                        </a:rPr>
                        <a:t> «Управление муниципальным имуществом и земельными ресурсами муниципального образования Куприяновское</a:t>
                      </a:r>
                      <a:r>
                        <a:rPr lang="ru-RU" sz="1200" i="1" dirty="0" smtClean="0">
                          <a:hlinkClick r:id="rId8"/>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15.09.2015 № 217</a:t>
                      </a:r>
                      <a:endParaRPr lang="ru-RU" sz="1200" dirty="0"/>
                    </a:p>
                  </a:txBody>
                  <a:tcPr marL="0" marR="0" marT="0" marB="0"/>
                </a:tc>
                <a:tc>
                  <a:txBody>
                    <a:bodyPr/>
                    <a:lstStyle/>
                    <a:p>
                      <a:pPr algn="ctr"/>
                      <a:endParaRPr lang="ru-RU" sz="1200" dirty="0"/>
                    </a:p>
                  </a:txBody>
                  <a:tcPr marL="0" marR="0" marT="0" marB="0"/>
                </a:tc>
              </a:tr>
              <a:tr h="564777">
                <a:tc>
                  <a:txBody>
                    <a:bodyPr/>
                    <a:lstStyle/>
                    <a:p>
                      <a:pPr algn="ctr"/>
                      <a:r>
                        <a:rPr lang="ru-RU" sz="1200" dirty="0" smtClean="0"/>
                        <a:t>7</a:t>
                      </a:r>
                      <a:endParaRPr lang="ru-RU" sz="1200" dirty="0"/>
                    </a:p>
                  </a:txBody>
                  <a:tcPr marL="0" marR="0" marT="0" marB="0"/>
                </a:tc>
                <a:tc>
                  <a:txBody>
                    <a:bodyPr/>
                    <a:lstStyle/>
                    <a:p>
                      <a:pPr algn="ctr"/>
                      <a:r>
                        <a:rPr lang="ru-RU" sz="1200" i="1" dirty="0">
                          <a:hlinkClick r:id="rId9"/>
                        </a:rPr>
                        <a:t>Муниципальная адресная программа «Переселение граждан из аварийного жилищного фонда муниципального образования Куприяновское в 2017-2022 годах</a:t>
                      </a:r>
                      <a:r>
                        <a:rPr lang="ru-RU" sz="1200" i="1" dirty="0" smtClean="0">
                          <a:hlinkClick r:id="rId9"/>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10.04.2018 № 57</a:t>
                      </a:r>
                      <a:endParaRPr lang="ru-RU" sz="1200" dirty="0"/>
                    </a:p>
                  </a:txBody>
                  <a:tcPr marL="0" marR="0" marT="0" marB="0"/>
                </a:tc>
                <a:tc>
                  <a:txBody>
                    <a:bodyPr/>
                    <a:lstStyle/>
                    <a:p>
                      <a:pPr algn="ctr"/>
                      <a:endParaRPr lang="ru-RU" sz="1200" dirty="0"/>
                    </a:p>
                  </a:txBody>
                  <a:tcPr marL="0" marR="0" marT="0" marB="0"/>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4152084065"/>
              </p:ext>
            </p:extLst>
          </p:nvPr>
        </p:nvGraphicFramePr>
        <p:xfrm>
          <a:off x="101601" y="1230760"/>
          <a:ext cx="12090398" cy="5429530"/>
        </p:xfrm>
        <a:graphic>
          <a:graphicData uri="http://schemas.openxmlformats.org/drawingml/2006/table">
            <a:tbl>
              <a:tblPr firstRow="1" bandRow="1">
                <a:tableStyleId>{5C22544A-7EE6-4342-B048-85BDC9FD1C3A}</a:tableStyleId>
              </a:tblPr>
              <a:tblGrid>
                <a:gridCol w="421319"/>
                <a:gridCol w="4913079"/>
                <a:gridCol w="1138483"/>
                <a:gridCol w="1138483"/>
                <a:gridCol w="1213383"/>
                <a:gridCol w="1153464"/>
                <a:gridCol w="1063584"/>
                <a:gridCol w="1048603"/>
              </a:tblGrid>
              <a:tr h="1257763">
                <a:tc>
                  <a:txBody>
                    <a:bodyPr/>
                    <a:lstStyle/>
                    <a:p>
                      <a:pPr algn="ctr"/>
                      <a:r>
                        <a:rPr lang="en-US" sz="1800" b="1" dirty="0">
                          <a:solidFill>
                            <a:srgbClr val="00FF00"/>
                          </a:solidFill>
                        </a:rPr>
                        <a:t>N </a:t>
                      </a:r>
                      <a:r>
                        <a:rPr lang="ru-RU" sz="1800" b="1" dirty="0">
                          <a:solidFill>
                            <a:srgbClr val="00FF00"/>
                          </a:solidFill>
                        </a:rPr>
                        <a:t>п/п</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a:r>
                        <a:rPr lang="ru-RU" sz="2000" b="1" dirty="0">
                          <a:solidFill>
                            <a:srgbClr val="00FF00"/>
                          </a:solidFill>
                        </a:rPr>
                        <a:t>Наименование муниципальной программы</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2022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2023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Оценка исполнения за </a:t>
                      </a:r>
                      <a:r>
                        <a:rPr lang="ru-RU" sz="1600" b="1" i="0" u="none" strike="noStrike" dirty="0" smtClean="0">
                          <a:solidFill>
                            <a:srgbClr val="00FF00"/>
                          </a:solidFill>
                          <a:effectLst/>
                          <a:latin typeface="Calibri"/>
                        </a:rPr>
                        <a:t>2024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очередной </a:t>
                      </a:r>
                      <a:r>
                        <a:rPr lang="ru-RU" sz="1600" b="1" i="0" u="none" strike="noStrike" dirty="0" smtClean="0">
                          <a:solidFill>
                            <a:srgbClr val="00FF00"/>
                          </a:solidFill>
                          <a:effectLst/>
                          <a:latin typeface="Calibri"/>
                        </a:rPr>
                        <a:t>2025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2026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2027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r>
              <a:tr h="1070549">
                <a:tc>
                  <a:txBody>
                    <a:bodyPr/>
                    <a:lstStyle/>
                    <a:p>
                      <a:pPr algn="ctr" rtl="0" fontAlgn="ctr"/>
                      <a:r>
                        <a:rPr lang="ru-RU" sz="1800" b="1" i="0" u="none" strike="noStrike">
                          <a:solidFill>
                            <a:srgbClr val="000000"/>
                          </a:solidFill>
                          <a:effectLst/>
                          <a:latin typeface="Calibri"/>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dirty="0">
                          <a:solidFill>
                            <a:srgbClr val="0070C0"/>
                          </a:solidFill>
                          <a:effectLst/>
                          <a:latin typeface="Times New Roman"/>
                        </a:rPr>
                        <a:t>  Муниципальная программа «Комплексное развитие сельских территорий  муниципального образования </a:t>
                      </a:r>
                      <a:r>
                        <a:rPr lang="ru-RU" sz="1400" b="1" i="1" u="none" strike="noStrike" dirty="0" smtClean="0">
                          <a:solidFill>
                            <a:srgbClr val="0070C0"/>
                          </a:solidFill>
                          <a:effectLst/>
                          <a:latin typeface="Times New Roman"/>
                        </a:rPr>
                        <a:t>Куприяновское»</a:t>
                      </a:r>
                      <a:endParaRPr lang="ru-RU" sz="1400" b="1" i="1" u="none" strike="noStrike" dirty="0">
                        <a:solidFill>
                          <a:srgbClr val="0070C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122,2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1 474,0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1 470,4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3 </a:t>
                      </a:r>
                      <a:r>
                        <a:rPr lang="ru-RU" sz="1600" b="1" i="0" u="none" strike="noStrike" dirty="0">
                          <a:solidFill>
                            <a:srgbClr val="000000"/>
                          </a:solidFill>
                          <a:effectLst/>
                          <a:latin typeface="Times New Roman"/>
                        </a:rPr>
                        <a:t>096,0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252,9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2766">
                <a:tc>
                  <a:txBody>
                    <a:bodyPr/>
                    <a:lstStyle/>
                    <a:p>
                      <a:pPr algn="ctr" rtl="0" fontAlgn="ctr"/>
                      <a:r>
                        <a:rPr lang="ru-RU" sz="1800" b="1" i="0" u="none" strike="noStrike">
                          <a:solidFill>
                            <a:srgbClr val="000000"/>
                          </a:solidFill>
                          <a:effectLst/>
                          <a:latin typeface="Calibri"/>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a:solidFill>
                            <a:srgbClr val="0070C0"/>
                          </a:solidFill>
                          <a:effectLst/>
                          <a:latin typeface="Times New Roman"/>
                        </a:rPr>
                        <a:t>Муниципальная программа «Управление муниципальным имуществом и земельными ресурсами муниципального образования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1 035,4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674,2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547,4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556,5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569,6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483,9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7265">
                <a:tc>
                  <a:txBody>
                    <a:bodyPr/>
                    <a:lstStyle/>
                    <a:p>
                      <a:pPr algn="ctr" rtl="0" fontAlgn="ctr"/>
                      <a:r>
                        <a:rPr lang="ru-RU" sz="1800" b="1" i="0" u="none" strike="noStrike">
                          <a:solidFill>
                            <a:srgbClr val="000000"/>
                          </a:solidFill>
                          <a:effectLst/>
                          <a:latin typeface="Calibri"/>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dirty="0">
                          <a:solidFill>
                            <a:srgbClr val="0070C0"/>
                          </a:solidFill>
                          <a:effectLst/>
                          <a:latin typeface="Times New Roman"/>
                        </a:rPr>
                        <a:t> Муниципальная программа "Социальное жилье в  муниципальном образовании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1 893,2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2766">
                <a:tc>
                  <a:txBody>
                    <a:bodyPr/>
                    <a:lstStyle/>
                    <a:p>
                      <a:pPr algn="ctr" rtl="0" fontAlgn="ctr"/>
                      <a:r>
                        <a:rPr lang="ru-RU" sz="1800" b="1" i="0" u="none" strike="noStrike">
                          <a:solidFill>
                            <a:srgbClr val="000000"/>
                          </a:solidFill>
                          <a:effectLst/>
                          <a:latin typeface="Calibri"/>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400" b="1" i="1" u="none" strike="noStrike" dirty="0">
                          <a:solidFill>
                            <a:srgbClr val="0070C0"/>
                          </a:solidFill>
                          <a:effectLst/>
                          <a:latin typeface="Times New Roman"/>
                        </a:rPr>
                        <a:t>Муниципальная адресная программа «Переселение граждан из аварийного жилищного фонда муниципального образования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7 887,9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1"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1"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Times New Roman"/>
                        </a:rPr>
                        <a:t>7 </a:t>
                      </a:r>
                      <a:r>
                        <a:rPr lang="ru-RU" sz="1600" b="1" i="0" u="none" strike="noStrike" dirty="0">
                          <a:solidFill>
                            <a:srgbClr val="000000"/>
                          </a:solidFill>
                          <a:effectLst/>
                          <a:latin typeface="Times New Roman"/>
                        </a:rPr>
                        <a:t>375,8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7 375,8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2385">
                <a:tc>
                  <a:txBody>
                    <a:bodyPr/>
                    <a:lstStyle/>
                    <a:p>
                      <a:pPr algn="ctr" rtl="0" fontAlgn="ctr"/>
                      <a:r>
                        <a:rPr lang="ru-RU" sz="1800" b="1" i="0" u="none" strike="noStrike">
                          <a:solidFill>
                            <a:srgbClr val="000000"/>
                          </a:solidFill>
                          <a:effectLst/>
                          <a:latin typeface="Calibri"/>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400" b="1" i="1" u="none" strike="noStrike" dirty="0">
                          <a:solidFill>
                            <a:srgbClr val="0070C0"/>
                          </a:solidFill>
                          <a:effectLst/>
                          <a:latin typeface="Times New Roman"/>
                        </a:rPr>
                        <a:t> Муниципальная программа «Обеспечение муниципального управления в муниципальном образовании Куприяновское»</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13 051,7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a:solidFill>
                            <a:srgbClr val="000000"/>
                          </a:solidFill>
                          <a:effectLst/>
                          <a:latin typeface="Calibri"/>
                        </a:rPr>
                        <a:t>16 739,0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15 425,2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17 964,1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13 404,8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a:solidFill>
                            <a:srgbClr val="000000"/>
                          </a:solidFill>
                          <a:effectLst/>
                          <a:latin typeface="Calibri"/>
                        </a:rPr>
                        <a:t>13 459,2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036">
                <a:tc>
                  <a:txBody>
                    <a:bodyPr/>
                    <a:lstStyle/>
                    <a:p>
                      <a:pPr algn="l" fontAlgn="b"/>
                      <a:endParaRPr lang="ru-RU"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400" b="1" i="0" u="none" strike="noStrike" dirty="0">
                          <a:solidFill>
                            <a:srgbClr val="000000"/>
                          </a:solidFill>
                          <a:effectLst/>
                          <a:latin typeface="Calibri"/>
                        </a:rPr>
                        <a:t>ВСЕГО</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Calibri"/>
                        </a:rPr>
                        <a:t>66 </a:t>
                      </a:r>
                      <a:r>
                        <a:rPr lang="ru-RU" sz="1600" b="1" i="0" u="none" strike="noStrike" dirty="0">
                          <a:solidFill>
                            <a:srgbClr val="000000"/>
                          </a:solidFill>
                          <a:effectLst/>
                          <a:latin typeface="Calibri"/>
                        </a:rPr>
                        <a:t>850,6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Calibri"/>
                        </a:rPr>
                        <a:t>78 </a:t>
                      </a:r>
                      <a:r>
                        <a:rPr lang="ru-RU" sz="1600" b="1" i="0" u="none" strike="noStrike" dirty="0">
                          <a:solidFill>
                            <a:srgbClr val="000000"/>
                          </a:solidFill>
                          <a:effectLst/>
                          <a:latin typeface="Calibri"/>
                        </a:rPr>
                        <a:t>916,0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Calibri"/>
                        </a:rPr>
                        <a:t>96 </a:t>
                      </a:r>
                      <a:r>
                        <a:rPr lang="ru-RU" sz="1600" b="1" i="0" u="none" strike="noStrike" dirty="0">
                          <a:solidFill>
                            <a:srgbClr val="000000"/>
                          </a:solidFill>
                          <a:effectLst/>
                          <a:latin typeface="Calibri"/>
                        </a:rPr>
                        <a:t>962,9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Calibri"/>
                        </a:rPr>
                        <a:t>51 </a:t>
                      </a:r>
                      <a:r>
                        <a:rPr lang="ru-RU" sz="1600" b="1" i="0" u="none" strike="noStrike" dirty="0">
                          <a:solidFill>
                            <a:srgbClr val="000000"/>
                          </a:solidFill>
                          <a:effectLst/>
                          <a:latin typeface="Calibri"/>
                        </a:rPr>
                        <a:t>385,5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Calibri"/>
                        </a:rPr>
                        <a:t>53 </a:t>
                      </a:r>
                      <a:r>
                        <a:rPr lang="ru-RU" sz="1600" b="1" i="0" u="none" strike="noStrike" dirty="0">
                          <a:solidFill>
                            <a:srgbClr val="000000"/>
                          </a:solidFill>
                          <a:effectLst/>
                          <a:latin typeface="Calibri"/>
                        </a:rPr>
                        <a:t>740,7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600" b="1" i="0" u="none" strike="noStrike" dirty="0" smtClean="0">
                          <a:solidFill>
                            <a:srgbClr val="000000"/>
                          </a:solidFill>
                          <a:effectLst/>
                          <a:latin typeface="Calibri"/>
                        </a:rPr>
                        <a:t>50 </a:t>
                      </a:r>
                      <a:r>
                        <a:rPr lang="ru-RU" sz="1600" b="1" i="0" u="none" strike="noStrike" dirty="0">
                          <a:solidFill>
                            <a:srgbClr val="000000"/>
                          </a:solidFill>
                          <a:effectLst/>
                          <a:latin typeface="Calibri"/>
                        </a:rPr>
                        <a:t>301,3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1405343035"/>
              </p:ext>
            </p:extLst>
          </p:nvPr>
        </p:nvGraphicFramePr>
        <p:xfrm>
          <a:off x="0" y="0"/>
          <a:ext cx="3217863" cy="828675"/>
        </p:xfrm>
        <a:graphic>
          <a:graphicData uri="http://schemas.openxmlformats.org/presentationml/2006/ole">
            <p:oleObj spid="_x0000_s53315" name="Документ" r:id="rId10" imgW="5940803" imgH="1676580" progId="Word.Document.12">
              <p:embed/>
            </p:oleObj>
          </a:graphicData>
        </a:graphic>
      </p:graphicFrame>
      <p:sp>
        <p:nvSpPr>
          <p:cNvPr id="6" name="Стрелка вниз 5"/>
          <p:cNvSpPr/>
          <p:nvPr/>
        </p:nvSpPr>
        <p:spPr>
          <a:xfrm>
            <a:off x="203200" y="608060"/>
            <a:ext cx="11988800" cy="503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П Р О Д О Л Ж Е Н И Е</a:t>
            </a:r>
            <a:endParaRPr lang="ru-RU" sz="2000" b="1" dirty="0"/>
          </a:p>
        </p:txBody>
      </p:sp>
    </p:spTree>
    <p:extLst>
      <p:ext uri="{BB962C8B-B14F-4D97-AF65-F5344CB8AC3E}">
        <p14:creationId xmlns:p14="http://schemas.microsoft.com/office/powerpoint/2010/main" xmlns="" val="9128108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3157180489"/>
              </p:ext>
            </p:extLst>
          </p:nvPr>
        </p:nvGraphicFramePr>
        <p:xfrm>
          <a:off x="0" y="705852"/>
          <a:ext cx="12191999" cy="6152147"/>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02920">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0292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59567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381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12062">
                <a:tc gridSpan="9">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Цель 1. Повышение уровня внешнего благоустройства, инфраструктуры и санитарного содержания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65944">
                <a:tc gridSpan="9">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Задача 1.1.  Приведение в качественное состояние элементов инфраструктуры благоустройства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62246">
                <a:tc rowSpan="4">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Капитальный ремонт, текущее содержание, восстановление и обслуживание сетей уличного освещения территории </a:t>
                      </a: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поселения</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6 360,0</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6 060,00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600" b="0" i="0" u="none" strike="noStrike" dirty="0" smtClean="0">
                          <a:solidFill>
                            <a:srgbClr val="000000"/>
                          </a:solidFill>
                          <a:effectLst/>
                          <a:latin typeface="Times New Roman"/>
                        </a:rPr>
                        <a:t>3</a:t>
                      </a:r>
                      <a:r>
                        <a:rPr lang="ru-RU" sz="1600" b="0" i="0" u="none" strike="noStrike" dirty="0" smtClean="0">
                          <a:solidFill>
                            <a:srgbClr val="000000"/>
                          </a:solidFill>
                          <a:effectLst/>
                          <a:latin typeface="Times New Roman"/>
                        </a:rPr>
                        <a:t>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создание среды, комфортной для проживания жителей МО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2 100,0</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2 000,00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9376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2 160,0</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2 060,00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678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2 100,0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2 000,00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45126">
                <a:tc rowSpan="4">
                  <a:txBody>
                    <a:bodyPr/>
                    <a:lstStyle/>
                    <a:p>
                      <a:pPr algn="ctr" fontAlgn="ctr"/>
                      <a:r>
                        <a:rPr lang="ru-RU" sz="18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Оборудование детских площадок, и мест массового отдыха населения в п.Галицы, д. Великово,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д.Арефино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д.Слукино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п. ТП "Большое",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п.Груздевский</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набережной в п.Галицы,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д.Кондюрино</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346,0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46,0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300,0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 и улучшение эстетического вида 4 детских площадок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119,00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19,00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70192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115,00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15,00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112,00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12,00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405343035"/>
              </p:ext>
            </p:extLst>
          </p:nvPr>
        </p:nvGraphicFramePr>
        <p:xfrm>
          <a:off x="0" y="0"/>
          <a:ext cx="3217863" cy="828675"/>
        </p:xfrm>
        <a:graphic>
          <a:graphicData uri="http://schemas.openxmlformats.org/presentationml/2006/ole">
            <p:oleObj spid="_x0000_s54329" name="Документ" r:id="rId3" imgW="5940803" imgH="1676580" progId="Word.Document.12">
              <p:embed/>
            </p:oleObj>
          </a:graphicData>
        </a:graphic>
      </p:graphicFrame>
    </p:spTree>
    <p:extLst>
      <p:ext uri="{BB962C8B-B14F-4D97-AF65-F5344CB8AC3E}">
        <p14:creationId xmlns:p14="http://schemas.microsoft.com/office/powerpoint/2010/main" xmlns="" val="347990580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4098051216"/>
              </p:ext>
            </p:extLst>
          </p:nvPr>
        </p:nvGraphicFramePr>
        <p:xfrm>
          <a:off x="0" y="705850"/>
          <a:ext cx="12191999" cy="6041790"/>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21346">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2134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631911">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58692">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0364">
                <a:tc rowSpan="4">
                  <a:txBody>
                    <a:bodyPr/>
                    <a:lstStyle/>
                    <a:p>
                      <a:pPr algn="ctr" fontAlgn="ctr"/>
                      <a:r>
                        <a:rPr lang="en-AU" sz="1800" b="0" i="0" u="none" strike="noStrike" dirty="0" smtClean="0">
                          <a:solidFill>
                            <a:srgbClr val="000000"/>
                          </a:solidFill>
                          <a:effectLst/>
                          <a:latin typeface="Times New Roman"/>
                        </a:rPr>
                        <a:t>3</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Благоустройство  колодцев в населенных пунктах</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92117">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45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0095">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364">
                <a:tc rowSpan="4">
                  <a:txBody>
                    <a:bodyPr/>
                    <a:lstStyle/>
                    <a:p>
                      <a:pPr algn="ctr" fontAlgn="ctr"/>
                      <a:r>
                        <a:rPr lang="en-AU" sz="1800" b="0" i="0" u="none" strike="noStrike" dirty="0" smtClean="0">
                          <a:solidFill>
                            <a:srgbClr val="000000"/>
                          </a:solidFill>
                          <a:effectLst/>
                          <a:latin typeface="Times New Roman"/>
                        </a:rPr>
                        <a:t>4</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Благоустройство  элементов простейшего водоснабжения, водоемов и мест благоустройства для обеспечения противопожарных мер  с участием средств добровольного пожертвования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к</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462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4882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7535">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553402219"/>
              </p:ext>
            </p:extLst>
          </p:nvPr>
        </p:nvGraphicFramePr>
        <p:xfrm>
          <a:off x="0" y="0"/>
          <a:ext cx="3217863" cy="828675"/>
        </p:xfrm>
        <a:graphic>
          <a:graphicData uri="http://schemas.openxmlformats.org/presentationml/2006/ole">
            <p:oleObj spid="_x0000_s56377" name="Документ" r:id="rId3" imgW="5940803" imgH="1676580" progId="Word.Document.12">
              <p:embed/>
            </p:oleObj>
          </a:graphicData>
        </a:graphic>
      </p:graphicFrame>
    </p:spTree>
    <p:extLst>
      <p:ext uri="{BB962C8B-B14F-4D97-AF65-F5344CB8AC3E}">
        <p14:creationId xmlns:p14="http://schemas.microsoft.com/office/powerpoint/2010/main" xmlns="" val="221471434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73680604"/>
              </p:ext>
            </p:extLst>
          </p:nvPr>
        </p:nvGraphicFramePr>
        <p:xfrm>
          <a:off x="0" y="705850"/>
          <a:ext cx="12191999" cy="6034582"/>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78734">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8734">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74476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22750">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30026">
                <a:tc rowSpan="4">
                  <a:txBody>
                    <a:bodyPr/>
                    <a:lstStyle/>
                    <a:p>
                      <a:pPr algn="ctr" fontAlgn="ctr"/>
                      <a:r>
                        <a:rPr lang="ru-RU" sz="1800" b="0" i="0" u="none" strike="noStrike" dirty="0">
                          <a:solidFill>
                            <a:srgbClr val="000000"/>
                          </a:solidFill>
                          <a:effectLst/>
                          <a:latin typeface="Times New Roman"/>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Благоустройство по замощению земельных участков, предназначенных для прохода и проезда, с участием средств добровольного пожертвования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дорог, тротуаров и дорожек</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1872">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1568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31080">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201">
                <a:tc gridSpan="9">
                  <a:txBody>
                    <a:bodyPr/>
                    <a:lstStyle/>
                    <a:p>
                      <a:pPr marL="82550" marR="0" indent="0" algn="ctr" defTabSz="914400" rtl="0" eaLnBrk="1" fontAlgn="ctr"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Times New Roman"/>
                        </a:rPr>
                        <a:t>Задача 1.2. Повышение уровня эстетического вида сельского поселения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marL="82550" indent="0" algn="l"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58542">
                <a:tc rowSpan="4">
                  <a:txBody>
                    <a:bodyPr/>
                    <a:lstStyle/>
                    <a:p>
                      <a:pPr algn="ctr" fontAlgn="ctr"/>
                      <a:r>
                        <a:rPr lang="ru-RU" sz="1800" b="0" i="0" u="none" strike="noStrike" dirty="0">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Удаление аварийных и естественно усохших деревьев на территории поселения и благоустройство объектов озеленения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1 2</a:t>
                      </a:r>
                      <a:r>
                        <a:rPr lang="ru-RU" sz="1800" b="0" i="0" u="none" strike="noStrike" dirty="0" smtClean="0">
                          <a:solidFill>
                            <a:srgbClr val="000000"/>
                          </a:solidFill>
                          <a:effectLst/>
                          <a:latin typeface="Times New Roman"/>
                        </a:rPr>
                        <a:t>57</a:t>
                      </a:r>
                      <a:r>
                        <a:rPr lang="en-AU" sz="1800" b="0" i="0" u="none" strike="noStrike" dirty="0" smtClean="0">
                          <a:solidFill>
                            <a:srgbClr val="000000"/>
                          </a:solidFill>
                          <a:effectLst/>
                          <a:latin typeface="Times New Roman"/>
                        </a:rPr>
                        <a:t>,</a:t>
                      </a:r>
                      <a:r>
                        <a:rPr lang="ru-RU" sz="1800" b="0" i="0" u="none" strike="noStrike" dirty="0" smtClean="0">
                          <a:solidFill>
                            <a:srgbClr val="000000"/>
                          </a:solidFill>
                          <a:effectLst/>
                          <a:latin typeface="Times New Roman"/>
                        </a:rPr>
                        <a:t>4</a:t>
                      </a:r>
                      <a:r>
                        <a:rPr lang="en-AU" sz="1800" b="0" i="0" u="none" strike="noStrike" dirty="0" smtClean="0">
                          <a:solidFill>
                            <a:srgbClr val="000000"/>
                          </a:solidFill>
                          <a:effectLst/>
                          <a:latin typeface="Times New Roman"/>
                        </a:rPr>
                        <a:t>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127,4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1 1</a:t>
                      </a:r>
                      <a:r>
                        <a:rPr lang="ru-RU" sz="1800" b="0" i="0" u="none" strike="noStrike" dirty="0" smtClean="0">
                          <a:solidFill>
                            <a:srgbClr val="000000"/>
                          </a:solidFill>
                          <a:effectLst/>
                          <a:latin typeface="Times New Roman"/>
                        </a:rPr>
                        <a:t>3</a:t>
                      </a:r>
                      <a:r>
                        <a:rPr lang="en-AU" sz="1800" b="0" i="0" u="none" strike="noStrike" dirty="0" smtClean="0">
                          <a:solidFill>
                            <a:srgbClr val="000000"/>
                          </a:solidFill>
                          <a:effectLst/>
                          <a:latin typeface="Times New Roman"/>
                        </a:rPr>
                        <a:t>0,00</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Улучшение благоустройства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23454">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412,70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5696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54101">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421,20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41,20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L w="12700" cap="flat" cmpd="sng" algn="ctr">
                      <a:solidFill>
                        <a:schemeClr val="tx1"/>
                      </a:solidFill>
                      <a:prstDash val="solid"/>
                      <a:round/>
                      <a:headEnd type="none" w="med" len="med"/>
                      <a:tailEnd type="none" w="med" len="med"/>
                    </a:lnL>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2313082519"/>
              </p:ext>
            </p:extLst>
          </p:nvPr>
        </p:nvGraphicFramePr>
        <p:xfrm>
          <a:off x="0" y="0"/>
          <a:ext cx="3217863" cy="828675"/>
        </p:xfrm>
        <a:graphic>
          <a:graphicData uri="http://schemas.openxmlformats.org/presentationml/2006/ole">
            <p:oleObj spid="_x0000_s163858" name="Документ" r:id="rId3" imgW="5940803" imgH="1676580" progId="Word.Document.12">
              <p:embed/>
            </p:oleObj>
          </a:graphicData>
        </a:graphic>
      </p:graphicFrame>
    </p:spTree>
    <p:extLst>
      <p:ext uri="{BB962C8B-B14F-4D97-AF65-F5344CB8AC3E}">
        <p14:creationId xmlns:p14="http://schemas.microsoft.com/office/powerpoint/2010/main" xmlns="" val="17765650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1337008248"/>
              </p:ext>
            </p:extLst>
          </p:nvPr>
        </p:nvGraphicFramePr>
        <p:xfrm>
          <a:off x="0" y="705852"/>
          <a:ext cx="12191999" cy="5521527"/>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451359">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15664">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77094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52350">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81693">
                <a:tc rowSpan="4">
                  <a:txBody>
                    <a:bodyPr/>
                    <a:lstStyle/>
                    <a:p>
                      <a:pPr algn="ctr" fontAlgn="ctr"/>
                      <a:r>
                        <a:rPr lang="ru-RU" sz="1800" b="0" i="0" u="none" strike="noStrike" dirty="0">
                          <a:solidFill>
                            <a:srgbClr val="000000"/>
                          </a:solidFill>
                          <a:effectLst/>
                          <a:latin typeface="Times New Roman"/>
                        </a:rPr>
                        <a:t>9.</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Ремонт и реконструкция обелисков участникам ВОВ  и бюстов участникам ВОВ Героям Советского Союза, содержание мест захоронения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8</a:t>
                      </a:r>
                      <a:r>
                        <a:rPr lang="ru-RU" sz="1800" b="0" i="0" u="none" strike="noStrike" dirty="0" smtClean="0">
                          <a:solidFill>
                            <a:srgbClr val="000000"/>
                          </a:solidFill>
                          <a:effectLst/>
                          <a:latin typeface="Times New Roman"/>
                        </a:rPr>
                        <a:t>2</a:t>
                      </a:r>
                      <a:r>
                        <a:rPr lang="en-AU" sz="1800" b="0" i="0" u="none" strike="noStrike" dirty="0" smtClean="0">
                          <a:solidFill>
                            <a:srgbClr val="000000"/>
                          </a:solidFill>
                          <a:effectLst/>
                          <a:latin typeface="Times New Roman"/>
                        </a:rPr>
                        <a:t>4,80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a:t>
                      </a:r>
                      <a:r>
                        <a:rPr lang="en-AU" sz="1800" b="0" i="0" u="none" strike="noStrike" dirty="0" smtClean="0">
                          <a:solidFill>
                            <a:srgbClr val="000000"/>
                          </a:solidFill>
                          <a:effectLst/>
                          <a:latin typeface="Times New Roman"/>
                        </a:rPr>
                        <a:t>4,80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b"/>
                      <a:r>
                        <a:rPr lang="ru-RU" sz="1800" b="0" i="0" u="none" strike="noStrike" dirty="0" smtClean="0">
                          <a:solidFill>
                            <a:srgbClr val="000000"/>
                          </a:solidFill>
                          <a:effectLst/>
                          <a:latin typeface="Times New Roman"/>
                        </a:rPr>
                        <a:t>Содержание в  надлежащим состоянии существующих мест воинской славы  и мест захоронения</a:t>
                      </a:r>
                      <a:endParaRPr lang="ru-RU" sz="1800" b="0" i="0" u="none" strike="noStrike" dirty="0">
                        <a:solidFill>
                          <a:srgbClr val="000000"/>
                        </a:solidFill>
                        <a:effectLst/>
                        <a:latin typeface="Times New Roman"/>
                      </a:endParaRPr>
                    </a:p>
                  </a:txBody>
                  <a:tcPr marL="9525" marR="9525" marT="9525"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10331">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284,80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84,80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600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63853">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693">
                <a:tc rowSpan="4">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Проведение благоустройства территорий населенных пунктов</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1 251,58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651,58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 Повышение уровня эстетического вида и улучшение санитарного состояния населенных пунктов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7830">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641,36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441,36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720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302,38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102,38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62607">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307,84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107,84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565800900"/>
              </p:ext>
            </p:extLst>
          </p:nvPr>
        </p:nvGraphicFramePr>
        <p:xfrm>
          <a:off x="0" y="0"/>
          <a:ext cx="3217863" cy="828675"/>
        </p:xfrm>
        <a:graphic>
          <a:graphicData uri="http://schemas.openxmlformats.org/presentationml/2006/ole">
            <p:oleObj spid="_x0000_s55355" name="Документ" r:id="rId3" imgW="5940803" imgH="1676580" progId="Word.Document.12">
              <p:embed/>
            </p:oleObj>
          </a:graphicData>
        </a:graphic>
      </p:graphicFrame>
    </p:spTree>
    <p:extLst>
      <p:ext uri="{BB962C8B-B14F-4D97-AF65-F5344CB8AC3E}">
        <p14:creationId xmlns:p14="http://schemas.microsoft.com/office/powerpoint/2010/main" xmlns="" val="53448219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3821058982"/>
              </p:ext>
            </p:extLst>
          </p:nvPr>
        </p:nvGraphicFramePr>
        <p:xfrm>
          <a:off x="0" y="705852"/>
          <a:ext cx="12191999" cy="6162170"/>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02920">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0292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59567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381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54015">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Times New Roman"/>
                        </a:rPr>
                        <a:t>Цель 2. Обеспечение санитарно-эпидемиологического благополучия населения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39634">
                <a:tc gridSpan="9">
                  <a:txBody>
                    <a:bodyPr/>
                    <a:lstStyle/>
                    <a:p>
                      <a:pPr algn="ctr" fontAlgn="ctr"/>
                      <a:r>
                        <a:rPr lang="ru-RU" sz="1800" b="1" i="0" u="none" strike="noStrike" dirty="0">
                          <a:solidFill>
                            <a:srgbClr val="000000"/>
                          </a:solidFill>
                          <a:effectLst/>
                          <a:latin typeface="Times New Roman"/>
                        </a:rPr>
                        <a:t> </a:t>
                      </a:r>
                      <a:r>
                        <a:rPr lang="ru-RU" sz="1800" b="1" i="0" u="none" strike="noStrike" dirty="0" smtClean="0">
                          <a:solidFill>
                            <a:srgbClr val="000000"/>
                          </a:solidFill>
                          <a:effectLst/>
                          <a:latin typeface="Times New Roman"/>
                        </a:rPr>
                        <a:t> Задача 2.1. Повышение уровня санитарного содержания населенных пунктов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rowSpan="4">
                  <a:txBody>
                    <a:bodyPr/>
                    <a:lstStyle/>
                    <a:p>
                      <a:pPr algn="ctr" fontAlgn="ctr"/>
                      <a:r>
                        <a:rPr lang="ru-RU" sz="1800" b="0" i="0" u="none" strike="noStrike" dirty="0">
                          <a:solidFill>
                            <a:srgbClr val="000000"/>
                          </a:solidFill>
                          <a:effectLst/>
                          <a:latin typeface="Times New Roman"/>
                        </a:rPr>
                        <a:t>12.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0" i="0" u="none" strike="noStrike" dirty="0">
                          <a:solidFill>
                            <a:srgbClr val="000000"/>
                          </a:solidFill>
                          <a:effectLst/>
                          <a:latin typeface="Times New Roman"/>
                        </a:rPr>
                        <a:t>Мероприятия по санитарной очистке, и ликвидации несанкционированных свалок мусора на территории МО</a:t>
                      </a:r>
                    </a:p>
                  </a:txBody>
                  <a:tcPr marL="9525" marR="9525" marT="9525" marB="0" anchor="ctr" anchorCtr="1">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1 705,00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1 705,00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Улучшение благоустройств, экологической обстановки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9376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678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440,00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440,00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67263">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Times New Roman"/>
                        </a:rPr>
                        <a:t>Задача 2.2. Повышение эпидемиологического уровня содержания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36112">
                <a:tc rowSpan="4">
                  <a:txBody>
                    <a:bodyPr/>
                    <a:lstStyle/>
                    <a:p>
                      <a:pPr algn="ctr" fontAlgn="ctr"/>
                      <a:r>
                        <a:rPr lang="ru-RU" sz="1800" b="0" i="0" u="none" strike="noStrike" dirty="0">
                          <a:solidFill>
                            <a:srgbClr val="000000"/>
                          </a:solidFill>
                          <a:effectLst/>
                          <a:latin typeface="Times New Roman"/>
                        </a:rPr>
                        <a:t>15.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Предотвращение распространения борщевика Сосновского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14 740,2</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14 003,10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737,10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 Улучшение благоустройства, экологической обстановки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50153">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4 913,40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4 667,70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245,70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4 913,40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4 667,70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245,70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dirty="0" smtClean="0">
                          <a:solidFill>
                            <a:srgbClr val="000000"/>
                          </a:solidFill>
                          <a:effectLst/>
                          <a:latin typeface="Times New Roman"/>
                        </a:rPr>
                        <a:t>2027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4 913,40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4 667,70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245,70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904788133"/>
              </p:ext>
            </p:extLst>
          </p:nvPr>
        </p:nvGraphicFramePr>
        <p:xfrm>
          <a:off x="0" y="0"/>
          <a:ext cx="3217863" cy="828675"/>
        </p:xfrm>
        <a:graphic>
          <a:graphicData uri="http://schemas.openxmlformats.org/presentationml/2006/ole">
            <p:oleObj spid="_x0000_s57402" name="Документ" r:id="rId3" imgW="5940803" imgH="1676580" progId="Word.Document.12">
              <p:embed/>
            </p:oleObj>
          </a:graphicData>
        </a:graphic>
      </p:graphicFrame>
    </p:spTree>
    <p:extLst>
      <p:ext uri="{BB962C8B-B14F-4D97-AF65-F5344CB8AC3E}">
        <p14:creationId xmlns:p14="http://schemas.microsoft.com/office/powerpoint/2010/main" xmlns="" val="290719160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2909579972"/>
              </p:ext>
            </p:extLst>
          </p:nvPr>
        </p:nvGraphicFramePr>
        <p:xfrm>
          <a:off x="1" y="851337"/>
          <a:ext cx="12191999" cy="4595874"/>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33074">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33074">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73954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2819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967">
                <a:tc rowSpan="4" gridSpan="2">
                  <a:txBody>
                    <a:bodyPr/>
                    <a:lstStyle/>
                    <a:p>
                      <a:pPr algn="ctr" fontAlgn="ctr"/>
                      <a:r>
                        <a:rPr lang="ru-RU" sz="1800" b="1" i="0" u="none" strike="noStrike" dirty="0">
                          <a:solidFill>
                            <a:srgbClr val="000000"/>
                          </a:solidFill>
                          <a:effectLst/>
                          <a:latin typeface="Times New Roman"/>
                        </a:rPr>
                        <a:t> ИТОГО ПО ПРОГРАММЕ:</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83 554,98</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14 003,10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9 551,88</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1" i="0" u="none" strike="noStrike" dirty="0" smtClean="0">
                          <a:solidFill>
                            <a:srgbClr val="000000"/>
                          </a:solidFill>
                          <a:effectLst/>
                          <a:latin typeface="Times New Roman"/>
                        </a:rPr>
                        <a:t>6</a:t>
                      </a:r>
                      <a:r>
                        <a:rPr lang="ru-RU" sz="1800" b="1" i="0" u="none" strike="noStrike" dirty="0" smtClean="0">
                          <a:solidFill>
                            <a:srgbClr val="000000"/>
                          </a:solidFill>
                          <a:effectLst/>
                          <a:latin typeface="Times New Roman"/>
                        </a:rPr>
                        <a:t>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b"/>
                      <a:r>
                        <a:rPr lang="ru-RU" sz="1800" b="0" i="0" u="none" strike="noStrike" dirty="0">
                          <a:solidFill>
                            <a:srgbClr val="000000"/>
                          </a:solidFill>
                          <a:effectLst/>
                          <a:latin typeface="Times New Roman"/>
                        </a:rPr>
                        <a:t>Повышение уровня внешнего благоустройства, инфраструктуры, санитарного содержания поселения и эпидемиологического уровня содержания населенных пунктов</a:t>
                      </a:r>
                    </a:p>
                  </a:txBody>
                  <a:tcPr marL="9525" marR="9525" marT="9525"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1615">
                <a:tc gridSpan="2" vMerge="1">
                  <a:txBody>
                    <a:bodyPr/>
                    <a:lstStyle/>
                    <a:p>
                      <a:endParaRPr lang="ru-RU"/>
                    </a:p>
                  </a:txBody>
                  <a:tcPr/>
                </a:tc>
                <a:tc hMerge="1" vMerge="1">
                  <a:txBody>
                    <a:bodyPr/>
                    <a:lstStyle/>
                    <a:p>
                      <a:endParaRPr lang="ru-RU"/>
                    </a:p>
                  </a:txBody>
                  <a:tcPr/>
                </a:tc>
                <a:tc rowSpan="3">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1"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28 131,26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4 667,70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3 463,56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806045">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600" b="1"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27 839,28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4 667,70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3 171,58</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810632">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600" b="1" i="0" u="none" strike="noStrike" dirty="0" smtClean="0">
                          <a:solidFill>
                            <a:srgbClr val="000000"/>
                          </a:solidFill>
                          <a:effectLst/>
                          <a:latin typeface="Times New Roman"/>
                        </a:rPr>
                        <a:t>2027</a:t>
                      </a:r>
                      <a:endParaRPr lang="ru-RU" sz="16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27 584,44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4 667,70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2 916,74</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bl>
          </a:graphicData>
        </a:graphic>
      </p:graphicFrame>
      <p:sp>
        <p:nvSpPr>
          <p:cNvPr id="5" name="Прямоугольник 4"/>
          <p:cNvSpPr/>
          <p:nvPr/>
        </p:nvSpPr>
        <p:spPr>
          <a:xfrm>
            <a:off x="705853" y="-1"/>
            <a:ext cx="11486147" cy="689811"/>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3091077709"/>
              </p:ext>
            </p:extLst>
          </p:nvPr>
        </p:nvGraphicFramePr>
        <p:xfrm>
          <a:off x="0" y="0"/>
          <a:ext cx="3217863" cy="828675"/>
        </p:xfrm>
        <a:graphic>
          <a:graphicData uri="http://schemas.openxmlformats.org/presentationml/2006/ole">
            <p:oleObj spid="_x0000_s58427" name="Документ" r:id="rId3" imgW="5940803" imgH="1676580" progId="Word.Document.12">
              <p:embed/>
            </p:oleObj>
          </a:graphicData>
        </a:graphic>
      </p:graphicFrame>
    </p:spTree>
    <p:extLst>
      <p:ext uri="{BB962C8B-B14F-4D97-AF65-F5344CB8AC3E}">
        <p14:creationId xmlns:p14="http://schemas.microsoft.com/office/powerpoint/2010/main" xmlns="" val="215667558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1501199633"/>
              </p:ext>
            </p:extLst>
          </p:nvPr>
        </p:nvGraphicFramePr>
        <p:xfrm>
          <a:off x="-1" y="1155029"/>
          <a:ext cx="12192001" cy="5744200"/>
        </p:xfrm>
        <a:graphic>
          <a:graphicData uri="http://schemas.openxmlformats.org/drawingml/2006/table">
            <a:tbl>
              <a:tblPr firstRow="1" bandRow="1">
                <a:tableStyleId>{5C22544A-7EE6-4342-B048-85BDC9FD1C3A}</a:tableStyleId>
              </a:tblPr>
              <a:tblGrid>
                <a:gridCol w="5414976"/>
                <a:gridCol w="1395270"/>
                <a:gridCol w="1511542"/>
                <a:gridCol w="1478322"/>
                <a:gridCol w="1278998"/>
                <a:gridCol w="1112893"/>
              </a:tblGrid>
              <a:tr h="279427">
                <a:tc gridSpan="6">
                  <a:txBody>
                    <a:bodyPr/>
                    <a:lstStyle/>
                    <a:p>
                      <a:pPr algn="ctr" fontAlgn="ctr"/>
                      <a:r>
                        <a:rPr lang="ru-RU" sz="1800" b="1" i="0" u="none" strike="noStrike" dirty="0">
                          <a:solidFill>
                            <a:srgbClr val="000000"/>
                          </a:solidFill>
                          <a:effectLst/>
                          <a:latin typeface="Times New Roman"/>
                        </a:rPr>
                        <a:t>Цель</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9427">
                <a:tc gridSpan="6">
                  <a:txBody>
                    <a:bodyPr/>
                    <a:lstStyle/>
                    <a:p>
                      <a:pPr algn="ctr" fontAlgn="ctr"/>
                      <a:r>
                        <a:rPr lang="ru-RU" sz="1800" b="1" i="0" u="none" strike="noStrike" dirty="0">
                          <a:solidFill>
                            <a:srgbClr val="000000"/>
                          </a:solidFill>
                          <a:effectLst/>
                          <a:latin typeface="Times New Roman"/>
                        </a:rPr>
                        <a:t>Задача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49478">
                <a:tc rowSpan="2">
                  <a:txBody>
                    <a:bodyPr/>
                    <a:lstStyle/>
                    <a:p>
                      <a:pPr algn="ctr" fontAlgn="ctr"/>
                      <a:r>
                        <a:rPr lang="ru-RU" sz="1800" b="0" i="0" u="none" strike="noStrike">
                          <a:solidFill>
                            <a:srgbClr val="000000"/>
                          </a:solidFill>
                          <a:effectLst/>
                          <a:latin typeface="Times New Roman"/>
                        </a:rPr>
                        <a:t>Наименование индикаторов и показателей реализации Программы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4">
                  <a:txBody>
                    <a:bodyPr/>
                    <a:lstStyle/>
                    <a:p>
                      <a:pPr algn="ctr" fontAlgn="ctr"/>
                      <a:r>
                        <a:rPr lang="ru-RU" sz="1800" b="0" i="0" u="none" strike="noStrike" dirty="0">
                          <a:solidFill>
                            <a:srgbClr val="000000"/>
                          </a:solidFill>
                          <a:effectLst/>
                          <a:latin typeface="Times New Roman"/>
                        </a:rPr>
                        <a:t>Значения индикаторов и показателей для достижения целей и задач Программы по годам</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34444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Всего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236032">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0">
                <a:tc gridSpan="6">
                  <a:txBody>
                    <a:bodyPr/>
                    <a:lstStyle/>
                    <a:p>
                      <a:pPr algn="ctr" fontAlgn="ctr"/>
                      <a:r>
                        <a:rPr lang="ru-RU" sz="1800" b="1" i="0" u="none" strike="noStrike" dirty="0">
                          <a:solidFill>
                            <a:srgbClr val="000000"/>
                          </a:solidFill>
                          <a:effectLst/>
                          <a:latin typeface="Times New Roman"/>
                        </a:rPr>
                        <a:t>Цель 1. Повышение уровня внешнего благоустройства, инфраструктуры и санитарного содержания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44441">
                <a:tc gridSpan="6">
                  <a:txBody>
                    <a:bodyPr/>
                    <a:lstStyle/>
                    <a:p>
                      <a:pPr algn="ctr" fontAlgn="ctr"/>
                      <a:r>
                        <a:rPr lang="ru-RU" sz="1800" b="1" i="0" u="none" strike="noStrike" dirty="0">
                          <a:solidFill>
                            <a:srgbClr val="000000"/>
                          </a:solidFill>
                          <a:effectLst/>
                          <a:latin typeface="Times New Roman"/>
                        </a:rPr>
                        <a:t>Задача 1.1.  Приведение в качественное состояние элементов инфраструктуры благоустройства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49478">
                <a:tc>
                  <a:txBody>
                    <a:bodyPr/>
                    <a:lstStyle/>
                    <a:p>
                      <a:pPr lvl="1" algn="l" fontAlgn="ctr"/>
                      <a:r>
                        <a:rPr lang="ru-RU" sz="1800" b="0" i="0" u="none" strike="noStrike" dirty="0">
                          <a:solidFill>
                            <a:srgbClr val="000000"/>
                          </a:solidFill>
                          <a:effectLst/>
                          <a:latin typeface="Times New Roman"/>
                        </a:rPr>
                        <a:t>Процент обеспечения работы фонарей уличного освещения в населенных пунктах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478">
                <a:tc>
                  <a:txBody>
                    <a:bodyPr/>
                    <a:lstStyle/>
                    <a:p>
                      <a:pPr lvl="1" algn="l" fontAlgn="ctr"/>
                      <a:r>
                        <a:rPr lang="ru-RU" sz="1800" b="0" i="0" u="none" strike="noStrike" dirty="0">
                          <a:solidFill>
                            <a:srgbClr val="000000"/>
                          </a:solidFill>
                          <a:effectLst/>
                          <a:latin typeface="Times New Roman"/>
                        </a:rPr>
                        <a:t>Количество благоустроенных детских площадок, зон отдыха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478">
                <a:tc>
                  <a:txBody>
                    <a:bodyPr/>
                    <a:lstStyle/>
                    <a:p>
                      <a:pPr lvl="1" algn="l" fontAlgn="ctr"/>
                      <a:r>
                        <a:rPr lang="ru-RU" sz="1800" b="0" i="0" u="none" strike="noStrike" dirty="0">
                          <a:solidFill>
                            <a:srgbClr val="000000"/>
                          </a:solidFill>
                          <a:effectLst/>
                          <a:latin typeface="Times New Roman"/>
                        </a:rPr>
                        <a:t>Благоустройство дорог в населенных пунктах с участием средств добровольного пожертвования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км</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13,5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44441">
                <a:tc gridSpan="6">
                  <a:txBody>
                    <a:bodyPr/>
                    <a:lstStyle/>
                    <a:p>
                      <a:pPr algn="ctr" fontAlgn="ctr"/>
                      <a:r>
                        <a:rPr lang="ru-RU" sz="1800" b="1" i="0" u="none" strike="noStrike" dirty="0">
                          <a:solidFill>
                            <a:srgbClr val="000000"/>
                          </a:solidFill>
                          <a:effectLst/>
                          <a:latin typeface="Times New Roman"/>
                        </a:rPr>
                        <a:t>Задача 1.2. Повышение уровня эстетического вида сельского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44441">
                <a:tc>
                  <a:txBody>
                    <a:bodyPr/>
                    <a:lstStyle/>
                    <a:p>
                      <a:pPr lvl="1" algn="l" fontAlgn="ctr"/>
                      <a:r>
                        <a:rPr lang="ru-RU" sz="1800" b="0" i="0" u="none" strike="noStrike" dirty="0">
                          <a:solidFill>
                            <a:srgbClr val="000000"/>
                          </a:solidFill>
                          <a:effectLst/>
                          <a:latin typeface="Times New Roman"/>
                        </a:rPr>
                        <a:t>Количество удаления усохших аварийных деревьев</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66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819529">
                <a:tc>
                  <a:txBody>
                    <a:bodyPr/>
                    <a:lstStyle/>
                    <a:p>
                      <a:pPr lvl="1" algn="l" fontAlgn="ctr"/>
                      <a:r>
                        <a:rPr lang="ru-RU" sz="1800" b="0" i="0" u="none" strike="noStrike" dirty="0">
                          <a:solidFill>
                            <a:srgbClr val="000000"/>
                          </a:solidFill>
                          <a:effectLst/>
                          <a:latin typeface="Times New Roman"/>
                        </a:rPr>
                        <a:t>Количество содержания обелисков воинской славы, скульптур Героям Советского Союза и мест их захоронения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«Благоустройство населённых пунктов муниципального образования Куприяновское»</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3091077709"/>
              </p:ext>
            </p:extLst>
          </p:nvPr>
        </p:nvGraphicFramePr>
        <p:xfrm>
          <a:off x="0" y="0"/>
          <a:ext cx="3217863" cy="828675"/>
        </p:xfrm>
        <a:graphic>
          <a:graphicData uri="http://schemas.openxmlformats.org/presentationml/2006/ole">
            <p:oleObj spid="_x0000_s59446" name="Документ" r:id="rId3" imgW="5940803" imgH="1676580" progId="Word.Document.12">
              <p:embed/>
            </p:oleObj>
          </a:graphicData>
        </a:graphic>
      </p:graphicFrame>
    </p:spTree>
    <p:extLst>
      <p:ext uri="{BB962C8B-B14F-4D97-AF65-F5344CB8AC3E}">
        <p14:creationId xmlns:p14="http://schemas.microsoft.com/office/powerpoint/2010/main" xmlns="" val="382805684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1775057793"/>
              </p:ext>
            </p:extLst>
          </p:nvPr>
        </p:nvGraphicFramePr>
        <p:xfrm>
          <a:off x="-1" y="1668374"/>
          <a:ext cx="12192001" cy="5004274"/>
        </p:xfrm>
        <a:graphic>
          <a:graphicData uri="http://schemas.openxmlformats.org/drawingml/2006/table">
            <a:tbl>
              <a:tblPr firstRow="1" bandRow="1">
                <a:tableStyleId>{5C22544A-7EE6-4342-B048-85BDC9FD1C3A}</a:tableStyleId>
              </a:tblPr>
              <a:tblGrid>
                <a:gridCol w="5414976"/>
                <a:gridCol w="1395270"/>
                <a:gridCol w="1511542"/>
                <a:gridCol w="1478322"/>
                <a:gridCol w="1278998"/>
                <a:gridCol w="1112893"/>
              </a:tblGrid>
              <a:tr h="354303">
                <a:tc gridSpan="6">
                  <a:txBody>
                    <a:bodyPr/>
                    <a:lstStyle/>
                    <a:p>
                      <a:pPr algn="ctr" fontAlgn="ctr"/>
                      <a:r>
                        <a:rPr lang="ru-RU" sz="1800" b="1" i="0" u="none" strike="noStrike" dirty="0">
                          <a:solidFill>
                            <a:srgbClr val="000000"/>
                          </a:solidFill>
                          <a:effectLst/>
                          <a:latin typeface="Times New Roman"/>
                        </a:rPr>
                        <a:t>Цель</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54303">
                <a:tc gridSpan="6">
                  <a:txBody>
                    <a:bodyPr/>
                    <a:lstStyle/>
                    <a:p>
                      <a:pPr algn="ctr" fontAlgn="ctr"/>
                      <a:r>
                        <a:rPr lang="ru-RU" sz="1800" b="1" i="0" u="none" strike="noStrike" dirty="0">
                          <a:solidFill>
                            <a:srgbClr val="000000"/>
                          </a:solidFill>
                          <a:effectLst/>
                          <a:latin typeface="Times New Roman"/>
                        </a:rPr>
                        <a:t>Задача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96716">
                <a:tc rowSpan="2">
                  <a:txBody>
                    <a:bodyPr/>
                    <a:lstStyle/>
                    <a:p>
                      <a:pPr algn="ctr" fontAlgn="ctr"/>
                      <a:r>
                        <a:rPr lang="ru-RU" sz="1800" b="0" i="0" u="none" strike="noStrike" dirty="0">
                          <a:solidFill>
                            <a:srgbClr val="000000"/>
                          </a:solidFill>
                          <a:effectLst/>
                          <a:latin typeface="Times New Roman"/>
                        </a:rPr>
                        <a:t>Наименование индикаторов и показателей реализации Программы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4">
                  <a:txBody>
                    <a:bodyPr/>
                    <a:lstStyle/>
                    <a:p>
                      <a:pPr algn="ctr" fontAlgn="ctr"/>
                      <a:r>
                        <a:rPr lang="ru-RU" sz="1800" b="0" i="0" u="none" strike="noStrike" dirty="0">
                          <a:solidFill>
                            <a:srgbClr val="000000"/>
                          </a:solidFill>
                          <a:effectLst/>
                          <a:latin typeface="Times New Roman"/>
                        </a:rPr>
                        <a:t>Значения индикаторов и показателей для достижения целей и задач Программы по годам</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42994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Всего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29462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54303">
                <a:tc gridSpan="6">
                  <a:txBody>
                    <a:bodyPr/>
                    <a:lstStyle/>
                    <a:p>
                      <a:pPr algn="ctr" fontAlgn="ctr"/>
                      <a:r>
                        <a:rPr lang="ru-RU" sz="1800" b="1" i="0" u="none" strike="noStrike" dirty="0">
                          <a:solidFill>
                            <a:srgbClr val="000000"/>
                          </a:solidFill>
                          <a:effectLst/>
                          <a:latin typeface="Times New Roman"/>
                        </a:rPr>
                        <a:t>Цель 2. Обеспечение санитарно-эпидемиологического благополучия населения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29940">
                <a:tc gridSpan="6">
                  <a:txBody>
                    <a:bodyPr/>
                    <a:lstStyle/>
                    <a:p>
                      <a:pPr algn="ctr" fontAlgn="ctr"/>
                      <a:r>
                        <a:rPr lang="ru-RU" sz="1800" b="1" i="0" u="none" strike="noStrike" dirty="0">
                          <a:solidFill>
                            <a:srgbClr val="000000"/>
                          </a:solidFill>
                          <a:effectLst/>
                          <a:latin typeface="Times New Roman"/>
                        </a:rPr>
                        <a:t>Задача 2.1. Повышение уровня санитарного содержания населенных пунктов</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96716">
                <a:tc>
                  <a:txBody>
                    <a:bodyPr/>
                    <a:lstStyle/>
                    <a:p>
                      <a:pPr lvl="1" algn="l" fontAlgn="ctr"/>
                      <a:r>
                        <a:rPr lang="ru-RU" sz="1800" b="0" i="0" u="none" strike="noStrike" dirty="0">
                          <a:solidFill>
                            <a:srgbClr val="000000"/>
                          </a:solidFill>
                          <a:effectLst/>
                          <a:latin typeface="Times New Roman"/>
                        </a:rPr>
                        <a:t>Количество ликвидированных несанкционированных свалок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96716">
                <a:tc>
                  <a:txBody>
                    <a:bodyPr/>
                    <a:lstStyle/>
                    <a:p>
                      <a:pPr lvl="1" algn="l" fontAlgn="ctr"/>
                      <a:r>
                        <a:rPr lang="ru-RU" sz="1800" b="0" i="0" u="none" strike="noStrike" dirty="0">
                          <a:solidFill>
                            <a:srgbClr val="000000"/>
                          </a:solidFill>
                          <a:effectLst/>
                          <a:latin typeface="Times New Roman"/>
                        </a:rPr>
                        <a:t>Количество обустроенных контейнерных площадок для сбора и накопления ТБ</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96716">
                <a:tc>
                  <a:txBody>
                    <a:bodyPr/>
                    <a:lstStyle/>
                    <a:p>
                      <a:pPr lvl="1" algn="l" fontAlgn="ctr"/>
                      <a:r>
                        <a:rPr lang="ru-RU" sz="1800" b="0" i="0" u="none" strike="noStrike" dirty="0">
                          <a:solidFill>
                            <a:srgbClr val="000000"/>
                          </a:solidFill>
                          <a:effectLst/>
                          <a:latin typeface="Times New Roman"/>
                        </a:rPr>
                        <a:t>Объем площадей, обработанных от борщевика Сосновского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га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172,4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172,4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172,4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517,2</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«Благоустройство населённых пунктов муниципального образования Куприяновское»</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3197022393"/>
              </p:ext>
            </p:extLst>
          </p:nvPr>
        </p:nvGraphicFramePr>
        <p:xfrm>
          <a:off x="0" y="0"/>
          <a:ext cx="3217863" cy="828675"/>
        </p:xfrm>
        <a:graphic>
          <a:graphicData uri="http://schemas.openxmlformats.org/presentationml/2006/ole">
            <p:oleObj spid="_x0000_s60467" name="Документ" r:id="rId3" imgW="5940803" imgH="1676580" progId="Word.Document.12">
              <p:embed/>
            </p:oleObj>
          </a:graphicData>
        </a:graphic>
      </p:graphicFrame>
      <p:sp>
        <p:nvSpPr>
          <p:cNvPr id="5" name="Стрелка вниз 4"/>
          <p:cNvSpPr/>
          <p:nvPr/>
        </p:nvSpPr>
        <p:spPr>
          <a:xfrm>
            <a:off x="203200" y="1100325"/>
            <a:ext cx="11988800" cy="3893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П Р О Д О Л Ж Е Н И Е</a:t>
            </a:r>
            <a:endParaRPr lang="ru-RU" sz="2000" b="1" dirty="0"/>
          </a:p>
        </p:txBody>
      </p:sp>
    </p:spTree>
    <p:extLst>
      <p:ext uri="{BB962C8B-B14F-4D97-AF65-F5344CB8AC3E}">
        <p14:creationId xmlns:p14="http://schemas.microsoft.com/office/powerpoint/2010/main" xmlns="" val="380062074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FF0000"/>
                </a:solidFill>
              </a:rPr>
              <a:t>«Обеспечение первичных мер пожарной безопасности на территории муниципального образования Куприяновское» .</a:t>
            </a:r>
            <a:r>
              <a:rPr lang="ru-RU" sz="2000" b="1" dirty="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190238664"/>
              </p:ext>
            </p:extLst>
          </p:nvPr>
        </p:nvGraphicFramePr>
        <p:xfrm>
          <a:off x="0" y="0"/>
          <a:ext cx="3217863" cy="828675"/>
        </p:xfrm>
        <a:graphic>
          <a:graphicData uri="http://schemas.openxmlformats.org/presentationml/2006/ole">
            <p:oleObj spid="_x0000_s61497"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1975424035"/>
              </p:ext>
            </p:extLst>
          </p:nvPr>
        </p:nvGraphicFramePr>
        <p:xfrm>
          <a:off x="0" y="865026"/>
          <a:ext cx="12191999" cy="5923476"/>
        </p:xfrm>
        <a:graphic>
          <a:graphicData uri="http://schemas.openxmlformats.org/drawingml/2006/table">
            <a:tbl>
              <a:tblPr firstRow="1" bandRow="1">
                <a:tableStyleId>{21E4AEA4-8DFA-4A89-87EB-49C32662AFE0}</a:tableStyleId>
              </a:tblPr>
              <a:tblGrid>
                <a:gridCol w="518807"/>
                <a:gridCol w="3323619"/>
                <a:gridCol w="1394298"/>
                <a:gridCol w="1167319"/>
                <a:gridCol w="1264597"/>
                <a:gridCol w="1248382"/>
                <a:gridCol w="3274977"/>
              </a:tblGrid>
              <a:tr h="269618">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п/п</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Наименование мероприятия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Срок исполнения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Финансирование, тыс. руб.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a:solidFill>
                            <a:srgbClr val="FFFFFF"/>
                          </a:solidFill>
                          <a:effectLst/>
                          <a:latin typeface="Times New Roman" panose="02020603050405020304" pitchFamily="18" charset="0"/>
                          <a:cs typeface="Times New Roman" panose="02020603050405020304" pitchFamily="18" charset="0"/>
                        </a:rPr>
                        <a:t>Ожидаемые результаты</a:t>
                      </a:r>
                      <a:endParaRPr lang="ru-RU" sz="1800" b="0" i="0" u="none" strike="noStrike">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r>
              <a:tr h="269618">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всего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2">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в том числе: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vMerge="1">
                  <a:txBody>
                    <a:bodyPr/>
                    <a:lstStyle/>
                    <a:p>
                      <a:endParaRPr lang="ru-RU"/>
                    </a:p>
                  </a:txBody>
                  <a:tcPr/>
                </a:tc>
              </a:tr>
              <a:tr h="530189">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местный бюджет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a:t>
                      </a:r>
                      <a:r>
                        <a:rPr lang="ru-RU" sz="1800" u="none" strike="noStrike" dirty="0" err="1">
                          <a:solidFill>
                            <a:srgbClr val="FFFFFF"/>
                          </a:solidFill>
                          <a:effectLst/>
                          <a:latin typeface="Times New Roman" panose="02020603050405020304" pitchFamily="18" charset="0"/>
                          <a:cs typeface="Times New Roman" panose="02020603050405020304" pitchFamily="18" charset="0"/>
                        </a:rPr>
                        <a:t>внебюдж</a:t>
                      </a:r>
                      <a:r>
                        <a:rPr lang="ru-RU" sz="1800" u="none" strike="noStrike" dirty="0">
                          <a:solidFill>
                            <a:srgbClr val="FFFFFF"/>
                          </a:solidFill>
                          <a:effectLst/>
                          <a:latin typeface="Times New Roman" panose="02020603050405020304" pitchFamily="18" charset="0"/>
                          <a:cs typeface="Times New Roman" panose="02020603050405020304" pitchFamily="18" charset="0"/>
                        </a:rPr>
                        <a:t>. источники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vMerge="1">
                  <a:txBody>
                    <a:bodyPr/>
                    <a:lstStyle/>
                    <a:p>
                      <a:endParaRPr lang="ru-RU"/>
                    </a:p>
                  </a:txBody>
                  <a:tcPr/>
                </a:tc>
              </a:tr>
              <a:tr h="227974">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72284">
                <a:tc gridSpan="7">
                  <a:txBody>
                    <a:bodyPr/>
                    <a:lstStyle/>
                    <a:p>
                      <a:pPr algn="ctr" fontAlgn="b"/>
                      <a:r>
                        <a:rPr lang="ru-RU" sz="1600" b="1" i="0" u="none" strike="noStrike" dirty="0">
                          <a:solidFill>
                            <a:srgbClr val="000000"/>
                          </a:solidFill>
                          <a:effectLst/>
                          <a:latin typeface="Times New Roman" panose="02020603050405020304" pitchFamily="18" charset="0"/>
                          <a:cs typeface="Times New Roman" panose="02020603050405020304" pitchFamily="18" charset="0"/>
                        </a:rPr>
                        <a:t>Цель 1. Обеспечение необходимых условий для повышения пожарной безопасности на территории муниципального образования Куприяновское</a:t>
                      </a:r>
                    </a:p>
                  </a:txBody>
                  <a:tcPr marL="9525" marR="9525" marT="9525" marB="0" anchor="b">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03903">
                <a:tc gridSpan="7">
                  <a:txBody>
                    <a:bodyPr/>
                    <a:lstStyle/>
                    <a:p>
                      <a:pPr algn="ctr" fontAlgn="b"/>
                      <a:r>
                        <a:rPr lang="ru-RU" sz="1600" b="1" i="0" u="none" strike="noStrike" dirty="0">
                          <a:solidFill>
                            <a:srgbClr val="000000"/>
                          </a:solidFill>
                          <a:effectLst/>
                          <a:latin typeface="Times New Roman" panose="02020603050405020304" pitchFamily="18" charset="0"/>
                          <a:cs typeface="Times New Roman" panose="02020603050405020304" pitchFamily="18" charset="0"/>
                        </a:rPr>
                        <a:t>Задача 1. 1. Организация обучения мерам пожарной безопасности и пропаганда пожарно-технических знаний, социальное и экономическое стимулирование участия граждан и организаций в добровольной пожарной охране, в т.ч. участия в борьбе с пожарами</a:t>
                      </a:r>
                    </a:p>
                  </a:txBody>
                  <a:tcPr marL="9525" marR="9525" marT="9525" marB="0" anchor="b">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30189">
                <a:tc rowSpan="4">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nchorCtr="1">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l" fontAlgn="t"/>
                      <a:r>
                        <a:rPr lang="ru-RU" sz="1800" b="0" i="0" u="none" strike="noStrike" dirty="0">
                          <a:solidFill>
                            <a:srgbClr val="000000"/>
                          </a:solidFill>
                          <a:effectLst/>
                          <a:latin typeface="Times New Roman"/>
                        </a:rPr>
                        <a:t>Оформление стендов пожарной безопасности, агитационных щитов (плакатов) при органах местного самоуправления, в местах с массовым пребыванием </a:t>
                      </a:r>
                      <a:r>
                        <a:rPr lang="ru-RU" sz="1800" b="0" i="0" u="none" strike="noStrike" dirty="0" smtClean="0">
                          <a:solidFill>
                            <a:srgbClr val="000000"/>
                          </a:solidFill>
                          <a:effectLst/>
                          <a:latin typeface="Times New Roman"/>
                        </a:rPr>
                        <a:t>людей</a:t>
                      </a:r>
                      <a:endParaRPr lang="ru-RU" sz="1800" b="0" i="0" u="none" strike="noStrike" dirty="0">
                        <a:solidFill>
                          <a:srgbClr val="000000"/>
                        </a:solidFill>
                        <a:effectLst/>
                        <a:latin typeface="Times New Roman"/>
                      </a:endParaRPr>
                    </a:p>
                  </a:txBody>
                  <a:tcPr marL="9525" marR="9525" marT="9525" marB="0">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4,0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4,0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2000" b="0" i="0" u="none" strike="noStrike" dirty="0" smtClean="0">
                          <a:solidFill>
                            <a:srgbClr val="000000"/>
                          </a:solidFill>
                          <a:effectLst/>
                          <a:latin typeface="Times New Roman"/>
                        </a:rPr>
                        <a:t>Повышение противопожарной грамотности населения, снижение рисков возникновения пожаров</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05345">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05345">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    </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05345">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2000" b="0" i="0" u="none" strike="noStrike" dirty="0" smtClean="0">
                          <a:solidFill>
                            <a:srgbClr val="000000"/>
                          </a:solidFill>
                          <a:effectLst/>
                          <a:latin typeface="Times New Roman"/>
                        </a:rPr>
                        <a:t>2</a:t>
                      </a:r>
                      <a:r>
                        <a:rPr lang="ru-RU" sz="2000" b="0" i="0" u="none" strike="noStrike" dirty="0" smtClean="0">
                          <a:solidFill>
                            <a:srgbClr val="000000"/>
                          </a:solidFill>
                          <a:effectLst/>
                          <a:latin typeface="Times New Roman"/>
                        </a:rPr>
                        <a:t>,0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2000" b="0" i="0" u="none" strike="noStrike" dirty="0" smtClean="0">
                          <a:solidFill>
                            <a:srgbClr val="000000"/>
                          </a:solidFill>
                          <a:effectLst/>
                          <a:latin typeface="Times New Roman"/>
                        </a:rPr>
                        <a:t>2</a:t>
                      </a:r>
                      <a:r>
                        <a:rPr lang="ru-RU" sz="2000" b="0" i="0" u="none" strike="noStrike" dirty="0" smtClean="0">
                          <a:solidFill>
                            <a:srgbClr val="000000"/>
                          </a:solidFill>
                          <a:effectLst/>
                          <a:latin typeface="Times New Roman"/>
                        </a:rPr>
                        <a:t>,0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30189">
                <a:tc rowSpan="4">
                  <a:txBody>
                    <a:bodyPr/>
                    <a:lstStyle/>
                    <a:p>
                      <a:pPr algn="ctr" fontAlgn="ctr"/>
                      <a:r>
                        <a:rPr lang="ru-RU" sz="1800" b="0" i="0" u="none" strike="noStrike" dirty="0">
                          <a:solidFill>
                            <a:srgbClr val="000000"/>
                          </a:solidFill>
                          <a:effectLst/>
                          <a:latin typeface="Times New Roman"/>
                        </a:rPr>
                        <a:t>3.</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Изготовление и распространение тематических материалов по вопросам пожарной безопасности (памятки, плакаты и т.п.)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2000" b="0" i="0" u="none" strike="noStrike" dirty="0">
                          <a:solidFill>
                            <a:srgbClr val="000000"/>
                          </a:solidFill>
                          <a:effectLst/>
                          <a:latin typeface="Times New Roman"/>
                        </a:rPr>
                        <a:t>Повышение противопожарной грамотности населения, снижение рисков возникновения пожаров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70382">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93199">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    </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98571">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1,0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1,0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37984200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FF0000"/>
                </a:solidFill>
              </a:rPr>
              <a:t>«Обеспечение первичных мер пожарной безопасности на территории муниципального образования Куприяновское» .</a:t>
            </a:r>
            <a:r>
              <a:rPr lang="ru-RU" sz="2000" b="1" dirty="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767397920"/>
              </p:ext>
            </p:extLst>
          </p:nvPr>
        </p:nvGraphicFramePr>
        <p:xfrm>
          <a:off x="0" y="0"/>
          <a:ext cx="3217863" cy="828675"/>
        </p:xfrm>
        <a:graphic>
          <a:graphicData uri="http://schemas.openxmlformats.org/presentationml/2006/ole">
            <p:oleObj spid="_x0000_s64566"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518799094"/>
              </p:ext>
            </p:extLst>
          </p:nvPr>
        </p:nvGraphicFramePr>
        <p:xfrm>
          <a:off x="0" y="968740"/>
          <a:ext cx="12191999" cy="5778900"/>
        </p:xfrm>
        <a:graphic>
          <a:graphicData uri="http://schemas.openxmlformats.org/drawingml/2006/table">
            <a:tbl>
              <a:tblPr firstRow="1" bandRow="1">
                <a:tableStyleId>{21E4AEA4-8DFA-4A89-87EB-49C32662AFE0}</a:tableStyleId>
              </a:tblPr>
              <a:tblGrid>
                <a:gridCol w="518807"/>
                <a:gridCol w="3323619"/>
                <a:gridCol w="1394298"/>
                <a:gridCol w="1167319"/>
                <a:gridCol w="1264597"/>
                <a:gridCol w="1248382"/>
                <a:gridCol w="3274977"/>
              </a:tblGrid>
              <a:tr h="301865">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п/п</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Наименование мероприятия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Срок исполнения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Финансирование, тыс. руб.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a:solidFill>
                            <a:srgbClr val="FFFFFF"/>
                          </a:solidFill>
                          <a:effectLst/>
                          <a:latin typeface="Times New Roman" panose="02020603050405020304" pitchFamily="18" charset="0"/>
                          <a:cs typeface="Times New Roman" panose="02020603050405020304" pitchFamily="18" charset="0"/>
                        </a:rPr>
                        <a:t>Ожидаемые результаты</a:t>
                      </a:r>
                      <a:endParaRPr lang="ru-RU" sz="1800" b="0" i="0" u="none" strike="noStrike">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r>
              <a:tr h="317936">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всего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2">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в том числе: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vMerge="1">
                  <a:txBody>
                    <a:bodyPr/>
                    <a:lstStyle/>
                    <a:p>
                      <a:endParaRPr lang="ru-RU"/>
                    </a:p>
                  </a:txBody>
                  <a:tcPr/>
                </a:tc>
              </a:tr>
              <a:tr h="59360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местный бюджет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a:t>
                      </a:r>
                      <a:r>
                        <a:rPr lang="ru-RU" sz="1800" u="none" strike="noStrike" dirty="0" err="1">
                          <a:solidFill>
                            <a:srgbClr val="FFFFFF"/>
                          </a:solidFill>
                          <a:effectLst/>
                          <a:latin typeface="Times New Roman" panose="02020603050405020304" pitchFamily="18" charset="0"/>
                          <a:cs typeface="Times New Roman" panose="02020603050405020304" pitchFamily="18" charset="0"/>
                        </a:rPr>
                        <a:t>внебюдж</a:t>
                      </a:r>
                      <a:r>
                        <a:rPr lang="ru-RU" sz="1800" u="none" strike="noStrike" dirty="0">
                          <a:solidFill>
                            <a:srgbClr val="FFFFFF"/>
                          </a:solidFill>
                          <a:effectLst/>
                          <a:latin typeface="Times New Roman" panose="02020603050405020304" pitchFamily="18" charset="0"/>
                          <a:cs typeface="Times New Roman" panose="02020603050405020304" pitchFamily="18" charset="0"/>
                        </a:rPr>
                        <a:t>. источники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vMerge="1">
                  <a:txBody>
                    <a:bodyPr/>
                    <a:lstStyle/>
                    <a:p>
                      <a:endParaRPr lang="ru-RU"/>
                    </a:p>
                  </a:txBody>
                  <a:tcPr/>
                </a:tc>
              </a:tr>
              <a:tr h="262856">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56951">
                <a:tc gridSpan="7">
                  <a:txBody>
                    <a:bodyPr/>
                    <a:lstStyle/>
                    <a:p>
                      <a:pPr algn="ctr" fontAlgn="ctr"/>
                      <a:r>
                        <a:rPr lang="ru-RU" sz="2000" b="1" i="0" u="none" strike="noStrike" dirty="0">
                          <a:solidFill>
                            <a:srgbClr val="000000"/>
                          </a:solidFill>
                          <a:effectLst/>
                          <a:latin typeface="Times New Roman"/>
                        </a:rPr>
                        <a:t>Задача 1.3. Защита населенных пунктов муниципального образования Куприяновское от пожаров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830673">
                <a:tc rowSpan="4">
                  <a:txBody>
                    <a:bodyPr/>
                    <a:lstStyle/>
                    <a:p>
                      <a:pPr algn="ctr" fontAlgn="ctr"/>
                      <a:r>
                        <a:rPr lang="ru-RU" sz="1800" b="0" i="0" u="none" strike="noStrike" dirty="0">
                          <a:solidFill>
                            <a:srgbClr val="000000"/>
                          </a:solidFill>
                          <a:effectLst/>
                          <a:latin typeface="Times New Roman"/>
                        </a:rPr>
                        <a:t>10.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700" b="0" i="0" u="none" strike="noStrike" dirty="0">
                          <a:solidFill>
                            <a:srgbClr val="000000"/>
                          </a:solidFill>
                          <a:effectLst/>
                          <a:latin typeface="Times New Roman"/>
                        </a:rPr>
                        <a:t>Устройство защитных противопожарных полос (опашка), удаление в летний период сухой растительности для населенных пунктов, расположенных вблизи лесных массивов, опахивание земель вокруг населенных пунктов, тушение возгораний сухой травы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784,7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784,7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Снижение количества гибели людей, снижение количества пострадавшего населения, снижение материального ущерба</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48375">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356,6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356,6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1916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239,8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239,8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16145">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188,3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188,3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93601">
                <a:tc rowSpan="4">
                  <a:txBody>
                    <a:bodyPr/>
                    <a:lstStyle/>
                    <a:p>
                      <a:pPr algn="ctr" fontAlgn="ctr"/>
                      <a:r>
                        <a:rPr lang="ru-RU" sz="1800" b="0" i="0" u="none" strike="noStrike" dirty="0">
                          <a:solidFill>
                            <a:srgbClr val="000000"/>
                          </a:solidFill>
                          <a:effectLst/>
                          <a:latin typeface="Times New Roman"/>
                        </a:rPr>
                        <a:t>12.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Обслуживание сирены КСЭОН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Снижение количества гибели людей, снижение количества пострадавшего населения, снижение материального ущерба</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01865">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7936">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7936">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78779535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программа </a:t>
            </a:r>
            <a:r>
              <a:rPr lang="ru-RU" sz="2000" b="1" dirty="0" smtClean="0">
                <a:solidFill>
                  <a:srgbClr val="FF0000"/>
                </a:solidFill>
              </a:rPr>
              <a:t>«Обеспечение </a:t>
            </a:r>
            <a:r>
              <a:rPr lang="ru-RU" sz="2000" b="1" dirty="0">
                <a:solidFill>
                  <a:srgbClr val="FF0000"/>
                </a:solidFill>
              </a:rPr>
              <a:t>первичных мер пожарной безопасности на территории муниципального образования Куприяновское» .</a:t>
            </a:r>
            <a:r>
              <a:rPr lang="ru-RU" sz="2000" b="1" dirty="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2691901066"/>
              </p:ext>
            </p:extLst>
          </p:nvPr>
        </p:nvGraphicFramePr>
        <p:xfrm>
          <a:off x="0" y="0"/>
          <a:ext cx="3217863" cy="828675"/>
        </p:xfrm>
        <a:graphic>
          <a:graphicData uri="http://schemas.openxmlformats.org/presentationml/2006/ole">
            <p:oleObj spid="_x0000_s67639"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4027681135"/>
              </p:ext>
            </p:extLst>
          </p:nvPr>
        </p:nvGraphicFramePr>
        <p:xfrm>
          <a:off x="1" y="1004917"/>
          <a:ext cx="12191999" cy="5723297"/>
        </p:xfrm>
        <a:graphic>
          <a:graphicData uri="http://schemas.openxmlformats.org/drawingml/2006/table">
            <a:tbl>
              <a:tblPr firstRow="1" bandRow="1">
                <a:tableStyleId>{21E4AEA4-8DFA-4A89-87EB-49C32662AFE0}</a:tableStyleId>
              </a:tblPr>
              <a:tblGrid>
                <a:gridCol w="518807"/>
                <a:gridCol w="3323619"/>
                <a:gridCol w="1394298"/>
                <a:gridCol w="1167319"/>
                <a:gridCol w="1264597"/>
                <a:gridCol w="1248382"/>
                <a:gridCol w="3274977"/>
              </a:tblGrid>
              <a:tr h="262280">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п/п</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Наименование мероприятия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Срок исполнения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Финансирование, тыс. руб.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a:solidFill>
                            <a:srgbClr val="FFFFFF"/>
                          </a:solidFill>
                          <a:effectLst/>
                          <a:latin typeface="Times New Roman" panose="02020603050405020304" pitchFamily="18" charset="0"/>
                          <a:cs typeface="Times New Roman" panose="02020603050405020304" pitchFamily="18" charset="0"/>
                        </a:rPr>
                        <a:t>Ожидаемые результаты</a:t>
                      </a:r>
                      <a:endParaRPr lang="ru-RU" sz="1800" b="0" i="0" u="none" strike="noStrike">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r>
              <a:tr h="197418">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всего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2">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в том числе: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vMerge="1">
                  <a:txBody>
                    <a:bodyPr/>
                    <a:lstStyle/>
                    <a:p>
                      <a:endParaRPr lang="ru-RU"/>
                    </a:p>
                  </a:txBody>
                  <a:tcPr/>
                </a:tc>
              </a:tr>
              <a:tr h="39483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местный бюджет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a:t>
                      </a:r>
                      <a:r>
                        <a:rPr lang="ru-RU" sz="1800" u="none" strike="noStrike" dirty="0" err="1">
                          <a:solidFill>
                            <a:srgbClr val="FFFFFF"/>
                          </a:solidFill>
                          <a:effectLst/>
                          <a:latin typeface="Times New Roman" panose="02020603050405020304" pitchFamily="18" charset="0"/>
                          <a:cs typeface="Times New Roman" panose="02020603050405020304" pitchFamily="18" charset="0"/>
                        </a:rPr>
                        <a:t>внебюдж</a:t>
                      </a:r>
                      <a:r>
                        <a:rPr lang="ru-RU" sz="1800" u="none" strike="noStrike" dirty="0">
                          <a:solidFill>
                            <a:srgbClr val="FFFFFF"/>
                          </a:solidFill>
                          <a:effectLst/>
                          <a:latin typeface="Times New Roman" panose="02020603050405020304" pitchFamily="18" charset="0"/>
                          <a:cs typeface="Times New Roman" panose="02020603050405020304" pitchFamily="18" charset="0"/>
                        </a:rPr>
                        <a:t>. источники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vMerge="1">
                  <a:txBody>
                    <a:bodyPr/>
                    <a:lstStyle/>
                    <a:p>
                      <a:endParaRPr lang="ru-RU"/>
                    </a:p>
                  </a:txBody>
                  <a:tcPr/>
                </a:tc>
              </a:tr>
              <a:tr h="210775">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15758">
                <a:tc rowSpan="4">
                  <a:txBody>
                    <a:bodyPr/>
                    <a:lstStyle/>
                    <a:p>
                      <a:pPr algn="ctr" fontAlgn="ctr"/>
                      <a:r>
                        <a:rPr lang="ru-RU" sz="1800" b="0" i="0" u="none" strike="noStrike" dirty="0">
                          <a:solidFill>
                            <a:srgbClr val="000000"/>
                          </a:solidFill>
                          <a:effectLst/>
                          <a:latin typeface="Times New Roman"/>
                        </a:rPr>
                        <a:t>14.</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Установка указателей водоисточников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Информирование об источниках противопожарного водоснабжения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4775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36884">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68705">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62914">
                <a:tc rowSpan="4">
                  <a:txBody>
                    <a:bodyPr/>
                    <a:lstStyle/>
                    <a:p>
                      <a:pPr algn="ctr" fontAlgn="ctr"/>
                      <a:r>
                        <a:rPr lang="ru-RU" sz="1800" b="0" i="0" u="none" strike="noStrike">
                          <a:solidFill>
                            <a:srgbClr val="000000"/>
                          </a:solidFill>
                          <a:effectLst/>
                          <a:latin typeface="Times New Roman"/>
                        </a:rPr>
                        <a:t>15.</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Устройство и содержание незамерзающих прорубей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Повышение доступности к источникам противопожарного водоснабжения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9693">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966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25838">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04800">
                <a:tc rowSpan="4">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marL="82550" indent="0" algn="ctr" fontAlgn="ctr"/>
                      <a:r>
                        <a:rPr lang="ru-RU" sz="1800" b="0" i="0" u="none" strike="noStrike" dirty="0">
                          <a:solidFill>
                            <a:srgbClr val="000000"/>
                          </a:solidFill>
                          <a:effectLst/>
                          <a:latin typeface="Times New Roman"/>
                        </a:rPr>
                        <a:t>Содержание подъездных путей к водоемам для водозабора</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Снижение количества гибели людей, снижение количества пострадавшего населения, снижение материального ущерба</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0480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0480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13,0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13,0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0480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14,0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14,0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34373800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программа </a:t>
            </a:r>
            <a:r>
              <a:rPr lang="ru-RU" sz="2000" b="1" dirty="0" smtClean="0">
                <a:solidFill>
                  <a:srgbClr val="FF0000"/>
                </a:solidFill>
              </a:rPr>
              <a:t>«Обеспечение </a:t>
            </a:r>
            <a:r>
              <a:rPr lang="ru-RU" sz="2000" b="1" dirty="0">
                <a:solidFill>
                  <a:srgbClr val="FF0000"/>
                </a:solidFill>
              </a:rPr>
              <a:t>первичных мер пожарной безопасности на территории муниципального образования Куприяновское» .</a:t>
            </a:r>
            <a:r>
              <a:rPr lang="ru-RU" sz="2000" b="1" dirty="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469317296"/>
              </p:ext>
            </p:extLst>
          </p:nvPr>
        </p:nvGraphicFramePr>
        <p:xfrm>
          <a:off x="0" y="0"/>
          <a:ext cx="3217863" cy="828675"/>
        </p:xfrm>
        <a:graphic>
          <a:graphicData uri="http://schemas.openxmlformats.org/presentationml/2006/ole">
            <p:oleObj spid="_x0000_s68664"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xmlns="" val="63647478"/>
              </p:ext>
            </p:extLst>
          </p:nvPr>
        </p:nvGraphicFramePr>
        <p:xfrm>
          <a:off x="47298" y="993229"/>
          <a:ext cx="12144702" cy="4861051"/>
        </p:xfrm>
        <a:graphic>
          <a:graphicData uri="http://schemas.openxmlformats.org/drawingml/2006/table">
            <a:tbl>
              <a:tblPr firstRow="1" bandRow="1">
                <a:tableStyleId>{21E4AEA4-8DFA-4A89-87EB-49C32662AFE0}</a:tableStyleId>
              </a:tblPr>
              <a:tblGrid>
                <a:gridCol w="471510"/>
                <a:gridCol w="3323619"/>
                <a:gridCol w="1394298"/>
                <a:gridCol w="1167319"/>
                <a:gridCol w="1264597"/>
                <a:gridCol w="1248382"/>
                <a:gridCol w="3274977"/>
              </a:tblGrid>
              <a:tr h="312203">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п/п</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Наименование мероприятия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Срок исполнения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 Финансирование, тыс. руб. </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Ожидаемые результаты</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r>
              <a:tr h="312203">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всего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2">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в том числе: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vMerge="1">
                  <a:txBody>
                    <a:bodyPr/>
                    <a:lstStyle/>
                    <a:p>
                      <a:endParaRPr lang="ru-RU"/>
                    </a:p>
                  </a:txBody>
                  <a:tcPr/>
                </a:tc>
              </a:tr>
              <a:tr h="61393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местный бюджет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a:t>
                      </a:r>
                      <a:r>
                        <a:rPr lang="ru-RU" sz="1800" u="none" strike="noStrike" dirty="0" err="1">
                          <a:solidFill>
                            <a:srgbClr val="FFFFFF"/>
                          </a:solidFill>
                          <a:effectLst/>
                          <a:latin typeface="Times New Roman" panose="02020603050405020304" pitchFamily="18" charset="0"/>
                          <a:cs typeface="Times New Roman" panose="02020603050405020304" pitchFamily="18" charset="0"/>
                        </a:rPr>
                        <a:t>внебюдж</a:t>
                      </a:r>
                      <a:r>
                        <a:rPr lang="ru-RU" sz="1800" u="none" strike="noStrike" dirty="0">
                          <a:solidFill>
                            <a:srgbClr val="FFFFFF"/>
                          </a:solidFill>
                          <a:effectLst/>
                          <a:latin typeface="Times New Roman" panose="02020603050405020304" pitchFamily="18" charset="0"/>
                          <a:cs typeface="Times New Roman" panose="02020603050405020304" pitchFamily="18" charset="0"/>
                        </a:rPr>
                        <a:t>. источники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vMerge="1">
                  <a:txBody>
                    <a:bodyPr/>
                    <a:lstStyle/>
                    <a:p>
                      <a:endParaRPr lang="ru-RU"/>
                    </a:p>
                  </a:txBody>
                  <a:tcPr/>
                </a:tc>
              </a:tr>
              <a:tr h="287341">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13930">
                <a:tc rowSpan="4">
                  <a:txBody>
                    <a:bodyPr/>
                    <a:lstStyle/>
                    <a:p>
                      <a:pPr algn="ctr" fontAlgn="ctr"/>
                      <a:r>
                        <a:rPr lang="ru-RU" sz="1800" b="0" i="0" u="none" strike="noStrike" dirty="0">
                          <a:solidFill>
                            <a:srgbClr val="000000"/>
                          </a:solidFill>
                          <a:effectLst/>
                          <a:latin typeface="Times New Roman"/>
                        </a:rPr>
                        <a:t>17.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marL="82550" indent="0" algn="ctr" fontAlgn="b"/>
                      <a:r>
                        <a:rPr lang="ru-RU" sz="1800" b="0" i="0" u="none" strike="noStrike" dirty="0">
                          <a:solidFill>
                            <a:srgbClr val="000000"/>
                          </a:solidFill>
                          <a:effectLst/>
                          <a:latin typeface="Times New Roman"/>
                        </a:rPr>
                        <a:t>Очистка территории и жилого фонда от мусора, горючих отходов и др.</a:t>
                      </a:r>
                    </a:p>
                  </a:txBody>
                  <a:tcPr marL="9525" marR="9525" marT="9525" marB="0" anchor="b">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Снижение количества пожаров, возгораний</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3338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1,0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1,0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14471">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en-AU" sz="1800" b="0" i="0" u="none" strike="noStrike" dirty="0" smtClean="0">
                          <a:solidFill>
                            <a:srgbClr val="000000"/>
                          </a:solidFill>
                          <a:effectLst/>
                          <a:latin typeface="Times New Roman"/>
                        </a:rPr>
                        <a:t>1,0</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03994">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13930">
                <a:tc rowSpan="4" gridSpan="2">
                  <a:txBody>
                    <a:bodyPr/>
                    <a:lstStyle/>
                    <a:p>
                      <a:pPr algn="ctr" fontAlgn="b"/>
                      <a:r>
                        <a:rPr lang="ru-RU" sz="1800" b="1" i="0" u="none" strike="noStrike" dirty="0">
                          <a:solidFill>
                            <a:srgbClr val="000000"/>
                          </a:solidFill>
                          <a:effectLst/>
                          <a:latin typeface="Times New Roman"/>
                        </a:rPr>
                        <a:t> ИТОГО ПО ПРОГРАММЕ: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1"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938,7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938,7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Обеспечение необходимых условий для повышения пожарной безопасности на территории муниципального образования Куприяновское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7849">
                <a:tc gridSpan="2"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403,6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403,6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7849">
                <a:tc gridSpan="2"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292,8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292,8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7849">
                <a:tc gridSpan="2"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242,3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242,3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19143188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3472853897"/>
              </p:ext>
            </p:extLst>
          </p:nvPr>
        </p:nvGraphicFramePr>
        <p:xfrm>
          <a:off x="112298" y="1079895"/>
          <a:ext cx="11967407" cy="5670821"/>
        </p:xfrm>
        <a:graphic>
          <a:graphicData uri="http://schemas.openxmlformats.org/drawingml/2006/table">
            <a:tbl>
              <a:tblPr firstRow="1" bandRow="1">
                <a:tableStyleId>{5C22544A-7EE6-4342-B048-85BDC9FD1C3A}</a:tableStyleId>
              </a:tblPr>
              <a:tblGrid>
                <a:gridCol w="531349"/>
                <a:gridCol w="7226710"/>
                <a:gridCol w="1036906"/>
                <a:gridCol w="1123316"/>
                <a:gridCol w="1098628"/>
                <a:gridCol w="950498"/>
              </a:tblGrid>
              <a:tr h="279427">
                <a:tc gridSpan="6">
                  <a:txBody>
                    <a:bodyPr/>
                    <a:lstStyle/>
                    <a:p>
                      <a:pPr algn="ctr" fontAlgn="ctr"/>
                      <a:r>
                        <a:rPr lang="ru-RU" sz="1800" b="1" i="0" u="none" strike="noStrike" dirty="0">
                          <a:solidFill>
                            <a:srgbClr val="000000"/>
                          </a:solidFill>
                          <a:effectLst/>
                          <a:latin typeface="Times New Roman"/>
                        </a:rPr>
                        <a:t>Цепь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9427">
                <a:tc gridSpan="6">
                  <a:txBody>
                    <a:bodyPr/>
                    <a:lstStyle/>
                    <a:p>
                      <a:pPr algn="ctr" fontAlgn="ctr"/>
                      <a:r>
                        <a:rPr lang="ru-RU" sz="1800" b="1" i="0" u="none" strike="noStrike" dirty="0">
                          <a:solidFill>
                            <a:srgbClr val="000000"/>
                          </a:solidFill>
                          <a:effectLst/>
                          <a:latin typeface="Times New Roman"/>
                        </a:rPr>
                        <a:t>Задача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9606">
                <a:tc rowSpan="2">
                  <a:txBody>
                    <a:bodyPr/>
                    <a:lstStyle/>
                    <a:p>
                      <a:pPr algn="ctr" fontAlgn="ctr"/>
                      <a:r>
                        <a:rPr lang="ru-RU" sz="1800" b="0" i="0" u="none" strike="noStrike" dirty="0">
                          <a:solidFill>
                            <a:srgbClr val="000000"/>
                          </a:solidFill>
                          <a:effectLst/>
                          <a:latin typeface="Times New Roman"/>
                        </a:rPr>
                        <a:t>№ п/п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dirty="0">
                          <a:solidFill>
                            <a:srgbClr val="000000"/>
                          </a:solidFill>
                          <a:effectLst/>
                          <a:latin typeface="Times New Roman"/>
                        </a:rPr>
                        <a:t>Наименование показателей</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изме-рения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a:txBody>
                    <a:bodyPr/>
                    <a:lstStyle/>
                    <a:p>
                      <a:pPr algn="ctr" fontAlgn="ctr"/>
                      <a:r>
                        <a:rPr lang="ru-RU" sz="1800" b="0" i="0" u="none" strike="noStrike" dirty="0">
                          <a:solidFill>
                            <a:srgbClr val="000000"/>
                          </a:solidFill>
                          <a:effectLst/>
                          <a:latin typeface="Times New Roman"/>
                        </a:rPr>
                        <a:t>Целевое значение по годам реализации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22249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36032">
                <a:tc gridSpan="6">
                  <a:txBody>
                    <a:bodyPr/>
                    <a:lstStyle/>
                    <a:p>
                      <a:pPr algn="ctr" fontAlgn="ctr"/>
                      <a:r>
                        <a:rPr lang="ru-RU" sz="1800" b="1" i="0" u="none" strike="noStrike" dirty="0">
                          <a:solidFill>
                            <a:srgbClr val="000000"/>
                          </a:solidFill>
                          <a:effectLst/>
                          <a:latin typeface="Times New Roman"/>
                        </a:rPr>
                        <a:t>Цель 1. Обеспечение необходимых условий для повышения пожарной безопасности на территории муниципального образования Куприяновское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0">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just" fontAlgn="ctr"/>
                      <a:r>
                        <a:rPr lang="ru-RU" sz="1800" b="0" i="0" u="none" strike="noStrike" dirty="0">
                          <a:solidFill>
                            <a:srgbClr val="000000"/>
                          </a:solidFill>
                          <a:effectLst/>
                          <a:latin typeface="Times New Roman"/>
                        </a:rPr>
                        <a:t>Количество пожаров к базовому году</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87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44441">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Количество гибели людей от пожаров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чел.</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14792">
                <a:tc>
                  <a:txBody>
                    <a:bodyPr/>
                    <a:lstStyle/>
                    <a:p>
                      <a:pPr algn="ctr" fontAlgn="ctr"/>
                      <a:r>
                        <a:rPr lang="ru-RU" sz="1800" b="0" i="0" u="none" strike="noStrike">
                          <a:solidFill>
                            <a:srgbClr val="000000"/>
                          </a:solidFill>
                          <a:effectLst/>
                          <a:latin typeface="Times New Roman"/>
                        </a:rPr>
                        <a:t>3.</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Материальный ущерб от пожаров  к базовому году</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86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46332">
                <a:tc gridSpan="6">
                  <a:txBody>
                    <a:bodyPr/>
                    <a:lstStyle/>
                    <a:p>
                      <a:pPr algn="ctr" fontAlgn="ctr"/>
                      <a:r>
                        <a:rPr lang="ru-RU" sz="1800" b="1" i="0" u="none" strike="noStrike" dirty="0">
                          <a:solidFill>
                            <a:srgbClr val="000000"/>
                          </a:solidFill>
                          <a:effectLst/>
                          <a:latin typeface="Times New Roman"/>
                        </a:rPr>
                        <a:t>Задача 1.1. Организация обучения мерам пожарной безопасности и пропаганда пожарно-технических знаний, социальное и экономическое стимулирование участия граждан и организаций в добровольной пожарной охране, в т.ч. участия в борьбе с пожарами</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478">
                <a:tc>
                  <a:txBody>
                    <a:bodyPr/>
                    <a:lstStyle/>
                    <a:p>
                      <a:pPr algn="ctr" fontAlgn="ctr"/>
                      <a:r>
                        <a:rPr lang="ru-RU" sz="1800" b="0" i="0" u="none" strike="noStrike">
                          <a:solidFill>
                            <a:srgbClr val="000000"/>
                          </a:solidFill>
                          <a:effectLst/>
                          <a:latin typeface="Times New Roman"/>
                        </a:rPr>
                        <a:t>4.</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Количество проинструктированного населения представителями администрации и органами надзорной деятельности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чел.</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150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150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150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44441">
                <a:tc gridSpan="6">
                  <a:txBody>
                    <a:bodyPr/>
                    <a:lstStyle/>
                    <a:p>
                      <a:pPr algn="ctr" fontAlgn="ctr"/>
                      <a:r>
                        <a:rPr lang="ru-RU" sz="1800" b="1" i="0" u="none" strike="noStrike" dirty="0">
                          <a:solidFill>
                            <a:srgbClr val="000000"/>
                          </a:solidFill>
                          <a:effectLst/>
                          <a:latin typeface="Times New Roman"/>
                        </a:rPr>
                        <a:t>Задача 1.2. Совершенствование материально-технической базы по предупреждению, своевременному обнаружению и ликвидации пожаров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3180">
                <a:tc>
                  <a:txBody>
                    <a:bodyPr/>
                    <a:lstStyle/>
                    <a:p>
                      <a:pPr algn="ctr" fontAlgn="ctr"/>
                      <a:r>
                        <a:rPr lang="ru-RU" sz="1800" b="0" i="0" u="none" strike="noStrike" dirty="0">
                          <a:solidFill>
                            <a:srgbClr val="000000"/>
                          </a:solidFill>
                          <a:effectLst/>
                          <a:latin typeface="Times New Roman"/>
                        </a:rPr>
                        <a:t>5.</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Приобретение переносных пожарных мотопомп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74556">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Приобретение первичных средств тушения пожаров и противопожарного инвентаря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тыс. руб.</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«Обеспечение первичных мер пожарной безопасности на территории муниципального образования Куприяновское» </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1404634166"/>
              </p:ext>
            </p:extLst>
          </p:nvPr>
        </p:nvGraphicFramePr>
        <p:xfrm>
          <a:off x="0" y="0"/>
          <a:ext cx="3217863" cy="828675"/>
        </p:xfrm>
        <a:graphic>
          <a:graphicData uri="http://schemas.openxmlformats.org/presentationml/2006/ole">
            <p:oleObj spid="_x0000_s70712" name="Документ" r:id="rId3" imgW="5940803" imgH="1676580" progId="Word.Document.12">
              <p:embed/>
            </p:oleObj>
          </a:graphicData>
        </a:graphic>
      </p:graphicFrame>
    </p:spTree>
    <p:extLst>
      <p:ext uri="{BB962C8B-B14F-4D97-AF65-F5344CB8AC3E}">
        <p14:creationId xmlns:p14="http://schemas.microsoft.com/office/powerpoint/2010/main" xmlns="" val="322776907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1258643793"/>
              </p:ext>
            </p:extLst>
          </p:nvPr>
        </p:nvGraphicFramePr>
        <p:xfrm>
          <a:off x="128337" y="1224271"/>
          <a:ext cx="11951368" cy="4037539"/>
        </p:xfrm>
        <a:graphic>
          <a:graphicData uri="http://schemas.openxmlformats.org/drawingml/2006/table">
            <a:tbl>
              <a:tblPr firstRow="1" bandRow="1">
                <a:tableStyleId>{5C22544A-7EE6-4342-B048-85BDC9FD1C3A}</a:tableStyleId>
              </a:tblPr>
              <a:tblGrid>
                <a:gridCol w="535570"/>
                <a:gridCol w="7284115"/>
                <a:gridCol w="1045143"/>
                <a:gridCol w="1132239"/>
                <a:gridCol w="1107355"/>
                <a:gridCol w="846946"/>
              </a:tblGrid>
              <a:tr h="370439">
                <a:tc gridSpan="6">
                  <a:txBody>
                    <a:bodyPr/>
                    <a:lstStyle/>
                    <a:p>
                      <a:pPr algn="ctr" fontAlgn="ctr"/>
                      <a:r>
                        <a:rPr lang="ru-RU" sz="1800" b="1" i="0" u="none" strike="noStrike" dirty="0">
                          <a:solidFill>
                            <a:srgbClr val="000000"/>
                          </a:solidFill>
                          <a:effectLst/>
                          <a:latin typeface="Times New Roman"/>
                        </a:rPr>
                        <a:t>Цепь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0439">
                <a:tc gridSpan="6">
                  <a:txBody>
                    <a:bodyPr/>
                    <a:lstStyle/>
                    <a:p>
                      <a:pPr algn="ctr" fontAlgn="ctr"/>
                      <a:r>
                        <a:rPr lang="ru-RU" sz="1800" b="1" i="0" u="none" strike="noStrike" dirty="0">
                          <a:solidFill>
                            <a:srgbClr val="000000"/>
                          </a:solidFill>
                          <a:effectLst/>
                          <a:latin typeface="Times New Roman"/>
                        </a:rPr>
                        <a:t>Задача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28448">
                <a:tc rowSpan="2">
                  <a:txBody>
                    <a:bodyPr/>
                    <a:lstStyle/>
                    <a:p>
                      <a:pPr algn="ctr" fontAlgn="ctr"/>
                      <a:r>
                        <a:rPr lang="ru-RU" sz="1800" b="0" i="0" u="none" strike="noStrike" dirty="0">
                          <a:solidFill>
                            <a:srgbClr val="000000"/>
                          </a:solidFill>
                          <a:effectLst/>
                          <a:latin typeface="Times New Roman"/>
                        </a:rPr>
                        <a:t>№ п/п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dirty="0">
                          <a:solidFill>
                            <a:srgbClr val="000000"/>
                          </a:solidFill>
                          <a:effectLst/>
                          <a:latin typeface="Times New Roman"/>
                        </a:rPr>
                        <a:t>Наименование показателей</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изме-рения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a:txBody>
                    <a:bodyPr/>
                    <a:lstStyle/>
                    <a:p>
                      <a:pPr algn="ctr" fontAlgn="ctr"/>
                      <a:r>
                        <a:rPr lang="ru-RU" sz="1800" b="0" i="0" u="none" strike="noStrike" dirty="0">
                          <a:solidFill>
                            <a:srgbClr val="000000"/>
                          </a:solidFill>
                          <a:effectLst/>
                          <a:latin typeface="Times New Roman"/>
                        </a:rPr>
                        <a:t>Целевое значение по годам реализации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7043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70439">
                <a:tc gridSpan="6">
                  <a:txBody>
                    <a:bodyPr/>
                    <a:lstStyle/>
                    <a:p>
                      <a:pPr algn="ctr" fontAlgn="ctr"/>
                      <a:r>
                        <a:rPr lang="ru-RU" sz="1800" b="1" i="0" u="none" strike="noStrike" dirty="0">
                          <a:solidFill>
                            <a:srgbClr val="000000"/>
                          </a:solidFill>
                          <a:effectLst/>
                          <a:latin typeface="Times New Roman"/>
                        </a:rPr>
                        <a:t>Задача 1.3. Защита населенных пунктов муниципального образования Куприяновское от пожаров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0439">
                <a:tc>
                  <a:txBody>
                    <a:bodyPr/>
                    <a:lstStyle/>
                    <a:p>
                      <a:pPr algn="ctr" fontAlgn="ctr"/>
                      <a:r>
                        <a:rPr lang="ru-RU" sz="1800" b="0" i="0" u="none" strike="noStrike">
                          <a:solidFill>
                            <a:srgbClr val="000000"/>
                          </a:solidFill>
                          <a:effectLst/>
                          <a:latin typeface="Times New Roman"/>
                        </a:rPr>
                        <a:t>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Устройство "незамерзающих прорубей" в населенных пунктах</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28448">
                <a:tc>
                  <a:txBody>
                    <a:bodyPr/>
                    <a:lstStyle/>
                    <a:p>
                      <a:pPr algn="ctr" fontAlgn="ctr"/>
                      <a:r>
                        <a:rPr lang="ru-RU" sz="1800" b="0" i="0" u="none" strike="noStrike">
                          <a:solidFill>
                            <a:srgbClr val="000000"/>
                          </a:solidFill>
                          <a:effectLst/>
                          <a:latin typeface="Times New Roman"/>
                        </a:rPr>
                        <a:t>8.</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Мероприятия по противопожарной опашке земли, покос травы в пожароопасный период в населенных пунктах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28448">
                <a:tc>
                  <a:txBody>
                    <a:bodyPr/>
                    <a:lstStyle/>
                    <a:p>
                      <a:pPr algn="ctr" fontAlgn="ctr"/>
                      <a:r>
                        <a:rPr lang="ru-RU" sz="1800" b="0" i="0" u="none" strike="noStrike">
                          <a:solidFill>
                            <a:srgbClr val="000000"/>
                          </a:solidFill>
                          <a:effectLst/>
                          <a:latin typeface="Times New Roman"/>
                        </a:rPr>
                        <a:t>9.</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Оборудование населенных пунктов сельского поселения звуковыми средствами оповещения населения о пожаре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«Обеспечение первичных мер пожарной безопасности на территории муниципального образования Куприяновское» </a:t>
            </a: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3709873577"/>
              </p:ext>
            </p:extLst>
          </p:nvPr>
        </p:nvGraphicFramePr>
        <p:xfrm>
          <a:off x="0" y="0"/>
          <a:ext cx="3217863" cy="828675"/>
        </p:xfrm>
        <a:graphic>
          <a:graphicData uri="http://schemas.openxmlformats.org/presentationml/2006/ole">
            <p:oleObj spid="_x0000_s71735" name="Документ" r:id="rId3" imgW="5940803" imgH="1676580" progId="Word.Document.12">
              <p:embed/>
            </p:oleObj>
          </a:graphicData>
        </a:graphic>
      </p:graphicFrame>
    </p:spTree>
    <p:extLst>
      <p:ext uri="{BB962C8B-B14F-4D97-AF65-F5344CB8AC3E}">
        <p14:creationId xmlns:p14="http://schemas.microsoft.com/office/powerpoint/2010/main" xmlns="" val="123934380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709873577"/>
              </p:ext>
            </p:extLst>
          </p:nvPr>
        </p:nvGraphicFramePr>
        <p:xfrm>
          <a:off x="0" y="0"/>
          <a:ext cx="3217863" cy="828675"/>
        </p:xfrm>
        <a:graphic>
          <a:graphicData uri="http://schemas.openxmlformats.org/presentationml/2006/ole">
            <p:oleObj spid="_x0000_s72758"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2588751543"/>
              </p:ext>
            </p:extLst>
          </p:nvPr>
        </p:nvGraphicFramePr>
        <p:xfrm>
          <a:off x="1" y="961410"/>
          <a:ext cx="12256168" cy="5783773"/>
        </p:xfrm>
        <a:graphic>
          <a:graphicData uri="http://schemas.openxmlformats.org/drawingml/2006/table">
            <a:tbl>
              <a:tblPr firstRow="1" bandRow="1">
                <a:tableStyleId>{93296810-A885-4BE3-A3E7-6D5BEEA58F35}</a:tableStyleId>
              </a:tblPr>
              <a:tblGrid>
                <a:gridCol w="616049"/>
                <a:gridCol w="3047831"/>
                <a:gridCol w="1345584"/>
                <a:gridCol w="1394220"/>
                <a:gridCol w="5852484"/>
              </a:tblGrid>
              <a:tr h="875573">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05497">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1164091">
                <a:tc gridSpan="5">
                  <a:txBody>
                    <a:bodyPr/>
                    <a:lstStyle/>
                    <a:p>
                      <a:pPr algn="ctr" fontAlgn="ctr"/>
                      <a:r>
                        <a:rPr lang="ru-RU" sz="1800" b="1" i="0" u="none" strike="noStrike" dirty="0">
                          <a:solidFill>
                            <a:srgbClr val="000000"/>
                          </a:solidFill>
                          <a:effectLst/>
                          <a:latin typeface="Times New Roman"/>
                        </a:rPr>
                        <a:t>Цель: Обеспечение системы социальных гарантий и усиления социальной поддержки уровня жизни наименее защищенных слоев населения, проживающего на территории сельского поселения, формирование и реализация на муниципальном уровне дополнительных мер адресной социальной помощи населению и пенсионное обеспечение муниципальных служащих, достигших пенсионного возраста в соответствии с законодательством</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87055">
                <a:tc gridSpan="5">
                  <a:txBody>
                    <a:bodyPr/>
                    <a:lstStyle/>
                    <a:p>
                      <a:pPr algn="ctr" fontAlgn="ctr"/>
                      <a:r>
                        <a:rPr lang="ru-RU" sz="1800" b="1" i="0" u="none" strike="noStrike">
                          <a:solidFill>
                            <a:srgbClr val="000000"/>
                          </a:solidFill>
                          <a:effectLst/>
                          <a:latin typeface="Times New Roman"/>
                        </a:rPr>
                        <a:t>Задача 1: Реализация прав лиц, замещавших муниципальные должности и муниципальные должности муниципальной службы на пенсионное обеспечение в соответствии с установленным порядком</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78512">
                <a:tc rowSpan="4">
                  <a:txBody>
                    <a:bodyPr/>
                    <a:lstStyle/>
                    <a:p>
                      <a:pPr algn="ctr" fontAlgn="ctr"/>
                      <a:r>
                        <a:rPr lang="ru-RU" sz="20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ctr"/>
                      <a:r>
                        <a:rPr lang="ru-RU" sz="2000" b="0" i="0" u="none" strike="noStrike" dirty="0">
                          <a:solidFill>
                            <a:srgbClr val="000000"/>
                          </a:solidFill>
                          <a:effectLst/>
                          <a:latin typeface="Times New Roman"/>
                        </a:rPr>
                        <a:t>Основное мероприятие 1: Пенсионное обеспечение лиц, замещавших муниципальные должности или должности муниципальной службы в сельском поселении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1 896,7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marL="82550" indent="0" algn="ctr" fontAlgn="ctr"/>
                      <a:r>
                        <a:rPr lang="ru-RU" sz="1800" b="0" i="0" u="none" strike="noStrike" dirty="0">
                          <a:solidFill>
                            <a:srgbClr val="000000"/>
                          </a:solidFill>
                          <a:effectLst/>
                          <a:latin typeface="Times New Roman"/>
                        </a:rPr>
                        <a:t>Доля количества своевременно назначенных муниципальных пенсий за выслугу лет лицам, замещавшим муниципальные должности и муниципальные должности муниципальной службы, к общему количеству граждан, обратившихся и имеющих право на их получение в соответствии с законодательством,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91015">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610,7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91015">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91015">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656,0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67771991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023876453"/>
              </p:ext>
            </p:extLst>
          </p:nvPr>
        </p:nvGraphicFramePr>
        <p:xfrm>
          <a:off x="0" y="0"/>
          <a:ext cx="3217863" cy="828675"/>
        </p:xfrm>
        <a:graphic>
          <a:graphicData uri="http://schemas.openxmlformats.org/presentationml/2006/ole">
            <p:oleObj spid="_x0000_s73784"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3273718843"/>
              </p:ext>
            </p:extLst>
          </p:nvPr>
        </p:nvGraphicFramePr>
        <p:xfrm>
          <a:off x="112295" y="1058777"/>
          <a:ext cx="11967410" cy="5594270"/>
        </p:xfrm>
        <a:graphic>
          <a:graphicData uri="http://schemas.openxmlformats.org/drawingml/2006/table">
            <a:tbl>
              <a:tblPr firstRow="1" bandRow="1">
                <a:tableStyleId>{93296810-A885-4BE3-A3E7-6D5BEEA58F35}</a:tableStyleId>
              </a:tblPr>
              <a:tblGrid>
                <a:gridCol w="375938"/>
                <a:gridCol w="2913531"/>
                <a:gridCol w="1409775"/>
                <a:gridCol w="1049498"/>
                <a:gridCol w="6218668"/>
              </a:tblGrid>
              <a:tr h="1400765">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84082">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672543">
                <a:tc gridSpan="5">
                  <a:txBody>
                    <a:bodyPr/>
                    <a:lstStyle/>
                    <a:p>
                      <a:pPr algn="ctr" fontAlgn="ctr"/>
                      <a:r>
                        <a:rPr lang="ru-RU" sz="1800" b="1" i="0" u="none" strike="noStrike" dirty="0">
                          <a:solidFill>
                            <a:srgbClr val="000000"/>
                          </a:solidFill>
                          <a:effectLst/>
                          <a:latin typeface="Times New Roman"/>
                        </a:rPr>
                        <a:t>Задача 2: Предоставление мер социальной поддержки отдельным категориям граждан и семьям сельского поселения, сохранение их адресности</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37618">
                <a:tc rowSpan="4">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b"/>
                      <a:r>
                        <a:rPr lang="ru-RU" sz="2000" b="0" i="0" u="none" strike="noStrike" dirty="0">
                          <a:solidFill>
                            <a:srgbClr val="000000"/>
                          </a:solidFill>
                          <a:effectLst/>
                          <a:latin typeface="Times New Roman"/>
                        </a:rPr>
                        <a:t>Основное мероприятие 2:</a:t>
                      </a:r>
                      <a:br>
                        <a:rPr lang="ru-RU" sz="2000" b="0" i="0" u="none" strike="noStrike" dirty="0">
                          <a:solidFill>
                            <a:srgbClr val="000000"/>
                          </a:solidFill>
                          <a:effectLst/>
                          <a:latin typeface="Times New Roman"/>
                        </a:rPr>
                      </a:br>
                      <a:r>
                        <a:rPr lang="ru-RU" sz="2000" b="0" i="0" u="none" strike="noStrike" dirty="0">
                          <a:solidFill>
                            <a:srgbClr val="000000"/>
                          </a:solidFill>
                          <a:effectLst/>
                          <a:latin typeface="Times New Roman"/>
                        </a:rPr>
                        <a:t>Социальное обеспечение и иные выплаты за счет средств бюджета муниципального образования Куприяновское</a:t>
                      </a:r>
                      <a:r>
                        <a:rPr lang="ru-RU" sz="1800" b="0" i="0" u="none" strike="noStrike" dirty="0">
                          <a:solidFill>
                            <a:srgbClr val="000000"/>
                          </a:solidFill>
                          <a:effectLst/>
                          <a:latin typeface="Times New Roman"/>
                        </a:rPr>
                        <a:t/>
                      </a:r>
                      <a:br>
                        <a:rPr lang="ru-RU" sz="1800" b="0" i="0" u="none" strike="noStrike" dirty="0">
                          <a:solidFill>
                            <a:srgbClr val="000000"/>
                          </a:solidFill>
                          <a:effectLst/>
                          <a:latin typeface="Times New Roman"/>
                        </a:rPr>
                      </a:br>
                      <a:endParaRPr lang="ru-RU" sz="1800" b="0" i="0" u="none" strike="noStrike" dirty="0">
                        <a:solidFill>
                          <a:srgbClr val="000000"/>
                        </a:solidFill>
                        <a:effectLst/>
                        <a:latin typeface="Times New Roman"/>
                      </a:endParaRPr>
                    </a:p>
                  </a:txBody>
                  <a:tcPr marL="9525" marR="9525" marT="9525" marB="0" anchor="b">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89,9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Доля получателей муниципальных мер социальной поддержки в общей численности отдельных категорий граждан, обратившихся и имеющих право на их получение,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99754">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29,5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99754">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99754">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30,4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36471630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498841280"/>
              </p:ext>
            </p:extLst>
          </p:nvPr>
        </p:nvGraphicFramePr>
        <p:xfrm>
          <a:off x="0" y="0"/>
          <a:ext cx="3217863" cy="828675"/>
        </p:xfrm>
        <a:graphic>
          <a:graphicData uri="http://schemas.openxmlformats.org/presentationml/2006/ole">
            <p:oleObj spid="_x0000_s75830"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2029544410"/>
              </p:ext>
            </p:extLst>
          </p:nvPr>
        </p:nvGraphicFramePr>
        <p:xfrm>
          <a:off x="112295" y="1058778"/>
          <a:ext cx="11967410" cy="5657331"/>
        </p:xfrm>
        <a:graphic>
          <a:graphicData uri="http://schemas.openxmlformats.org/drawingml/2006/table">
            <a:tbl>
              <a:tblPr firstRow="1" bandRow="1">
                <a:tableStyleId>{93296810-A885-4BE3-A3E7-6D5BEEA58F35}</a:tableStyleId>
              </a:tblPr>
              <a:tblGrid>
                <a:gridCol w="375938"/>
                <a:gridCol w="2913531"/>
                <a:gridCol w="1409775"/>
                <a:gridCol w="1049498"/>
                <a:gridCol w="6218668"/>
              </a:tblGrid>
              <a:tr h="1243809">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41046">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822520">
                <a:tc gridSpan="5">
                  <a:txBody>
                    <a:bodyPr/>
                    <a:lstStyle/>
                    <a:p>
                      <a:pPr algn="ctr" fontAlgn="ctr"/>
                      <a:r>
                        <a:rPr lang="ru-RU" sz="1800" b="1" i="0" u="none" strike="noStrike" dirty="0" smtClean="0">
                          <a:solidFill>
                            <a:srgbClr val="000000"/>
                          </a:solidFill>
                          <a:effectLst/>
                          <a:latin typeface="Times New Roman"/>
                        </a:rPr>
                        <a:t>Задача 3: Предоставление социальной поддержки в рамках проведения социально значимых мероприятий и прочих мероприятий в области социальной политики</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070217">
                <a:tc rowSpan="4">
                  <a:txBody>
                    <a:bodyPr/>
                    <a:lstStyle/>
                    <a:p>
                      <a:pPr algn="ctr" fontAlgn="ctr"/>
                      <a:r>
                        <a:rPr lang="ru-RU" sz="1800" b="0" i="0" u="none" strike="noStrike">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ctr"/>
                      <a:r>
                        <a:rPr lang="ru-RU" sz="1800" b="0" i="0" u="none" strike="noStrike" dirty="0">
                          <a:solidFill>
                            <a:srgbClr val="000000"/>
                          </a:solidFill>
                          <a:effectLst/>
                          <a:latin typeface="Times New Roman"/>
                        </a:rPr>
                        <a:t>Основное мероприятие 3</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Проведение мероприятий социально-значимого характера и прочие мероприятия в области социальной политики</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208,4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социально значимых мероприятий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457528">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54962">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70,1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67249">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73,3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05256754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14846988"/>
              </p:ext>
            </p:extLst>
          </p:nvPr>
        </p:nvGraphicFramePr>
        <p:xfrm>
          <a:off x="0" y="0"/>
          <a:ext cx="3217863" cy="828675"/>
        </p:xfrm>
        <a:graphic>
          <a:graphicData uri="http://schemas.openxmlformats.org/presentationml/2006/ole">
            <p:oleObj spid="_x0000_s76855"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2734820370"/>
              </p:ext>
            </p:extLst>
          </p:nvPr>
        </p:nvGraphicFramePr>
        <p:xfrm>
          <a:off x="100012" y="882316"/>
          <a:ext cx="11972926" cy="5975685"/>
        </p:xfrm>
        <a:graphic>
          <a:graphicData uri="http://schemas.openxmlformats.org/drawingml/2006/table">
            <a:tbl>
              <a:tblPr firstRow="1" bandRow="1">
                <a:tableStyleId>{93296810-A885-4BE3-A3E7-6D5BEEA58F35}</a:tableStyleId>
              </a:tblPr>
              <a:tblGrid>
                <a:gridCol w="376111"/>
                <a:gridCol w="2914874"/>
                <a:gridCol w="1410424"/>
                <a:gridCol w="1049982"/>
                <a:gridCol w="6221535"/>
              </a:tblGrid>
              <a:tr h="1101886">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02131">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066541">
                <a:tc rowSpan="4">
                  <a:txBody>
                    <a:bodyPr/>
                    <a:lstStyle/>
                    <a:p>
                      <a:pPr algn="ctr" fontAlgn="ctr"/>
                      <a:r>
                        <a:rPr lang="ru-RU" sz="18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ctr">
                        <a:tabLst>
                          <a:tab pos="82550" algn="l"/>
                        </a:tabLst>
                      </a:pPr>
                      <a:r>
                        <a:rPr lang="ru-RU" sz="1800" b="0" i="0" u="none" strike="noStrike" dirty="0">
                          <a:solidFill>
                            <a:srgbClr val="000000"/>
                          </a:solidFill>
                          <a:effectLst/>
                          <a:latin typeface="Times New Roman"/>
                        </a:rPr>
                        <a:t>Основное мероприятие 4</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Проведение мероприятий, направленных на повышение социальной активности жителей </a:t>
                      </a:r>
                      <a:br>
                        <a:rPr lang="ru-RU" sz="1800" b="0" i="0" u="none" strike="noStrike" dirty="0">
                          <a:solidFill>
                            <a:srgbClr val="000000"/>
                          </a:solidFill>
                          <a:effectLst/>
                          <a:latin typeface="Times New Roman"/>
                        </a:rPr>
                      </a:b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294,0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мероприятий, направленных на повышение социальной активности жителей,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208,2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81,2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618367">
                <a:tc rowSpan="4" gridSpan="2">
                  <a:txBody>
                    <a:bodyPr/>
                    <a:lstStyle/>
                    <a:p>
                      <a:pPr algn="ctr" fontAlgn="ctr"/>
                      <a:r>
                        <a:rPr lang="ru-RU" sz="1800" b="1" i="0" u="none" strike="noStrike" dirty="0">
                          <a:solidFill>
                            <a:srgbClr val="000000"/>
                          </a:solidFill>
                          <a:effectLst/>
                          <a:latin typeface="Times New Roman"/>
                        </a:rPr>
                        <a:t>Всего по Программе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h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 </a:t>
                      </a:r>
                      <a:r>
                        <a:rPr lang="ru-RU" sz="1800" b="1" i="0" u="none" strike="noStrike" dirty="0">
                          <a:solidFill>
                            <a:srgbClr val="000000"/>
                          </a:solidFill>
                          <a:effectLst/>
                          <a:latin typeface="Times New Roman"/>
                        </a:rPr>
                        <a:t>- </a:t>
                      </a:r>
                      <a:r>
                        <a:rPr lang="ru-RU" sz="1800" b="1" i="0" u="none" strike="noStrike" dirty="0" smtClean="0">
                          <a:solidFill>
                            <a:srgbClr val="000000"/>
                          </a:solidFill>
                          <a:effectLst/>
                          <a:latin typeface="Times New Roman"/>
                        </a:rPr>
                        <a:t>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2 489,0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gridSpan="2"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913,4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gridSpan="2"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773,0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gridSpan="2"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802,6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dirty="0"/>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17021052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0232" y="0"/>
            <a:ext cx="11341768" cy="707886"/>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a:t>
            </a:r>
            <a:r>
              <a:rPr lang="ru-RU" sz="2000" b="1" dirty="0">
                <a:solidFill>
                  <a:srgbClr val="00B0F0"/>
                </a:solidFill>
              </a:rPr>
              <a:t>«Социальная политика муниципального образования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77880" name="Документ" r:id="rId3" imgW="5940803" imgH="1676580" progId="Word.Document.12">
              <p:embed/>
            </p:oleObj>
          </a:graphicData>
        </a:graphic>
      </p:graphicFrame>
      <p:graphicFrame>
        <p:nvGraphicFramePr>
          <p:cNvPr id="4" name="Таблица 3"/>
          <p:cNvGraphicFramePr>
            <a:graphicFrameLocks noGrp="1" noChangeAspect="1"/>
          </p:cNvGraphicFramePr>
          <p:nvPr>
            <p:extLst>
              <p:ext uri="{D42A27DB-BD31-4B8C-83A1-F6EECF244321}">
                <p14:modId xmlns:p14="http://schemas.microsoft.com/office/powerpoint/2010/main" xmlns="" val="706690719"/>
              </p:ext>
            </p:extLst>
          </p:nvPr>
        </p:nvGraphicFramePr>
        <p:xfrm>
          <a:off x="128336" y="850231"/>
          <a:ext cx="11972760" cy="6013417"/>
        </p:xfrm>
        <a:graphic>
          <a:graphicData uri="http://schemas.openxmlformats.org/drawingml/2006/table">
            <a:tbl>
              <a:tblPr firstRow="1" bandRow="1">
                <a:tableStyleId>{5C22544A-7EE6-4342-B048-85BDC9FD1C3A}</a:tableStyleId>
              </a:tblPr>
              <a:tblGrid>
                <a:gridCol w="5761526"/>
                <a:gridCol w="1031678"/>
                <a:gridCol w="1222142"/>
                <a:gridCol w="1428478"/>
                <a:gridCol w="1240357"/>
                <a:gridCol w="1288579"/>
              </a:tblGrid>
              <a:tr h="566923">
                <a:tc rowSpan="2">
                  <a:txBody>
                    <a:bodyPr/>
                    <a:lstStyle/>
                    <a:p>
                      <a:pPr algn="ctr" fontAlgn="ctr"/>
                      <a:r>
                        <a:rPr lang="ru-RU" sz="1800" b="1" i="0" u="none" strike="noStrike" dirty="0">
                          <a:solidFill>
                            <a:schemeClr val="bg1"/>
                          </a:solidFill>
                          <a:effectLst/>
                          <a:latin typeface="Times New Roman"/>
                        </a:rPr>
                        <a:t>Наименование показателей</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Един</a:t>
                      </a:r>
                      <a:r>
                        <a:rPr lang="ru-RU" sz="1800" b="1" i="0" u="none" strike="noStrike" dirty="0">
                          <a:solidFill>
                            <a:schemeClr val="bg1"/>
                          </a:solidFill>
                          <a:effectLst/>
                          <a:latin typeface="Times New Roman"/>
                        </a:rPr>
                        <a:t>. </a:t>
                      </a:r>
                      <a:r>
                        <a:rPr lang="ru-RU" sz="1800" b="1" i="0" u="none" strike="noStrike" dirty="0" err="1">
                          <a:solidFill>
                            <a:schemeClr val="bg1"/>
                          </a:solidFill>
                          <a:effectLst/>
                          <a:latin typeface="Times New Roman"/>
                        </a:rPr>
                        <a:t>измер</a:t>
                      </a:r>
                      <a:r>
                        <a:rPr lang="ru-RU" sz="1800" b="1" i="0" u="none" strike="noStrike" dirty="0">
                          <a:solidFill>
                            <a:schemeClr val="bg1"/>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всего</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gridSpan="3">
                  <a:txBody>
                    <a:bodyPr/>
                    <a:lstStyle/>
                    <a:p>
                      <a:pPr algn="ctr" fontAlgn="ctr"/>
                      <a:r>
                        <a:rPr lang="ru-RU" sz="1800" b="1" i="0" u="none" strike="noStrike" dirty="0">
                          <a:solidFill>
                            <a:schemeClr val="bg1"/>
                          </a:solidFill>
                          <a:effectLst/>
                          <a:latin typeface="Times New Roman"/>
                        </a:rPr>
                        <a:t>Целевое значение по годам реализации </a:t>
                      </a:r>
                      <a:r>
                        <a:rPr lang="ru-RU" sz="1800" b="1" i="0" u="none" strike="noStrike" dirty="0" smtClean="0">
                          <a:solidFill>
                            <a:schemeClr val="bg1"/>
                          </a:solidFill>
                          <a:effectLst/>
                          <a:latin typeface="Times New Roman"/>
                        </a:rPr>
                        <a:t>Программы</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hMerge="1">
                  <a:txBody>
                    <a:bodyPr/>
                    <a:lstStyle/>
                    <a:p>
                      <a:endParaRPr lang="ru-RU"/>
                    </a:p>
                  </a:txBody>
                  <a:tcPr/>
                </a:tc>
                <a:tc hMerge="1">
                  <a:txBody>
                    <a:bodyPr/>
                    <a:lstStyle/>
                    <a:p>
                      <a:endParaRPr lang="ru-RU"/>
                    </a:p>
                  </a:txBody>
                  <a:tcPr/>
                </a:tc>
              </a:tr>
              <a:tr h="35073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r>
              <a:tr h="35073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24172">
                <a:tc gridSpan="6">
                  <a:txBody>
                    <a:bodyPr/>
                    <a:lstStyle/>
                    <a:p>
                      <a:pPr algn="ctr" fontAlgn="ctr"/>
                      <a:r>
                        <a:rPr lang="ru-RU" sz="1800" b="1" i="0" u="none" strike="noStrike">
                          <a:solidFill>
                            <a:srgbClr val="000000"/>
                          </a:solidFill>
                          <a:effectLst/>
                          <a:latin typeface="Times New Roman"/>
                        </a:rPr>
                        <a:t>Цель: Обеспечение системы социальных гарантий и усиления социальной поддержки уровня жизни наименее защищенных слоев населения, проживающего на территории сельского поселения, формирование и реализация на муниципальном уровне дополнительных мер адресной социальной помощи населению и пенсионное обеспечение муниципальных служащих, достигших пенсионного возраста в соответствии с законодательством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6923">
                <a:tc gridSpan="6">
                  <a:txBody>
                    <a:bodyPr/>
                    <a:lstStyle/>
                    <a:p>
                      <a:pPr algn="ctr" fontAlgn="ctr"/>
                      <a:r>
                        <a:rPr lang="ru-RU" sz="1800" b="1" i="0" u="none" strike="noStrike">
                          <a:solidFill>
                            <a:srgbClr val="000000"/>
                          </a:solidFill>
                          <a:effectLst/>
                          <a:latin typeface="Times New Roman"/>
                        </a:rPr>
                        <a:t>Задача 1: Реализация прав лиц, замещавших муниципальные должности и муниципальные должности муниципальной службы на пенсионное обеспечение в соответствии с установленным порядком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24118">
                <a:tc>
                  <a:txBody>
                    <a:bodyPr/>
                    <a:lstStyle/>
                    <a:p>
                      <a:pPr marL="82550" indent="0" algn="l" fontAlgn="ctr"/>
                      <a:r>
                        <a:rPr lang="ru-RU" sz="1800" b="0" i="0" u="none" strike="noStrike" dirty="0">
                          <a:solidFill>
                            <a:srgbClr val="000000"/>
                          </a:solidFill>
                          <a:effectLst/>
                          <a:latin typeface="Times New Roman"/>
                        </a:rPr>
                        <a:t>Доля количества своевременно назначенных муниципальных пенсий за выслугу лет лицам, замещавшим муниципальные должности и муниципальные должности муниципальной службы, к общему количеству граждан, обратившихся и имеющих право на их получение в соответствии с законодательством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24172">
                <a:tc>
                  <a:txBody>
                    <a:bodyPr/>
                    <a:lstStyle/>
                    <a:p>
                      <a:pPr marL="82550" indent="0" algn="l" fontAlgn="ctr"/>
                      <a:r>
                        <a:rPr lang="ru-RU" sz="1800" b="0" i="0" u="none" strike="noStrike" dirty="0">
                          <a:solidFill>
                            <a:srgbClr val="000000"/>
                          </a:solidFill>
                          <a:effectLst/>
                          <a:latin typeface="Times New Roman"/>
                        </a:rPr>
                        <a:t>Количество лица, замещавшим муниципальные должности и муниципальные должности муниципальной службы, получающих пенсию за выслугу лет, и доплаты к пенсии выборным должностным лицам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0353943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0232" y="0"/>
            <a:ext cx="11341768" cy="707886"/>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a:t>
            </a:r>
            <a:r>
              <a:rPr lang="ru-RU" sz="2000" b="1" dirty="0">
                <a:solidFill>
                  <a:srgbClr val="00B0F0"/>
                </a:solidFill>
              </a:rPr>
              <a:t>«Социальная политика муниципального образования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449564524"/>
              </p:ext>
            </p:extLst>
          </p:nvPr>
        </p:nvGraphicFramePr>
        <p:xfrm>
          <a:off x="0" y="0"/>
          <a:ext cx="3217863" cy="828675"/>
        </p:xfrm>
        <a:graphic>
          <a:graphicData uri="http://schemas.openxmlformats.org/presentationml/2006/ole">
            <p:oleObj spid="_x0000_s78902" name="Документ" r:id="rId3" imgW="5940803" imgH="1676580" progId="Word.Document.12">
              <p:embed/>
            </p:oleObj>
          </a:graphicData>
        </a:graphic>
      </p:graphicFrame>
      <p:graphicFrame>
        <p:nvGraphicFramePr>
          <p:cNvPr id="4" name="Таблица 3"/>
          <p:cNvGraphicFramePr>
            <a:graphicFrameLocks noGrp="1" noChangeAspect="1"/>
          </p:cNvGraphicFramePr>
          <p:nvPr>
            <p:extLst>
              <p:ext uri="{D42A27DB-BD31-4B8C-83A1-F6EECF244321}">
                <p14:modId xmlns:p14="http://schemas.microsoft.com/office/powerpoint/2010/main" xmlns="" val="2303712835"/>
              </p:ext>
            </p:extLst>
          </p:nvPr>
        </p:nvGraphicFramePr>
        <p:xfrm>
          <a:off x="128336" y="850231"/>
          <a:ext cx="11972760" cy="5988418"/>
        </p:xfrm>
        <a:graphic>
          <a:graphicData uri="http://schemas.openxmlformats.org/drawingml/2006/table">
            <a:tbl>
              <a:tblPr firstRow="1" bandRow="1">
                <a:tableStyleId>{5C22544A-7EE6-4342-B048-85BDC9FD1C3A}</a:tableStyleId>
              </a:tblPr>
              <a:tblGrid>
                <a:gridCol w="5761526"/>
                <a:gridCol w="1031678"/>
                <a:gridCol w="1222142"/>
                <a:gridCol w="1428478"/>
                <a:gridCol w="1240357"/>
                <a:gridCol w="1288579"/>
              </a:tblGrid>
              <a:tr h="566923">
                <a:tc rowSpan="2">
                  <a:txBody>
                    <a:bodyPr/>
                    <a:lstStyle/>
                    <a:p>
                      <a:pPr algn="ctr" fontAlgn="ctr"/>
                      <a:r>
                        <a:rPr lang="ru-RU" sz="1800" b="1" i="0" u="none" strike="noStrike" dirty="0">
                          <a:solidFill>
                            <a:schemeClr val="bg1"/>
                          </a:solidFill>
                          <a:effectLst/>
                          <a:latin typeface="Times New Roman"/>
                        </a:rPr>
                        <a:t>Наименование показателей</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Един</a:t>
                      </a:r>
                      <a:r>
                        <a:rPr lang="ru-RU" sz="1800" b="1" i="0" u="none" strike="noStrike" dirty="0">
                          <a:solidFill>
                            <a:schemeClr val="bg1"/>
                          </a:solidFill>
                          <a:effectLst/>
                          <a:latin typeface="Times New Roman"/>
                        </a:rPr>
                        <a:t>. </a:t>
                      </a:r>
                      <a:r>
                        <a:rPr lang="ru-RU" sz="1800" b="1" i="0" u="none" strike="noStrike" dirty="0" err="1">
                          <a:solidFill>
                            <a:schemeClr val="bg1"/>
                          </a:solidFill>
                          <a:effectLst/>
                          <a:latin typeface="Times New Roman"/>
                        </a:rPr>
                        <a:t>измер</a:t>
                      </a:r>
                      <a:r>
                        <a:rPr lang="ru-RU" sz="1800" b="1" i="0" u="none" strike="noStrike" dirty="0">
                          <a:solidFill>
                            <a:schemeClr val="bg1"/>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всего</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gridSpan="3">
                  <a:txBody>
                    <a:bodyPr/>
                    <a:lstStyle/>
                    <a:p>
                      <a:pPr algn="ctr" fontAlgn="ctr"/>
                      <a:r>
                        <a:rPr lang="ru-RU" sz="1800" b="1" i="0" u="none" strike="noStrike" dirty="0">
                          <a:solidFill>
                            <a:schemeClr val="bg1"/>
                          </a:solidFill>
                          <a:effectLst/>
                          <a:latin typeface="Times New Roman"/>
                        </a:rPr>
                        <a:t>Целевое значение по годам реализации </a:t>
                      </a:r>
                      <a:r>
                        <a:rPr lang="ru-RU" sz="1800" b="1" i="0" u="none" strike="noStrike" dirty="0" smtClean="0">
                          <a:solidFill>
                            <a:schemeClr val="bg1"/>
                          </a:solidFill>
                          <a:effectLst/>
                          <a:latin typeface="Times New Roman"/>
                        </a:rPr>
                        <a:t>Программы</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hMerge="1">
                  <a:txBody>
                    <a:bodyPr/>
                    <a:lstStyle/>
                    <a:p>
                      <a:endParaRPr lang="ru-RU"/>
                    </a:p>
                  </a:txBody>
                  <a:tcPr/>
                </a:tc>
                <a:tc hMerge="1">
                  <a:txBody>
                    <a:bodyPr/>
                    <a:lstStyle/>
                    <a:p>
                      <a:endParaRPr lang="ru-RU"/>
                    </a:p>
                  </a:txBody>
                  <a:tcPr/>
                </a:tc>
              </a:tr>
              <a:tr h="350731">
                <a:tc vMerge="1">
                  <a:txBody>
                    <a:bodyPr/>
                    <a:lstStyle/>
                    <a:p>
                      <a:endParaRPr lang="ru-RU" dirty="0"/>
                    </a:p>
                  </a:txBody>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r>
              <a:tr h="35073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544373">
                <a:tc gridSpan="6">
                  <a:txBody>
                    <a:bodyPr/>
                    <a:lstStyle/>
                    <a:p>
                      <a:pPr algn="ctr" fontAlgn="ctr"/>
                      <a:r>
                        <a:rPr lang="ru-RU" sz="1800" b="1" i="0" u="none" strike="noStrike">
                          <a:solidFill>
                            <a:srgbClr val="000000"/>
                          </a:solidFill>
                          <a:effectLst/>
                          <a:latin typeface="Times New Roman"/>
                        </a:rPr>
                        <a:t>Задача 2: Предоставление мер социальной поддержки отдельным категориям граждан и семьям сельского поселения, сохранение их адресности</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6923">
                <a:tc>
                  <a:txBody>
                    <a:bodyPr/>
                    <a:lstStyle/>
                    <a:p>
                      <a:pPr marL="82550" indent="0" algn="l" fontAlgn="ctr"/>
                      <a:r>
                        <a:rPr lang="ru-RU" sz="1800" b="0" i="0" u="none" strike="noStrike" dirty="0">
                          <a:solidFill>
                            <a:srgbClr val="000000"/>
                          </a:solidFill>
                          <a:effectLst/>
                          <a:latin typeface="Times New Roman"/>
                        </a:rPr>
                        <a:t>Доля получателей муниципальных мер социальной поддержки в общей численности отдельных категорий граждан, обратившихся и имеющих право на их получение, в соответствии с нормативными правовыми актами администрации муниципального образования Куприяновское</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576658">
                <a:tc gridSpan="6">
                  <a:txBody>
                    <a:bodyPr/>
                    <a:lstStyle/>
                    <a:p>
                      <a:pPr algn="ctr" fontAlgn="ctr"/>
                      <a:r>
                        <a:rPr lang="ru-RU" sz="1800" b="1" i="0" u="none" strike="noStrike">
                          <a:solidFill>
                            <a:srgbClr val="000000"/>
                          </a:solidFill>
                          <a:effectLst/>
                          <a:latin typeface="Times New Roman"/>
                        </a:rPr>
                        <a:t>Задача 3: Предоставление социальной поддержки в рамках проведения социально значимых мероприятий и прочих мероприятий в области социальной политики</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24172">
                <a:tc>
                  <a:txBody>
                    <a:bodyPr/>
                    <a:lstStyle/>
                    <a:p>
                      <a:pPr marL="82550" indent="0" algn="just" fontAlgn="ctr"/>
                      <a:r>
                        <a:rPr lang="ru-RU" sz="1800" b="0" i="0" u="none" strike="noStrike" dirty="0">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социально значимых мероприятий в соответствии с нормативными правовыми актами администрации муниципального образования Куприяновское</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96914990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0232" y="0"/>
            <a:ext cx="11341768" cy="707886"/>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a:t>
            </a:r>
            <a:r>
              <a:rPr lang="ru-RU" sz="2000" b="1" dirty="0">
                <a:solidFill>
                  <a:srgbClr val="00B0F0"/>
                </a:solidFill>
              </a:rPr>
              <a:t>«Социальная политика муниципального образования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377214802"/>
              </p:ext>
            </p:extLst>
          </p:nvPr>
        </p:nvGraphicFramePr>
        <p:xfrm>
          <a:off x="0" y="0"/>
          <a:ext cx="3217863" cy="828675"/>
        </p:xfrm>
        <a:graphic>
          <a:graphicData uri="http://schemas.openxmlformats.org/presentationml/2006/ole">
            <p:oleObj spid="_x0000_s79926" name="Документ" r:id="rId3" imgW="5940803" imgH="1676580" progId="Word.Document.12">
              <p:embed/>
            </p:oleObj>
          </a:graphicData>
        </a:graphic>
      </p:graphicFrame>
      <p:graphicFrame>
        <p:nvGraphicFramePr>
          <p:cNvPr id="4" name="Таблица 3"/>
          <p:cNvGraphicFramePr>
            <a:graphicFrameLocks noGrp="1" noChangeAspect="1"/>
          </p:cNvGraphicFramePr>
          <p:nvPr>
            <p:extLst>
              <p:ext uri="{D42A27DB-BD31-4B8C-83A1-F6EECF244321}">
                <p14:modId xmlns:p14="http://schemas.microsoft.com/office/powerpoint/2010/main" xmlns="" val="2838101326"/>
              </p:ext>
            </p:extLst>
          </p:nvPr>
        </p:nvGraphicFramePr>
        <p:xfrm>
          <a:off x="219240" y="937550"/>
          <a:ext cx="11860464" cy="3968082"/>
        </p:xfrm>
        <a:graphic>
          <a:graphicData uri="http://schemas.openxmlformats.org/drawingml/2006/table">
            <a:tbl>
              <a:tblPr firstRow="1" bandRow="1">
                <a:tableStyleId>{5C22544A-7EE6-4342-B048-85BDC9FD1C3A}</a:tableStyleId>
              </a:tblPr>
              <a:tblGrid>
                <a:gridCol w="5707487"/>
                <a:gridCol w="1022002"/>
                <a:gridCol w="1210679"/>
                <a:gridCol w="1415080"/>
                <a:gridCol w="1228723"/>
                <a:gridCol w="1276493"/>
              </a:tblGrid>
              <a:tr h="591900">
                <a:tc rowSpan="2">
                  <a:txBody>
                    <a:bodyPr/>
                    <a:lstStyle/>
                    <a:p>
                      <a:pPr algn="ctr" fontAlgn="ctr"/>
                      <a:r>
                        <a:rPr lang="ru-RU" sz="1800" b="1" i="0" u="none" strike="noStrike" dirty="0">
                          <a:solidFill>
                            <a:schemeClr val="bg1"/>
                          </a:solidFill>
                          <a:effectLst/>
                          <a:latin typeface="Times New Roman"/>
                        </a:rPr>
                        <a:t>Наименование показателей</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Един</a:t>
                      </a:r>
                      <a:r>
                        <a:rPr lang="ru-RU" sz="1800" b="1" i="0" u="none" strike="noStrike" dirty="0">
                          <a:solidFill>
                            <a:schemeClr val="bg1"/>
                          </a:solidFill>
                          <a:effectLst/>
                          <a:latin typeface="Times New Roman"/>
                        </a:rPr>
                        <a:t>. </a:t>
                      </a:r>
                      <a:r>
                        <a:rPr lang="ru-RU" sz="1800" b="1" i="0" u="none" strike="noStrike" dirty="0" err="1">
                          <a:solidFill>
                            <a:schemeClr val="bg1"/>
                          </a:solidFill>
                          <a:effectLst/>
                          <a:latin typeface="Times New Roman"/>
                        </a:rPr>
                        <a:t>измер</a:t>
                      </a:r>
                      <a:r>
                        <a:rPr lang="ru-RU" sz="1800" b="1" i="0" u="none" strike="noStrike" dirty="0">
                          <a:solidFill>
                            <a:schemeClr val="bg1"/>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всего</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gridSpan="3">
                  <a:txBody>
                    <a:bodyPr/>
                    <a:lstStyle/>
                    <a:p>
                      <a:pPr algn="ctr" fontAlgn="ctr"/>
                      <a:r>
                        <a:rPr lang="ru-RU" sz="1800" b="1" i="0" u="none" strike="noStrike" dirty="0">
                          <a:solidFill>
                            <a:schemeClr val="bg1"/>
                          </a:solidFill>
                          <a:effectLst/>
                          <a:latin typeface="Times New Roman"/>
                        </a:rPr>
                        <a:t>Целевое значение по годам реализации </a:t>
                      </a:r>
                      <a:r>
                        <a:rPr lang="ru-RU" sz="1800" b="1" i="0" u="none" strike="noStrike" dirty="0" smtClean="0">
                          <a:solidFill>
                            <a:schemeClr val="bg1"/>
                          </a:solidFill>
                          <a:effectLst/>
                          <a:latin typeface="Times New Roman"/>
                        </a:rPr>
                        <a:t>Программы</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hMerge="1">
                  <a:txBody>
                    <a:bodyPr/>
                    <a:lstStyle/>
                    <a:p>
                      <a:endParaRPr lang="ru-RU"/>
                    </a:p>
                  </a:txBody>
                  <a:tcPr/>
                </a:tc>
                <a:tc hMerge="1">
                  <a:txBody>
                    <a:bodyPr/>
                    <a:lstStyle/>
                    <a:p>
                      <a:endParaRPr lang="ru-RU"/>
                    </a:p>
                  </a:txBody>
                  <a:tcPr/>
                </a:tc>
              </a:tr>
              <a:tr h="57206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r>
              <a:tr h="350731">
                <a:tc>
                  <a:txBody>
                    <a:bodyPr/>
                    <a:lstStyle/>
                    <a:p>
                      <a:pPr algn="ctr" fontAlgn="ctr"/>
                      <a:r>
                        <a:rPr lang="ru-RU" sz="1800" b="0" i="0" u="none" strike="noStrike" dirty="0">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2453384">
                <a:tc>
                  <a:txBody>
                    <a:bodyPr/>
                    <a:lstStyle/>
                    <a:p>
                      <a:pPr marL="82550" indent="0" algn="just" fontAlgn="ctr"/>
                      <a:r>
                        <a:rPr lang="ru-RU" sz="1800" b="0" i="0" u="none" strike="noStrike" dirty="0">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мероприятий, направленных на повышение социальной активности жителей,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23444635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219037431"/>
              </p:ext>
            </p:extLst>
          </p:nvPr>
        </p:nvGraphicFramePr>
        <p:xfrm>
          <a:off x="0" y="0"/>
          <a:ext cx="3217863" cy="828675"/>
        </p:xfrm>
        <a:graphic>
          <a:graphicData uri="http://schemas.openxmlformats.org/presentationml/2006/ole">
            <p:oleObj spid="_x0000_s80954"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1638174635"/>
              </p:ext>
            </p:extLst>
          </p:nvPr>
        </p:nvGraphicFramePr>
        <p:xfrm>
          <a:off x="150472" y="925978"/>
          <a:ext cx="11921924" cy="5810490"/>
        </p:xfrm>
        <a:graphic>
          <a:graphicData uri="http://schemas.openxmlformats.org/drawingml/2006/table">
            <a:tbl>
              <a:tblPr firstRow="1" bandRow="1">
                <a:tableStyleId>{073A0DAA-6AF3-43AB-8588-CEC1D06C72B9}</a:tableStyleId>
              </a:tblPr>
              <a:tblGrid>
                <a:gridCol w="870601"/>
                <a:gridCol w="4876652"/>
                <a:gridCol w="1210867"/>
                <a:gridCol w="1653444"/>
                <a:gridCol w="3310360"/>
              </a:tblGrid>
              <a:tr h="1118211">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03148">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49333">
                <a:tc gridSpan="5">
                  <a:txBody>
                    <a:bodyPr/>
                    <a:lstStyle/>
                    <a:p>
                      <a:pPr algn="ctr" fontAlgn="ctr"/>
                      <a:r>
                        <a:rPr lang="ru-RU" sz="1700" b="1" i="0" u="none" strike="noStrike" dirty="0">
                          <a:solidFill>
                            <a:srgbClr val="000000"/>
                          </a:solidFill>
                          <a:effectLst/>
                          <a:latin typeface="Times New Roman"/>
                        </a:rPr>
                        <a:t>Цель. Развитие и совершенствование комплексной системы противодействия коррупции в администрации муниципального образования Куприяновское и подведомственных ей организациях</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44050">
                <a:tc gridSpan="5">
                  <a:txBody>
                    <a:bodyPr/>
                    <a:lstStyle/>
                    <a:p>
                      <a:pPr algn="ctr" fontAlgn="ctr"/>
                      <a:r>
                        <a:rPr lang="ru-RU" sz="1700" b="1" i="0" u="none" strike="noStrike">
                          <a:solidFill>
                            <a:srgbClr val="000000"/>
                          </a:solidFill>
                          <a:effectLst/>
                          <a:latin typeface="Times New Roman"/>
                        </a:rPr>
                        <a:t>Задача 1. Организация исполнения антикоррупционного законодательства и достижение максимальной прозрачности деятельности администрации муниципального образования Куприяновское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8261">
                <a:tc rowSpan="4">
                  <a:txBody>
                    <a:bodyPr/>
                    <a:lstStyle/>
                    <a:p>
                      <a:pPr algn="ctr" fontAlgn="ctr"/>
                      <a:r>
                        <a:rPr lang="ru-RU" sz="1700" b="0" i="0" u="none" strike="noStrike">
                          <a:solidFill>
                            <a:srgbClr val="000000"/>
                          </a:solidFill>
                          <a:effectLst/>
                          <a:latin typeface="Times New Roman"/>
                        </a:rPr>
                        <a:t>1.1.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ctr"/>
                      <a:r>
                        <a:rPr lang="ru-RU" sz="1700" b="0" i="0" u="none" strike="noStrike" dirty="0">
                          <a:solidFill>
                            <a:srgbClr val="000000"/>
                          </a:solidFill>
                          <a:effectLst/>
                          <a:latin typeface="Times New Roman"/>
                        </a:rPr>
                        <a:t>Публикация проектов муниципальных нормативных правовых актов для прохождения антикоррупционной экспертизы, принятых нормативных правовых актов в газете «Новая жизнь», бюллетене "Куприяновский вестник"</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76,5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Исключение из проектов нормативных правовых  актов коррупциогенных факторов                  </a:t>
                      </a:r>
                      <a:br>
                        <a:rPr lang="ru-RU" sz="1700" b="0" i="0" u="none" strike="noStrike" dirty="0">
                          <a:solidFill>
                            <a:srgbClr val="000000"/>
                          </a:solidFill>
                          <a:effectLst/>
                          <a:latin typeface="Times New Roman"/>
                        </a:rPr>
                      </a:b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24,5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25,5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26,5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67663">
                <a:tc rowSpan="4">
                  <a:txBody>
                    <a:bodyPr/>
                    <a:lstStyle/>
                    <a:p>
                      <a:pPr algn="ctr" fontAlgn="ctr"/>
                      <a:r>
                        <a:rPr lang="ru-RU" sz="1700" b="0" i="0" u="none" strike="noStrike">
                          <a:solidFill>
                            <a:srgbClr val="000000"/>
                          </a:solidFill>
                          <a:effectLst/>
                          <a:latin typeface="Times New Roman"/>
                        </a:rPr>
                        <a:t>1.2.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ctr"/>
                      <a:r>
                        <a:rPr lang="ru-RU" sz="1700" b="0" i="0" u="none" strike="noStrike" dirty="0">
                          <a:solidFill>
                            <a:srgbClr val="000000"/>
                          </a:solidFill>
                          <a:effectLst/>
                          <a:latin typeface="Times New Roman"/>
                        </a:rPr>
                        <a:t> Программное обеспечение и компьютеризация муниципальных учреждений, органов местного самоуправления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285,6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95250" indent="0" algn="ctr" fontAlgn="ctr"/>
                      <a:r>
                        <a:rPr lang="ru-RU" sz="1700" b="0" i="0" u="none" strike="noStrike" dirty="0">
                          <a:solidFill>
                            <a:srgbClr val="000000"/>
                          </a:solidFill>
                          <a:effectLst/>
                          <a:latin typeface="Times New Roman"/>
                        </a:rPr>
                        <a:t>Приобретение программ, лицензий на право использования программ, электронно-цифровых подписей                      </a:t>
                      </a:r>
                      <a:br>
                        <a:rPr lang="ru-RU" sz="1700" b="0" i="0" u="none" strike="noStrike" dirty="0">
                          <a:solidFill>
                            <a:srgbClr val="000000"/>
                          </a:solidFill>
                          <a:effectLst/>
                          <a:latin typeface="Times New Roman"/>
                        </a:rPr>
                      </a:b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91,5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95,1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99,0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bl>
          </a:graphicData>
        </a:graphic>
      </p:graphicFrame>
    </p:spTree>
    <p:extLst>
      <p:ext uri="{BB962C8B-B14F-4D97-AF65-F5344CB8AC3E}">
        <p14:creationId xmlns:p14="http://schemas.microsoft.com/office/powerpoint/2010/main" xmlns="" val="282076079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139216864"/>
              </p:ext>
            </p:extLst>
          </p:nvPr>
        </p:nvGraphicFramePr>
        <p:xfrm>
          <a:off x="0" y="0"/>
          <a:ext cx="3217863" cy="828675"/>
        </p:xfrm>
        <a:graphic>
          <a:graphicData uri="http://schemas.openxmlformats.org/presentationml/2006/ole">
            <p:oleObj spid="_x0000_s116763"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4173111824"/>
              </p:ext>
            </p:extLst>
          </p:nvPr>
        </p:nvGraphicFramePr>
        <p:xfrm>
          <a:off x="150472" y="850651"/>
          <a:ext cx="11921924" cy="5878469"/>
        </p:xfrm>
        <a:graphic>
          <a:graphicData uri="http://schemas.openxmlformats.org/drawingml/2006/table">
            <a:tbl>
              <a:tblPr firstRow="1" bandRow="1">
                <a:tableStyleId>{073A0DAA-6AF3-43AB-8588-CEC1D06C72B9}</a:tableStyleId>
              </a:tblPr>
              <a:tblGrid>
                <a:gridCol w="870601"/>
                <a:gridCol w="4020484"/>
                <a:gridCol w="1161535"/>
                <a:gridCol w="1631092"/>
                <a:gridCol w="4238212"/>
              </a:tblGrid>
              <a:tr h="1117824">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03043">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68065">
                <a:tc rowSpan="4">
                  <a:txBody>
                    <a:bodyPr/>
                    <a:lstStyle/>
                    <a:p>
                      <a:pPr algn="ctr" fontAlgn="t"/>
                      <a:r>
                        <a:rPr lang="ru-RU" sz="1800" b="0" i="0" u="none" strike="noStrike" dirty="0">
                          <a:solidFill>
                            <a:srgbClr val="000000"/>
                          </a:solidFill>
                          <a:effectLst/>
                          <a:latin typeface="Times New Roman"/>
                        </a:rPr>
                        <a:t>1.3.</a:t>
                      </a:r>
                    </a:p>
                  </a:txBody>
                  <a:tcPr marL="9525" marR="9525" marT="9525" marB="0">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95250" indent="0" algn="l" fontAlgn="t"/>
                      <a:r>
                        <a:rPr lang="ru-RU" sz="1800" b="0" i="0" u="none" strike="noStrike" dirty="0">
                          <a:solidFill>
                            <a:srgbClr val="000000"/>
                          </a:solidFill>
                          <a:effectLst/>
                          <a:latin typeface="Times New Roman"/>
                        </a:rPr>
                        <a:t>Организация и обеспечение единой системы межведомственного электронного взаимодействия (СМЭВ)</a:t>
                      </a:r>
                    </a:p>
                  </a:txBody>
                  <a:tcPr marL="9525" marR="9525" marT="9525" marB="0">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389,6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95250" indent="0" algn="ctr" fontAlgn="ctr"/>
                      <a:r>
                        <a:rPr lang="ru-RU" sz="1700" b="0" i="0" u="none" strike="noStrike" dirty="0" smtClean="0">
                          <a:solidFill>
                            <a:srgbClr val="000000"/>
                          </a:solidFill>
                          <a:effectLst/>
                          <a:latin typeface="Times New Roman"/>
                        </a:rPr>
                        <a:t>Приобретение программ, лицензий на право использования программ, электронно-цифровых подписей, обеспечение доступа по криптозащищенному VPN каналу к единой системе межведомственного электронного взаимодействия (СМЭВ) для предоставления муниципальных услуг в электронном виде </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88940">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124,8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00926">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129,8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281879">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638447">
                <a:tc gridSpan="5">
                  <a:txBody>
                    <a:bodyPr/>
                    <a:lstStyle/>
                    <a:p>
                      <a:pPr algn="ctr" fontAlgn="ctr"/>
                      <a:r>
                        <a:rPr lang="ru-RU" sz="1700" b="1" i="0" u="none" strike="noStrike" dirty="0">
                          <a:solidFill>
                            <a:srgbClr val="000000"/>
                          </a:solidFill>
                          <a:effectLst/>
                          <a:latin typeface="Times New Roman"/>
                        </a:rPr>
                        <a:t>Задача 2. Реализация и развитие механизмов противодействия коррупции в сфере муниципальной службы и в муниципальном учреждении</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281879">
                <a:tc rowSpan="4">
                  <a:txBody>
                    <a:bodyPr/>
                    <a:lstStyle/>
                    <a:p>
                      <a:pPr algn="ctr" fontAlgn="ctr"/>
                      <a:r>
                        <a:rPr lang="ru-RU" sz="1700" b="0" i="0" u="none" strike="noStrike" dirty="0">
                          <a:solidFill>
                            <a:srgbClr val="000000"/>
                          </a:solidFill>
                          <a:effectLst/>
                          <a:latin typeface="Times New Roman"/>
                        </a:rPr>
                        <a:t>2.1.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ctr"/>
                      <a:r>
                        <a:rPr lang="ru-RU" sz="1700" b="0" i="0" u="none" strike="noStrike" dirty="0">
                          <a:solidFill>
                            <a:srgbClr val="000000"/>
                          </a:solidFill>
                          <a:effectLst/>
                          <a:latin typeface="Times New Roman"/>
                        </a:rPr>
                        <a:t>Обучение сотрудников по повышению квалификации по вопросам противодействия коррупции и антикоррупционного законодательства</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Повышение эффективности профессиональной служебной деятельности муниципальных служащих, в том числе в сфере противодействия коррупции</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10979">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8662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11700">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xmlns="" val="73099409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748614797"/>
              </p:ext>
            </p:extLst>
          </p:nvPr>
        </p:nvGraphicFramePr>
        <p:xfrm>
          <a:off x="0" y="0"/>
          <a:ext cx="3217863" cy="828675"/>
        </p:xfrm>
        <a:graphic>
          <a:graphicData uri="http://schemas.openxmlformats.org/presentationml/2006/ole">
            <p:oleObj spid="_x0000_s82999"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1668727928"/>
              </p:ext>
            </p:extLst>
          </p:nvPr>
        </p:nvGraphicFramePr>
        <p:xfrm>
          <a:off x="115747" y="949126"/>
          <a:ext cx="11945074" cy="5856772"/>
        </p:xfrm>
        <a:graphic>
          <a:graphicData uri="http://schemas.openxmlformats.org/drawingml/2006/table">
            <a:tbl>
              <a:tblPr firstRow="1" bandRow="1">
                <a:tableStyleId>{073A0DAA-6AF3-43AB-8588-CEC1D06C72B9}</a:tableStyleId>
              </a:tblPr>
              <a:tblGrid>
                <a:gridCol w="474562"/>
                <a:gridCol w="4883734"/>
                <a:gridCol w="1161535"/>
                <a:gridCol w="1631092"/>
                <a:gridCol w="3794151"/>
              </a:tblGrid>
              <a:tr h="860452">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00025">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26142">
                <a:tc gridSpan="5">
                  <a:txBody>
                    <a:bodyPr/>
                    <a:lstStyle/>
                    <a:p>
                      <a:pPr algn="ctr" fontAlgn="ctr"/>
                      <a:r>
                        <a:rPr lang="ru-RU" sz="1700" b="1" i="0" u="none" strike="noStrike" dirty="0">
                          <a:solidFill>
                            <a:srgbClr val="000000"/>
                          </a:solidFill>
                          <a:effectLst/>
                          <a:latin typeface="Times New Roman"/>
                        </a:rPr>
                        <a:t>Задача 2. Реализация и развитие механизмов противодействия коррупции в сфере муниципальной службы и в муниципальном учреждении</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26142">
                <a:tc rowSpan="4">
                  <a:txBody>
                    <a:bodyPr/>
                    <a:lstStyle/>
                    <a:p>
                      <a:pPr algn="ctr" fontAlgn="ctr"/>
                      <a:r>
                        <a:rPr lang="ru-RU" sz="1700" b="0" i="0" u="none" strike="noStrike" dirty="0">
                          <a:solidFill>
                            <a:srgbClr val="000000"/>
                          </a:solidFill>
                          <a:effectLst/>
                          <a:latin typeface="Times New Roman"/>
                        </a:rPr>
                        <a:t>2.2.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b"/>
                      <a:r>
                        <a:rPr lang="ru-RU" sz="1700" b="0" i="0" u="none" strike="noStrike" dirty="0">
                          <a:solidFill>
                            <a:srgbClr val="000000"/>
                          </a:solidFill>
                          <a:effectLst/>
                          <a:latin typeface="Times New Roman"/>
                        </a:rPr>
                        <a:t>Размещение сведения о полученных доходах и принадлежащем на праве собственности имуществе муниципальных служащих и руководителей муниципальных учреждений и членов их семей на официальном сайте администрации Гороховецкого района с использованием сети Интернет</a:t>
                      </a:r>
                    </a:p>
                  </a:txBody>
                  <a:tcPr marL="9525" marR="9525" marT="9525" marB="0" anchor="ctr" anchorCtr="1">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46,0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smtClean="0">
                          <a:solidFill>
                            <a:srgbClr val="000000"/>
                          </a:solidFill>
                          <a:effectLst/>
                          <a:latin typeface="Times New Roman"/>
                        </a:rPr>
                        <a:t>Исполнение </a:t>
                      </a:r>
                      <a:r>
                        <a:rPr lang="ru-RU" sz="1700" b="0" i="0" u="none" strike="noStrike" dirty="0">
                          <a:solidFill>
                            <a:srgbClr val="000000"/>
                          </a:solidFill>
                          <a:effectLst/>
                          <a:latin typeface="Times New Roman"/>
                        </a:rPr>
                        <a:t>муниципальными служащими, руководителями муниципальных учреждений </a:t>
                      </a:r>
                      <a:r>
                        <a:rPr lang="ru-RU" sz="1700" b="0" i="0" u="none" strike="noStrike" dirty="0" smtClean="0">
                          <a:solidFill>
                            <a:srgbClr val="000000"/>
                          </a:solidFill>
                          <a:effectLst/>
                          <a:latin typeface="Times New Roman"/>
                        </a:rPr>
                        <a:t>и </a:t>
                      </a:r>
                      <a:r>
                        <a:rPr lang="ru-RU" sz="1700" b="0" i="0" u="none" strike="noStrike" dirty="0">
                          <a:solidFill>
                            <a:srgbClr val="000000"/>
                          </a:solidFill>
                          <a:effectLst/>
                          <a:latin typeface="Times New Roman"/>
                        </a:rPr>
                        <a:t>гражданами, претендующими на замещение должностей муниципальной службы законодательства, регламентирующее прохождение муниципальной </a:t>
                      </a:r>
                      <a:r>
                        <a:rPr lang="ru-RU" sz="1700" b="0" i="0" u="none" strike="noStrike" dirty="0" smtClean="0">
                          <a:solidFill>
                            <a:srgbClr val="000000"/>
                          </a:solidFill>
                          <a:effectLst/>
                          <a:latin typeface="Times New Roman"/>
                        </a:rPr>
                        <a:t>службы</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67913">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14,9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66336">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58129">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50001">
                <a:tc gridSpan="5">
                  <a:txBody>
                    <a:bodyPr/>
                    <a:lstStyle/>
                    <a:p>
                      <a:pPr algn="ctr" fontAlgn="ctr"/>
                      <a:r>
                        <a:rPr lang="ru-RU" sz="1700" b="1" i="0" u="none" strike="noStrike" dirty="0">
                          <a:solidFill>
                            <a:srgbClr val="000000"/>
                          </a:solidFill>
                          <a:effectLst/>
                          <a:latin typeface="Times New Roman"/>
                        </a:rPr>
                        <a:t>Задача 4. Профилактика коррупционных правонарушений, совершаемых от имени или в интересах юридических лиц</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90259">
                <a:tc rowSpan="4">
                  <a:txBody>
                    <a:bodyPr/>
                    <a:lstStyle/>
                    <a:p>
                      <a:pPr algn="ctr" fontAlgn="ctr"/>
                      <a:r>
                        <a:rPr lang="ru-RU" sz="1700" b="0" i="0" u="none" strike="noStrike" dirty="0">
                          <a:solidFill>
                            <a:srgbClr val="000000"/>
                          </a:solidFill>
                          <a:effectLst/>
                          <a:latin typeface="Times New Roman"/>
                        </a:rPr>
                        <a:t>4.1.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Обеспечение размещения  информации о закупках в сети Интернет в соответствии с действующим законодательством</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46,8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Обеспечение открытости, здоровой конкуренции и объективности при размещении заказов на поставки товаров, выполнение работ, оказание услуг для  муниципальных </a:t>
                      </a:r>
                      <a:r>
                        <a:rPr lang="ru-RU" sz="1700" b="0" i="0" u="none" strike="noStrike" dirty="0" smtClean="0">
                          <a:solidFill>
                            <a:srgbClr val="000000"/>
                          </a:solidFill>
                          <a:effectLst/>
                          <a:latin typeface="Times New Roman"/>
                        </a:rPr>
                        <a:t>нужд</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TlToBr w="12700" cmpd="sng">
                      <a:noFill/>
                      <a:prstDash val="solid"/>
                    </a:lnTlToBr>
                    <a:lnBlToTr w="12700" cmpd="sng">
                      <a:noFill/>
                      <a:prstDash val="solid"/>
                    </a:lnBlToTr>
                  </a:tcPr>
                </a:tc>
              </a:tr>
              <a:tr h="371180">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83059">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416622">
                <a:tc vMerge="1">
                  <a:txBody>
                    <a:bodyPr/>
                    <a:lstStyle/>
                    <a:p>
                      <a:endParaRPr lang="ru-RU" dirty="0"/>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T w="12700" cap="flat" cmpd="sng" algn="ctr">
                      <a:solidFill>
                        <a:srgbClr val="FFFF00"/>
                      </a:solidFill>
                      <a:prstDash val="solid"/>
                      <a:round/>
                      <a:headEnd type="none" w="med" len="med"/>
                      <a:tailEnd type="none" w="med" len="med"/>
                    </a:lnT>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T w="12700" cap="flat" cmpd="sng" algn="ctr">
                      <a:solidFill>
                        <a:srgbClr val="FFFF00"/>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xmlns="" val="31696167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1379" y="0"/>
            <a:ext cx="11438021"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616429592"/>
              </p:ext>
            </p:extLst>
          </p:nvPr>
        </p:nvGraphicFramePr>
        <p:xfrm>
          <a:off x="0" y="0"/>
          <a:ext cx="3217863" cy="828675"/>
        </p:xfrm>
        <a:graphic>
          <a:graphicData uri="http://schemas.openxmlformats.org/presentationml/2006/ole">
            <p:oleObj spid="_x0000_s85045"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343175929"/>
              </p:ext>
            </p:extLst>
          </p:nvPr>
        </p:nvGraphicFramePr>
        <p:xfrm>
          <a:off x="115747" y="831956"/>
          <a:ext cx="11945074" cy="5348442"/>
        </p:xfrm>
        <a:graphic>
          <a:graphicData uri="http://schemas.openxmlformats.org/drawingml/2006/table">
            <a:tbl>
              <a:tblPr firstRow="1" bandRow="1">
                <a:tableStyleId>{073A0DAA-6AF3-43AB-8588-CEC1D06C72B9}</a:tableStyleId>
              </a:tblPr>
              <a:tblGrid>
                <a:gridCol w="474562"/>
                <a:gridCol w="5150734"/>
                <a:gridCol w="1180618"/>
                <a:gridCol w="1689904"/>
                <a:gridCol w="3449256"/>
              </a:tblGrid>
              <a:tr h="917966">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224490">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615682">
                <a:tc rowSpan="4">
                  <a:txBody>
                    <a:bodyPr/>
                    <a:lstStyle/>
                    <a:p>
                      <a:pPr algn="ctr" fontAlgn="ctr"/>
                      <a:r>
                        <a:rPr lang="ru-RU" sz="1700" b="0" i="0" u="none" strike="noStrike" dirty="0">
                          <a:solidFill>
                            <a:srgbClr val="000000"/>
                          </a:solidFill>
                          <a:effectLst/>
                          <a:latin typeface="Times New Roman"/>
                        </a:rPr>
                        <a:t>4.2.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rowSpan="4">
                  <a:txBody>
                    <a:bodyPr/>
                    <a:lstStyle/>
                    <a:p>
                      <a:pPr algn="ctr" fontAlgn="ctr"/>
                      <a:r>
                        <a:rPr lang="ru-RU" sz="1700" b="0" i="0" u="none" strike="noStrike" dirty="0">
                          <a:solidFill>
                            <a:srgbClr val="000000"/>
                          </a:solidFill>
                          <a:effectLst/>
                          <a:latin typeface="Times New Roman"/>
                        </a:rPr>
                        <a:t>Обеспечение размещения  в сети Интернет и опубликования в СМИ информации о торгах в соответствии с действующим законодательством</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46,8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Исключение коррупции при исполнении  муниципальных функций и предоставлении  муниципальных услуг администрацией муниципального образования Куприяновское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45662">
                <a:tc vMerge="1">
                  <a:txBody>
                    <a:bodyPr/>
                    <a:lstStyle/>
                    <a:p>
                      <a:endParaRPr lang="ru-RU"/>
                    </a:p>
                  </a:txBody>
                  <a:tcPr/>
                </a:tc>
                <a:tc vMerge="1">
                  <a:txBody>
                    <a:bodyPr/>
                    <a:lstStyle/>
                    <a:p>
                      <a:endParaRPr lang="ru-RU"/>
                    </a:p>
                  </a:txBody>
                  <a:tcPr>
                    <a:lnR w="12700" cap="flat" cmpd="sng" algn="ctr">
                      <a:solidFill>
                        <a:srgbClr val="FFFF00"/>
                      </a:solidFill>
                      <a:prstDash val="solid"/>
                      <a:round/>
                      <a:headEnd type="none" w="med" len="med"/>
                      <a:tailEnd type="none" w="med" len="med"/>
                    </a:lnR>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tcPr>
                </a:tc>
              </a:tr>
              <a:tr h="462048">
                <a:tc vMerge="1">
                  <a:txBody>
                    <a:bodyPr/>
                    <a:lstStyle/>
                    <a:p>
                      <a:endParaRPr lang="ru-RU"/>
                    </a:p>
                  </a:txBody>
                  <a:tcPr/>
                </a:tc>
                <a:tc vMerge="1">
                  <a:txBody>
                    <a:bodyPr/>
                    <a:lstStyle/>
                    <a:p>
                      <a:endParaRPr lang="ru-RU"/>
                    </a:p>
                  </a:txBody>
                  <a:tcPr>
                    <a:lnR w="12700" cap="flat" cmpd="sng" algn="ctr">
                      <a:solidFill>
                        <a:srgbClr val="FFFF00"/>
                      </a:solidFill>
                      <a:prstDash val="solid"/>
                      <a:round/>
                      <a:headEnd type="none" w="med" len="med"/>
                      <a:tailEnd type="none" w="med" len="med"/>
                    </a:lnR>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tcPr>
                </a:tc>
              </a:tr>
              <a:tr h="406806">
                <a:tc vMerge="1">
                  <a:txBody>
                    <a:bodyPr/>
                    <a:lstStyle/>
                    <a:p>
                      <a:endParaRPr lang="ru-RU"/>
                    </a:p>
                  </a:txBody>
                  <a:tcPr/>
                </a:tc>
                <a:tc vMerge="1">
                  <a:txBody>
                    <a:bodyPr/>
                    <a:lstStyle/>
                    <a:p>
                      <a:endParaRPr lang="ru-RU"/>
                    </a:p>
                  </a:txBody>
                  <a:tcPr>
                    <a:lnR w="12700" cap="flat" cmpd="sng" algn="ctr">
                      <a:solidFill>
                        <a:srgbClr val="FFFF00"/>
                      </a:solidFill>
                      <a:prstDash val="solid"/>
                      <a:round/>
                      <a:headEnd type="none" w="med" len="med"/>
                      <a:tailEnd type="none" w="med" len="med"/>
                    </a:lnR>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16,2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L w="12700" cap="flat" cmpd="sng" algn="ctr">
                      <a:solidFill>
                        <a:srgbClr val="FFFF00"/>
                      </a:solidFill>
                      <a:prstDash val="solid"/>
                      <a:round/>
                      <a:headEnd type="none" w="med" len="med"/>
                      <a:tailEnd type="none" w="med" len="med"/>
                    </a:lnL>
                  </a:tcPr>
                </a:tc>
              </a:tr>
              <a:tr h="406806">
                <a:tc gridSpan="5">
                  <a:txBody>
                    <a:bodyPr/>
                    <a:lstStyle/>
                    <a:p>
                      <a:pPr algn="ctr" fontAlgn="ctr"/>
                      <a:r>
                        <a:rPr lang="ru-RU" sz="1700" b="1" i="0" u="none" strike="noStrike" dirty="0">
                          <a:solidFill>
                            <a:srgbClr val="000000"/>
                          </a:solidFill>
                          <a:effectLst/>
                          <a:latin typeface="Times New Roman"/>
                        </a:rPr>
                        <a:t> Задача 5. Обеспечение активного участия институтов гражданского общества в реализации антикоррупционной политики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rowSpan="4">
                  <a:txBody>
                    <a:bodyPr/>
                    <a:lstStyle/>
                    <a:p>
                      <a:pPr algn="ctr" fontAlgn="ctr"/>
                      <a:r>
                        <a:rPr lang="ru-RU" sz="1700" b="0" i="0" u="none" strike="noStrike" dirty="0">
                          <a:solidFill>
                            <a:srgbClr val="000000"/>
                          </a:solidFill>
                          <a:effectLst/>
                          <a:latin typeface="Times New Roman"/>
                        </a:rPr>
                        <a:t>5.1.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rowSpan="4">
                  <a:txBody>
                    <a:bodyPr/>
                    <a:lstStyle/>
                    <a:p>
                      <a:pPr algn="ctr" fontAlgn="ctr"/>
                      <a:r>
                        <a:rPr lang="ru-RU" sz="1700" b="0" i="0" u="none" strike="noStrike" dirty="0">
                          <a:solidFill>
                            <a:srgbClr val="000000"/>
                          </a:solidFill>
                          <a:effectLst/>
                          <a:latin typeface="Times New Roman"/>
                        </a:rPr>
                        <a:t>Опубликование в газете «Новая жизнь», бюллетене "Куприяновский вестник" объявлений о проведении публичных слушаниях, рекомендациях, принимаемых участниками публичных слушаний</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80,5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Укрепление   доверия граждан к деятельности органов местного самоуправления </a:t>
                      </a:r>
                      <a:br>
                        <a:rPr lang="ru-RU" sz="1700" b="0" i="0" u="none" strike="noStrike">
                          <a:solidFill>
                            <a:srgbClr val="000000"/>
                          </a:solidFill>
                          <a:effectLst/>
                          <a:latin typeface="Times New Roman"/>
                        </a:rPr>
                      </a:br>
                      <a:endParaRPr lang="ru-RU" sz="1700" b="0" i="0" u="none" strike="noStrike">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22,2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28,5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29,8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7508096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5082" y="81022"/>
            <a:ext cx="11438021" cy="67133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583198248"/>
              </p:ext>
            </p:extLst>
          </p:nvPr>
        </p:nvGraphicFramePr>
        <p:xfrm>
          <a:off x="0" y="0"/>
          <a:ext cx="3217863" cy="828675"/>
        </p:xfrm>
        <a:graphic>
          <a:graphicData uri="http://schemas.openxmlformats.org/presentationml/2006/ole">
            <p:oleObj spid="_x0000_s84023"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972914787"/>
              </p:ext>
            </p:extLst>
          </p:nvPr>
        </p:nvGraphicFramePr>
        <p:xfrm>
          <a:off x="142754" y="1013256"/>
          <a:ext cx="11945074" cy="4942701"/>
        </p:xfrm>
        <a:graphic>
          <a:graphicData uri="http://schemas.openxmlformats.org/drawingml/2006/table">
            <a:tbl>
              <a:tblPr firstRow="1" bandRow="1">
                <a:tableStyleId>{073A0DAA-6AF3-43AB-8588-CEC1D06C72B9}</a:tableStyleId>
              </a:tblPr>
              <a:tblGrid>
                <a:gridCol w="540152"/>
                <a:gridCol w="4687747"/>
                <a:gridCol w="1250066"/>
                <a:gridCol w="1655180"/>
                <a:gridCol w="3811929"/>
              </a:tblGrid>
              <a:tr h="965693">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29692">
                <a:tc>
                  <a:txBody>
                    <a:bodyPr/>
                    <a:lstStyle/>
                    <a:p>
                      <a:pPr algn="ctr" fontAlgn="ctr"/>
                      <a:r>
                        <a:rPr lang="ru-RU" sz="14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647691">
                <a:tc rowSpan="4">
                  <a:txBody>
                    <a:bodyPr/>
                    <a:lstStyle/>
                    <a:p>
                      <a:pPr algn="ctr" fontAlgn="ctr"/>
                      <a:r>
                        <a:rPr lang="ru-RU" sz="1700" b="0" i="0" u="none" strike="noStrike" dirty="0">
                          <a:solidFill>
                            <a:srgbClr val="000000"/>
                          </a:solidFill>
                          <a:effectLst/>
                          <a:latin typeface="Times New Roman"/>
                        </a:rPr>
                        <a:t>5.2.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Подписка газет «Новая жизнь» и "Владимирские </a:t>
                      </a:r>
                      <a:r>
                        <a:rPr lang="ru-RU" sz="1700" b="0" i="0" u="none" strike="noStrike" dirty="0" smtClean="0">
                          <a:solidFill>
                            <a:srgbClr val="000000"/>
                          </a:solidFill>
                          <a:effectLst/>
                          <a:latin typeface="Times New Roman"/>
                        </a:rPr>
                        <a:t>ведомости»</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20,3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Укрепление   доверия граждан к деятельности органов местного самоуправления </a:t>
                      </a:r>
                      <a:br>
                        <a:rPr lang="ru-RU" sz="1700" b="0" i="0" u="none" strike="noStrike">
                          <a:solidFill>
                            <a:srgbClr val="000000"/>
                          </a:solidFill>
                          <a:effectLst/>
                          <a:latin typeface="Times New Roman"/>
                        </a:rPr>
                      </a:br>
                      <a:endParaRPr lang="ru-RU" sz="1700" b="0" i="0" u="none" strike="noStrike">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79992">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5,8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2331">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6,7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2331">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636415">
                <a:tc rowSpan="4" gridSpan="2">
                  <a:txBody>
                    <a:bodyPr/>
                    <a:lstStyle/>
                    <a:p>
                      <a:pPr algn="ctr" fontAlgn="ctr"/>
                      <a:r>
                        <a:rPr lang="ru-RU" sz="1700" b="1" i="0" u="none" strike="noStrike" dirty="0">
                          <a:solidFill>
                            <a:srgbClr val="000000"/>
                          </a:solidFill>
                          <a:effectLst/>
                          <a:latin typeface="Times New Roman"/>
                        </a:rPr>
                        <a:t> ИТОГО ПО ПРОГРАММЕ: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2025-2027     </a:t>
                      </a:r>
                      <a:r>
                        <a:rPr lang="ru-RU" sz="1700" b="1"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1 013,1</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Развитие и совершенствование комплексной системы противодействия коррупции в администрации муниципального образования Куприяновское и подведомственных ей организациях</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72028">
                <a:tc gridSpan="2"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2025</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320,7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47716">
                <a:tc gridSpan="2"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2026</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339,3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78812">
                <a:tc gridSpan="2"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2027</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353,1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xmlns="" val="115298961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900202329"/>
              </p:ext>
            </p:extLst>
          </p:nvPr>
        </p:nvGraphicFramePr>
        <p:xfrm>
          <a:off x="0" y="0"/>
          <a:ext cx="3217863" cy="828675"/>
        </p:xfrm>
        <a:graphic>
          <a:graphicData uri="http://schemas.openxmlformats.org/presentationml/2006/ole">
            <p:oleObj spid="_x0000_s86068"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3012868786"/>
              </p:ext>
            </p:extLst>
          </p:nvPr>
        </p:nvGraphicFramePr>
        <p:xfrm>
          <a:off x="150471" y="719666"/>
          <a:ext cx="11969317" cy="5912629"/>
        </p:xfrm>
        <a:graphic>
          <a:graphicData uri="http://schemas.openxmlformats.org/drawingml/2006/table">
            <a:tbl>
              <a:tblPr firstRow="1" bandRow="1">
                <a:tableStyleId>{5C22544A-7EE6-4342-B048-85BDC9FD1C3A}</a:tableStyleId>
              </a:tblPr>
              <a:tblGrid>
                <a:gridCol w="660850"/>
                <a:gridCol w="5219089"/>
                <a:gridCol w="1181711"/>
                <a:gridCol w="1134319"/>
                <a:gridCol w="1273215"/>
                <a:gridCol w="1247443"/>
                <a:gridCol w="1252690"/>
              </a:tblGrid>
              <a:tr h="833708">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66134">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279800">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59170">
                <a:tc gridSpan="7">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Цель.  Развитие и совершенствование комплексной системы противодействия коррупции в органе местного самоуправления муниципального образования Куприяновское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59170">
                <a:tc gridSpan="7">
                  <a:txBody>
                    <a:bodyPr/>
                    <a:lstStyle/>
                    <a:p>
                      <a:pPr algn="ctr" fontAlgn="ctr"/>
                      <a:r>
                        <a:rPr lang="ru-RU" sz="1700" b="0" i="0" u="none" strike="noStrike">
                          <a:solidFill>
                            <a:srgbClr val="000000"/>
                          </a:solidFill>
                          <a:effectLst/>
                          <a:latin typeface="Times New Roman"/>
                        </a:rPr>
                        <a:t>Задача 1. Организация исполнения антикоррупционного законодательства и достижение максимальной прозрачности деятельности администрации муниципального образования Куприяновское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382785">
                <a:tc>
                  <a:txBody>
                    <a:bodyPr/>
                    <a:lstStyle/>
                    <a:p>
                      <a:pPr algn="ctr" fontAlgn="ctr"/>
                      <a:r>
                        <a:rPr lang="ru-RU" sz="1700" b="0" i="0" u="none" strike="noStrike">
                          <a:solidFill>
                            <a:srgbClr val="000000"/>
                          </a:solidFill>
                          <a:effectLst/>
                          <a:latin typeface="Times New Roman"/>
                        </a:rPr>
                        <a:t>1.1.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проектов муниципальных нормативных правовых актов, прошедших антикоррупционную экспертизу в отчетном периоде, от общего количества проектов нормативных правовых актов, подлежащих антикоррупционной экспертизе в отчетном периоде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90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931862">
                <a:tc>
                  <a:txBody>
                    <a:bodyPr/>
                    <a:lstStyle/>
                    <a:p>
                      <a:pPr algn="ctr" fontAlgn="ctr"/>
                      <a:r>
                        <a:rPr lang="ru-RU" sz="1700" b="0" i="0" u="none" strike="noStrike">
                          <a:solidFill>
                            <a:srgbClr val="000000"/>
                          </a:solidFill>
                          <a:effectLst/>
                          <a:latin typeface="Times New Roman"/>
                        </a:rPr>
                        <a:t>1.2.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проектов муниципальных нормативных правовых актов, опубликованных в СМИ и размещенных на сайте в сети Интернет для проведения антикоррупционной экспертизы в отчетном периоде, от общего количества проектов нормативных правовых актов, подлежащих опубликованию и прохождению антикоррупционной экспертизы в отчетном периоде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90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60303679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704718012"/>
              </p:ext>
            </p:extLst>
          </p:nvPr>
        </p:nvGraphicFramePr>
        <p:xfrm>
          <a:off x="0" y="0"/>
          <a:ext cx="3217863" cy="828675"/>
        </p:xfrm>
        <a:graphic>
          <a:graphicData uri="http://schemas.openxmlformats.org/presentationml/2006/ole">
            <p:oleObj spid="_x0000_s87091"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218388827"/>
              </p:ext>
            </p:extLst>
          </p:nvPr>
        </p:nvGraphicFramePr>
        <p:xfrm>
          <a:off x="81023" y="650206"/>
          <a:ext cx="11969317" cy="6031957"/>
        </p:xfrm>
        <a:graphic>
          <a:graphicData uri="http://schemas.openxmlformats.org/drawingml/2006/table">
            <a:tbl>
              <a:tblPr firstRow="1" bandRow="1">
                <a:tableStyleId>{5C22544A-7EE6-4342-B048-85BDC9FD1C3A}</a:tableStyleId>
              </a:tblPr>
              <a:tblGrid>
                <a:gridCol w="660850"/>
                <a:gridCol w="5184365"/>
                <a:gridCol w="1216435"/>
                <a:gridCol w="1134319"/>
                <a:gridCol w="1273215"/>
                <a:gridCol w="1247443"/>
                <a:gridCol w="1252690"/>
              </a:tblGrid>
              <a:tr h="802103">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74610">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226639">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858626">
                <a:tc>
                  <a:txBody>
                    <a:bodyPr/>
                    <a:lstStyle/>
                    <a:p>
                      <a:pPr algn="ctr" fontAlgn="ctr"/>
                      <a:r>
                        <a:rPr lang="ru-RU" sz="1700" b="0" i="0" u="none" strike="noStrike">
                          <a:solidFill>
                            <a:srgbClr val="000000"/>
                          </a:solidFill>
                          <a:effectLst/>
                          <a:latin typeface="Times New Roman"/>
                        </a:rPr>
                        <a:t>1.3.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проектов нормативных правовых актов, к которым контрольно-надзорными органами предъявлены обоснованные требования об исключении коррупциогенных факторов, в общем количестве проектов муниципальных нормативных правовых актов муниципального образования Куприяновское, проходивших антикоррупционную экспертизу</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98386">
                <a:tc gridSpan="7">
                  <a:txBody>
                    <a:bodyPr/>
                    <a:lstStyle/>
                    <a:p>
                      <a:pPr algn="ctr" fontAlgn="ctr"/>
                      <a:r>
                        <a:rPr lang="ru-RU" sz="1700" b="0" i="0" u="none" strike="noStrike" dirty="0">
                          <a:solidFill>
                            <a:srgbClr val="000000"/>
                          </a:solidFill>
                          <a:effectLst/>
                          <a:latin typeface="Times New Roman"/>
                        </a:rPr>
                        <a:t>Задача 2. Реализация и развитие механизмов противодействия коррупции в сфере муниципальной службы и в муниципальном учреждении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066234">
                <a:tc>
                  <a:txBody>
                    <a:bodyPr/>
                    <a:lstStyle/>
                    <a:p>
                      <a:pPr algn="ctr" fontAlgn="ctr"/>
                      <a:r>
                        <a:rPr lang="ru-RU" sz="1700" b="0" i="0" u="none" strike="noStrike">
                          <a:solidFill>
                            <a:srgbClr val="000000"/>
                          </a:solidFill>
                          <a:effectLst/>
                          <a:latin typeface="Times New Roman"/>
                        </a:rPr>
                        <a:t>2.1.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Количество сотрудников, прошедших обучение по повышению квалификации по вопросам противодействия коррупции и антикоррупционного законодательства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чел.</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235465">
                <a:tc>
                  <a:txBody>
                    <a:bodyPr/>
                    <a:lstStyle/>
                    <a:p>
                      <a:pPr algn="ctr" fontAlgn="ctr"/>
                      <a:r>
                        <a:rPr lang="ru-RU" sz="1700" b="0" i="0" u="none" strike="noStrike">
                          <a:solidFill>
                            <a:srgbClr val="000000"/>
                          </a:solidFill>
                          <a:effectLst/>
                          <a:latin typeface="Times New Roman"/>
                        </a:rPr>
                        <a:t>2.2.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муниципальных служащих и руководителей муниципальных учреждений, представивших сведения о полученных доходах и принадлежащем на праве собственности имуществе и размещение их на официальном сайте администрации района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70145223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4116745923"/>
              </p:ext>
            </p:extLst>
          </p:nvPr>
        </p:nvGraphicFramePr>
        <p:xfrm>
          <a:off x="0" y="0"/>
          <a:ext cx="3217863" cy="828675"/>
        </p:xfrm>
        <a:graphic>
          <a:graphicData uri="http://schemas.openxmlformats.org/presentationml/2006/ole">
            <p:oleObj spid="_x0000_s88116"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2431345438"/>
              </p:ext>
            </p:extLst>
          </p:nvPr>
        </p:nvGraphicFramePr>
        <p:xfrm>
          <a:off x="104172" y="814116"/>
          <a:ext cx="11969317" cy="5947808"/>
        </p:xfrm>
        <a:graphic>
          <a:graphicData uri="http://schemas.openxmlformats.org/drawingml/2006/table">
            <a:tbl>
              <a:tblPr firstRow="1" bandRow="1">
                <a:tableStyleId>{5C22544A-7EE6-4342-B048-85BDC9FD1C3A}</a:tableStyleId>
              </a:tblPr>
              <a:tblGrid>
                <a:gridCol w="660850"/>
                <a:gridCol w="5265388"/>
                <a:gridCol w="1135412"/>
                <a:gridCol w="1134319"/>
                <a:gridCol w="1273215"/>
                <a:gridCol w="1247443"/>
                <a:gridCol w="1252690"/>
              </a:tblGrid>
              <a:tr h="789925">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69684">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168831">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285114">
                <a:tc>
                  <a:txBody>
                    <a:bodyPr/>
                    <a:lstStyle/>
                    <a:p>
                      <a:pPr algn="ctr" fontAlgn="ctr"/>
                      <a:r>
                        <a:rPr lang="ru-RU" sz="1700" b="0" i="0" u="none" strike="noStrike">
                          <a:solidFill>
                            <a:srgbClr val="000000"/>
                          </a:solidFill>
                          <a:effectLst/>
                          <a:latin typeface="Times New Roman"/>
                        </a:rPr>
                        <a:t>2.3.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представлений прокуратуры в отношении муниципальных служащих, представивших неполные (недостоверные) сведения о доходах, от общего числа муниципальных служащих, представляющих указанные сведения  </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111405">
                <a:tc>
                  <a:txBody>
                    <a:bodyPr/>
                    <a:lstStyle/>
                    <a:p>
                      <a:pPr algn="ctr" fontAlgn="ctr"/>
                      <a:r>
                        <a:rPr lang="ru-RU" sz="1700" b="0" i="0" u="none" strike="noStrike">
                          <a:solidFill>
                            <a:srgbClr val="000000"/>
                          </a:solidFill>
                          <a:effectLst/>
                          <a:latin typeface="Times New Roman"/>
                        </a:rPr>
                        <a:t>2.4.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муниципальных служащих, допустивших нарушения законодательства об ограничениях и запретах, требованиях о предотвращении или об урегулировании конфликта интересов, иных обязанностей, установленных в целях противодействия коррупции, выявленных органом по управлению муниципальной службой и/или контрольно-надзорными органами, от общего числа муниципальных служащих </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285114">
                <a:tc>
                  <a:txBody>
                    <a:bodyPr/>
                    <a:lstStyle/>
                    <a:p>
                      <a:pPr algn="ctr" fontAlgn="ctr"/>
                      <a:r>
                        <a:rPr lang="ru-RU" sz="1700" b="0" i="0" u="none" strike="noStrike">
                          <a:solidFill>
                            <a:srgbClr val="000000"/>
                          </a:solidFill>
                          <a:effectLst/>
                          <a:latin typeface="Times New Roman"/>
                        </a:rPr>
                        <a:t>2.5.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Анализ соблюдения запретов, ограничений и требований, касающихся получения отдельными категориями лиц подарков в связи с протокольными мероприятиями, со служебными командировками и с другими официальными мероприятиями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30808603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834295894"/>
              </p:ext>
            </p:extLst>
          </p:nvPr>
        </p:nvGraphicFramePr>
        <p:xfrm>
          <a:off x="0" y="0"/>
          <a:ext cx="3217863" cy="828675"/>
        </p:xfrm>
        <a:graphic>
          <a:graphicData uri="http://schemas.openxmlformats.org/presentationml/2006/ole">
            <p:oleObj spid="_x0000_s8914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989578013"/>
              </p:ext>
            </p:extLst>
          </p:nvPr>
        </p:nvGraphicFramePr>
        <p:xfrm>
          <a:off x="115747" y="719666"/>
          <a:ext cx="12004041" cy="6003594"/>
        </p:xfrm>
        <a:graphic>
          <a:graphicData uri="http://schemas.openxmlformats.org/drawingml/2006/table">
            <a:tbl>
              <a:tblPr firstRow="1" bandRow="1">
                <a:tableStyleId>{5C22544A-7EE6-4342-B048-85BDC9FD1C3A}</a:tableStyleId>
              </a:tblPr>
              <a:tblGrid>
                <a:gridCol w="695574"/>
                <a:gridCol w="5265388"/>
                <a:gridCol w="1135412"/>
                <a:gridCol w="1134319"/>
                <a:gridCol w="1273215"/>
                <a:gridCol w="1247443"/>
                <a:gridCol w="1252690"/>
              </a:tblGrid>
              <a:tr h="833530">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84570">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a:t>
                      </a:r>
                      <a:r>
                        <a:rPr lang="en-AU" sz="1800" b="1" i="0" u="none" strike="noStrike" dirty="0" smtClean="0">
                          <a:solidFill>
                            <a:srgbClr val="FFFFFF"/>
                          </a:solidFill>
                          <a:effectLst/>
                          <a:latin typeface="Times New Roman" panose="02020603050405020304" pitchFamily="18" charset="0"/>
                          <a:cs typeface="Times New Roman" panose="02020603050405020304" pitchFamily="18" charset="0"/>
                        </a:rPr>
                        <a:t>4</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a:t>
                      </a:r>
                      <a:r>
                        <a:rPr lang="en-AU" sz="1800" b="1" i="0" u="none" strike="noStrike" dirty="0" smtClean="0">
                          <a:solidFill>
                            <a:srgbClr val="FFFFFF"/>
                          </a:solidFill>
                          <a:effectLst/>
                          <a:latin typeface="Times New Roman" panose="02020603050405020304" pitchFamily="18" charset="0"/>
                          <a:cs typeface="Times New Roman" panose="02020603050405020304" pitchFamily="18" charset="0"/>
                        </a:rPr>
                        <a:t>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a:t>
                      </a:r>
                      <a:r>
                        <a:rPr lang="en-AU" sz="1800" b="1" i="0" u="none" strike="noStrike" dirty="0" smtClean="0">
                          <a:solidFill>
                            <a:srgbClr val="FFFFFF"/>
                          </a:solidFill>
                          <a:effectLst/>
                          <a:latin typeface="Times New Roman" panose="02020603050405020304" pitchFamily="18" charset="0"/>
                          <a:cs typeface="Times New Roman" panose="02020603050405020304" pitchFamily="18" charset="0"/>
                        </a:rPr>
                        <a:t>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279740">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61344">
                <a:tc>
                  <a:txBody>
                    <a:bodyPr/>
                    <a:lstStyle/>
                    <a:p>
                      <a:pPr algn="ctr" fontAlgn="ctr"/>
                      <a:r>
                        <a:rPr lang="ru-RU" sz="1700" b="0" i="0" u="none" strike="noStrike">
                          <a:solidFill>
                            <a:srgbClr val="000000"/>
                          </a:solidFill>
                          <a:effectLst/>
                          <a:latin typeface="Times New Roman"/>
                        </a:rPr>
                        <a:t>2.6.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Анализ соблюдения ограничений и требований, касающихся выполнения муниципальными служащими иной оплачиваемой работы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086822">
                <a:tc>
                  <a:txBody>
                    <a:bodyPr/>
                    <a:lstStyle/>
                    <a:p>
                      <a:pPr algn="ctr" fontAlgn="ctr"/>
                      <a:r>
                        <a:rPr lang="ru-RU" sz="1700" b="0" i="0" u="none" strike="noStrike">
                          <a:solidFill>
                            <a:srgbClr val="000000"/>
                          </a:solidFill>
                          <a:effectLst/>
                          <a:latin typeface="Times New Roman"/>
                        </a:rPr>
                        <a:t>2.7.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Анализ соблюдения ограничений и требований, касающихся обязанности муниципальных служащих уведомлять об обращениях в целях склонения к совершению коррупционных правонарушений</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404674">
                <a:tc gridSpan="7">
                  <a:txBody>
                    <a:bodyPr/>
                    <a:lstStyle/>
                    <a:p>
                      <a:pPr algn="ctr" fontAlgn="ctr"/>
                      <a:r>
                        <a:rPr lang="ru-RU" sz="1700" b="0" i="0" u="none" strike="noStrike" dirty="0">
                          <a:solidFill>
                            <a:srgbClr val="000000"/>
                          </a:solidFill>
                          <a:effectLst/>
                          <a:latin typeface="Times New Roman"/>
                        </a:rPr>
                        <a:t>Задача 3. Мониторинг коррупции, коррупциогенных факторов и мер антикоррупционной политики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086822">
                <a:tc>
                  <a:txBody>
                    <a:bodyPr/>
                    <a:lstStyle/>
                    <a:p>
                      <a:pPr algn="ctr" fontAlgn="ctr"/>
                      <a:r>
                        <a:rPr lang="ru-RU" sz="1700" b="0" i="0" u="none" strike="noStrike">
                          <a:solidFill>
                            <a:srgbClr val="000000"/>
                          </a:solidFill>
                          <a:effectLst/>
                          <a:latin typeface="Times New Roman"/>
                        </a:rPr>
                        <a:t>3.1.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установленных фактов коррупции от общего количества жалоб и обращений граждан, поступивших за отчетный период по горячей линии «телефона доверия» и по электронной почте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56744">
                <a:tc gridSpan="7">
                  <a:txBody>
                    <a:bodyPr/>
                    <a:lstStyle/>
                    <a:p>
                      <a:pPr algn="ctr" fontAlgn="ctr"/>
                      <a:r>
                        <a:rPr lang="ru-RU" sz="1700" b="0" i="0" u="none" strike="noStrike">
                          <a:solidFill>
                            <a:srgbClr val="000000"/>
                          </a:solidFill>
                          <a:effectLst/>
                          <a:latin typeface="Times New Roman"/>
                        </a:rPr>
                        <a:t>Задача 4. Профилактика коррупционных правонарушений, совершаемых от имени или в интересах юридических лиц</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04674">
                <a:tc>
                  <a:txBody>
                    <a:bodyPr/>
                    <a:lstStyle/>
                    <a:p>
                      <a:pPr algn="ctr" fontAlgn="ctr"/>
                      <a:r>
                        <a:rPr lang="ru-RU" sz="1700" b="0" i="0" u="none" strike="noStrike">
                          <a:solidFill>
                            <a:srgbClr val="000000"/>
                          </a:solidFill>
                          <a:effectLst/>
                          <a:latin typeface="Times New Roman"/>
                        </a:rPr>
                        <a:t>4.1.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Количество нарушений законодательства о закупках</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единиц</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404674">
                <a:tc>
                  <a:txBody>
                    <a:bodyPr/>
                    <a:lstStyle/>
                    <a:p>
                      <a:pPr algn="ctr" fontAlgn="ctr"/>
                      <a:r>
                        <a:rPr lang="ru-RU" sz="1700" b="0" i="0" u="none" strike="noStrike">
                          <a:solidFill>
                            <a:srgbClr val="000000"/>
                          </a:solidFill>
                          <a:effectLst/>
                          <a:latin typeface="Times New Roman"/>
                        </a:rPr>
                        <a:t>4.2.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Количество нарушений законодательства о торгах</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единиц</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4771349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385931323"/>
              </p:ext>
            </p:extLst>
          </p:nvPr>
        </p:nvGraphicFramePr>
        <p:xfrm>
          <a:off x="0" y="0"/>
          <a:ext cx="3217863" cy="828675"/>
        </p:xfrm>
        <a:graphic>
          <a:graphicData uri="http://schemas.openxmlformats.org/presentationml/2006/ole">
            <p:oleObj spid="_x0000_s90163"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3592956109"/>
              </p:ext>
            </p:extLst>
          </p:nvPr>
        </p:nvGraphicFramePr>
        <p:xfrm>
          <a:off x="95361" y="902827"/>
          <a:ext cx="12015616" cy="4954024"/>
        </p:xfrm>
        <a:graphic>
          <a:graphicData uri="http://schemas.openxmlformats.org/drawingml/2006/table">
            <a:tbl>
              <a:tblPr firstRow="1" bandRow="1">
                <a:tableStyleId>{5C22544A-7EE6-4342-B048-85BDC9FD1C3A}</a:tableStyleId>
              </a:tblPr>
              <a:tblGrid>
                <a:gridCol w="663406"/>
                <a:gridCol w="5285755"/>
                <a:gridCol w="1139804"/>
                <a:gridCol w="1138707"/>
                <a:gridCol w="1278140"/>
                <a:gridCol w="1252268"/>
                <a:gridCol w="1257536"/>
              </a:tblGrid>
              <a:tr h="895571">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11712">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306421">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943497">
                <a:tc>
                  <a:txBody>
                    <a:bodyPr/>
                    <a:lstStyle/>
                    <a:p>
                      <a:pPr algn="ctr" fontAlgn="ctr"/>
                      <a:r>
                        <a:rPr lang="ru-RU" sz="1700" b="0" i="0" u="none" strike="noStrike">
                          <a:solidFill>
                            <a:srgbClr val="000000"/>
                          </a:solidFill>
                          <a:effectLst/>
                          <a:latin typeface="Times New Roman"/>
                        </a:rPr>
                        <a:t>4.3.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оказываемых муниципальных услуг, по которым разработаны административные регламенты, от общего числа предоставляемых муниципальных услуг</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421613">
                <a:tc gridSpan="7">
                  <a:txBody>
                    <a:bodyPr/>
                    <a:lstStyle/>
                    <a:p>
                      <a:pPr algn="ctr" fontAlgn="ctr"/>
                      <a:r>
                        <a:rPr lang="ru-RU" sz="1700" b="0" i="0" u="none" strike="noStrike" dirty="0">
                          <a:solidFill>
                            <a:srgbClr val="000000"/>
                          </a:solidFill>
                          <a:effectLst/>
                          <a:latin typeface="Times New Roman"/>
                        </a:rPr>
                        <a:t>Задача 5. Обеспечение активного участия институтов гражданского общества в реализации антикоррупционной политики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075210">
                <a:tc>
                  <a:txBody>
                    <a:bodyPr/>
                    <a:lstStyle/>
                    <a:p>
                      <a:pPr algn="ctr" fontAlgn="ctr"/>
                      <a:r>
                        <a:rPr lang="ru-RU" sz="1700" b="0" i="0" u="none" strike="noStrike" dirty="0">
                          <a:solidFill>
                            <a:srgbClr val="000000"/>
                          </a:solidFill>
                          <a:effectLst/>
                          <a:latin typeface="Times New Roman"/>
                        </a:rPr>
                        <a:t>5.1.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опубликованных в газете «Новая жизнь» или информационном бюллетене «Куприяновский вестник»  объявлений о проведении публичных слушаниях, рекомендациях, принимаемых участниками публичных слушаний от общего количества проведенных публичных слушаний и принятых по ним рекомендациях </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37372542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0"/>
            <a:ext cx="11333871" cy="6832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000" b="1" dirty="0">
                <a:solidFill>
                  <a:srgbClr val="FF0000"/>
                </a:solidFill>
              </a:rPr>
              <a:t>«Комплексное развитие сельских территорий муниципального образования </a:t>
            </a:r>
            <a:r>
              <a:rPr lang="ru-RU" sz="2000" b="1" dirty="0" smtClean="0">
                <a:solidFill>
                  <a:srgbClr val="FF0000"/>
                </a:solidFill>
              </a:rPr>
              <a:t>Куприяновское»</a:t>
            </a:r>
            <a:endParaRPr lang="ru-RU" sz="2000" b="1" dirty="0">
              <a:solidFill>
                <a:srgbClr val="FF0000"/>
              </a:solidFill>
            </a:endParaRPr>
          </a:p>
        </p:txBody>
      </p:sp>
      <p:sp>
        <p:nvSpPr>
          <p:cNvPr id="3" name="Прямоугольник 2"/>
          <p:cNvSpPr/>
          <p:nvPr/>
        </p:nvSpPr>
        <p:spPr>
          <a:xfrm>
            <a:off x="0" y="774700"/>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Программные мероприятия Программы и объемы их финансирования на </a:t>
            </a:r>
            <a:r>
              <a:rPr lang="ru-RU" sz="2400" b="1" dirty="0" smtClean="0">
                <a:solidFill>
                  <a:srgbClr val="FFFF00"/>
                </a:solidFill>
              </a:rPr>
              <a:t>2025 год и на плановый период 2026 и 2027 годов</a:t>
            </a:r>
            <a:endParaRPr lang="ru-RU" sz="2400"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3405976897"/>
              </p:ext>
            </p:extLst>
          </p:nvPr>
        </p:nvGraphicFramePr>
        <p:xfrm>
          <a:off x="0" y="0"/>
          <a:ext cx="3823878" cy="984738"/>
        </p:xfrm>
        <a:graphic>
          <a:graphicData uri="http://schemas.openxmlformats.org/presentationml/2006/ole">
            <p:oleObj spid="_x0000_s120863"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xmlns="" val="2922869916"/>
              </p:ext>
            </p:extLst>
          </p:nvPr>
        </p:nvGraphicFramePr>
        <p:xfrm>
          <a:off x="0" y="1522416"/>
          <a:ext cx="12192001" cy="5199020"/>
        </p:xfrm>
        <a:graphic>
          <a:graphicData uri="http://schemas.openxmlformats.org/drawingml/2006/table">
            <a:tbl>
              <a:tblPr firstRow="1" bandRow="1">
                <a:tableStyleId>{5C22544A-7EE6-4342-B048-85BDC9FD1C3A}</a:tableStyleId>
              </a:tblPr>
              <a:tblGrid>
                <a:gridCol w="554535"/>
                <a:gridCol w="7983823"/>
                <a:gridCol w="1102120"/>
                <a:gridCol w="854698"/>
                <a:gridCol w="867266"/>
                <a:gridCol w="829559"/>
              </a:tblGrid>
              <a:tr h="679346">
                <a:tc rowSpan="2">
                  <a:txBody>
                    <a:bodyPr/>
                    <a:lstStyle/>
                    <a:p>
                      <a:pPr algn="ctr" rtl="0" fontAlgn="ctr"/>
                      <a:r>
                        <a:rPr lang="ru-RU" sz="1600" b="1" u="none" strike="noStrike" dirty="0" smtClean="0">
                          <a:effectLst/>
                        </a:rPr>
                        <a:t>№   </a:t>
                      </a:r>
                      <a:endParaRPr lang="ru-RU" sz="1600" b="1" i="0" u="none" strike="noStrike" dirty="0">
                        <a:solidFill>
                          <a:srgbClr val="FFFFFF"/>
                        </a:solidFill>
                        <a:effectLst/>
                        <a:latin typeface="Times New Roman"/>
                      </a:endParaRPr>
                    </a:p>
                    <a:p>
                      <a:pPr algn="ctr" rtl="0" fontAlgn="ctr"/>
                      <a:r>
                        <a:rPr lang="ru-RU" sz="1600" b="1" u="none" strike="noStrike" dirty="0">
                          <a:solidFill>
                            <a:schemeClr val="bg1"/>
                          </a:solidFill>
                          <a:effectLst/>
                        </a:rPr>
                        <a:t>п/п</a:t>
                      </a:r>
                      <a:endParaRPr lang="ru-RU" sz="16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algn="ctr" rtl="0" fontAlgn="ctr"/>
                      <a:r>
                        <a:rPr lang="ru-RU" sz="1600" b="1" u="none" strike="noStrike" dirty="0">
                          <a:effectLst/>
                        </a:rPr>
                        <a:t>Наименования программных мероприятий и источников финансирования</a:t>
                      </a:r>
                      <a:endParaRPr lang="ru-RU" sz="1600" b="1" i="0" u="none" strike="noStrike" dirty="0">
                        <a:solidFill>
                          <a:srgbClr val="FFFFFF"/>
                        </a:solidFill>
                        <a:effectLst/>
                        <a:latin typeface="Times New Roman"/>
                      </a:endParaRPr>
                    </a:p>
                  </a:txBody>
                  <a:tcPr marL="0" marR="0" marT="0" marB="0" anchor="ctr">
                    <a:solidFill>
                      <a:srgbClr val="002060"/>
                    </a:solidFill>
                  </a:tcPr>
                </a:tc>
                <a:tc>
                  <a:txBody>
                    <a:bodyPr/>
                    <a:lstStyle/>
                    <a:p>
                      <a:pPr algn="ctr" rtl="0" fontAlgn="ctr"/>
                      <a:r>
                        <a:rPr lang="ru-RU" sz="1800" b="1" u="none" strike="noStrike" dirty="0" smtClean="0">
                          <a:effectLst/>
                        </a:rPr>
                        <a:t>2025- 2027 </a:t>
                      </a:r>
                      <a:r>
                        <a:rPr lang="ru-RU" sz="1800" b="1" u="none" strike="noStrike" dirty="0">
                          <a:effectLst/>
                        </a:rPr>
                        <a:t>годы,  </a:t>
                      </a:r>
                      <a:endParaRPr lang="ru-RU" sz="18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600" b="1" u="none" strike="noStrike" dirty="0">
                          <a:effectLst/>
                        </a:rPr>
                        <a:t>в том числе по годам:</a:t>
                      </a:r>
                      <a:endParaRPr lang="ru-RU" sz="16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369041">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600" b="1" u="none" strike="noStrike" dirty="0">
                          <a:solidFill>
                            <a:schemeClr val="bg1"/>
                          </a:solidFill>
                          <a:effectLst/>
                        </a:rPr>
                        <a:t>всего</a:t>
                      </a: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268181">
                <a:tc>
                  <a:txBody>
                    <a:bodyPr/>
                    <a:lstStyle/>
                    <a:p>
                      <a:pPr algn="ctr" rtl="0" fontAlgn="ctr"/>
                      <a:r>
                        <a:rPr lang="ru-RU" sz="1200" b="1" u="none" strike="noStrike" dirty="0">
                          <a:solidFill>
                            <a:schemeClr val="bg1"/>
                          </a:solidFill>
                          <a:effectLst/>
                        </a:rPr>
                        <a:t>1</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2</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3</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4</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5</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6</a:t>
                      </a:r>
                      <a:endParaRPr lang="ru-RU" sz="1200" b="1" i="0" u="none" strike="noStrike" dirty="0">
                        <a:solidFill>
                          <a:schemeClr val="bg1"/>
                        </a:solidFill>
                        <a:effectLst/>
                        <a:latin typeface="Times New Roman"/>
                      </a:endParaRPr>
                    </a:p>
                  </a:txBody>
                  <a:tcPr marL="0" marR="0" marT="0" marB="0" anchor="ctr">
                    <a:solidFill>
                      <a:srgbClr val="002060"/>
                    </a:solidFill>
                  </a:tcPr>
                </a:tc>
              </a:tr>
              <a:tr h="360903">
                <a:tc gridSpan="6">
                  <a:txBody>
                    <a:bodyPr/>
                    <a:lstStyle/>
                    <a:p>
                      <a:pPr algn="ctr" rtl="0" fontAlgn="ctr"/>
                      <a:r>
                        <a:rPr lang="ru-RU" sz="1700" b="1" u="none" strike="noStrike" dirty="0">
                          <a:solidFill>
                            <a:srgbClr val="00B0F0"/>
                          </a:solidFill>
                          <a:effectLst/>
                        </a:rPr>
                        <a:t>Цель: создание условий для повышения качества жизни сельского населения</a:t>
                      </a:r>
                      <a:endParaRPr lang="ru-RU" sz="1700" b="1" i="0" u="none" strike="noStrike" dirty="0">
                        <a:solidFill>
                          <a:srgbClr val="00B0F0"/>
                        </a:solidFill>
                        <a:effectLst/>
                        <a:latin typeface="Times New Roman"/>
                      </a:endParaRPr>
                    </a:p>
                  </a:txBody>
                  <a:tcPr marL="0" marR="0" marT="0" marB="0" anchor="ctr">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95229">
                <a:tc gridSpan="6">
                  <a:txBody>
                    <a:bodyPr/>
                    <a:lstStyle/>
                    <a:p>
                      <a:pPr algn="ctr" rtl="0" fontAlgn="ctr"/>
                      <a:r>
                        <a:rPr lang="ru-RU" sz="1700" b="1" u="none" strike="noStrike" dirty="0">
                          <a:solidFill>
                            <a:srgbClr val="FFFF00"/>
                          </a:solidFill>
                          <a:effectLst/>
                        </a:rPr>
                        <a:t>Задача: стимулирование и поддержка реализации общественно значимых проектов по благоустройству сельских территорий,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a:t>
                      </a:r>
                      <a:endParaRPr lang="ru-RU" sz="1700" b="1" i="0" u="none" strike="noStrike" dirty="0">
                        <a:solidFill>
                          <a:srgbClr val="FFFF00"/>
                        </a:solidFill>
                        <a:effectLst/>
                        <a:latin typeface="Times New Roman"/>
                      </a:endParaRPr>
                    </a:p>
                  </a:txBody>
                  <a:tcPr marL="0" marR="0" marT="0" marB="0" anchor="ctr">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21805">
                <a:tc rowSpan="6">
                  <a:txBody>
                    <a:bodyPr/>
                    <a:lstStyle/>
                    <a:p>
                      <a:pPr algn="ctr" rtl="0" fontAlgn="ctr"/>
                      <a:r>
                        <a:rPr lang="ru-RU" sz="1700" b="1" u="none" strike="noStrike" dirty="0">
                          <a:solidFill>
                            <a:srgbClr val="FFFFFF"/>
                          </a:solidFill>
                          <a:effectLst/>
                        </a:rPr>
                        <a:t>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Мероприятия по реализации общественно значимых проектов по благоустройству сельских территорий</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5 907,2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4 348,9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14366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en-AU" sz="1800" b="1" dirty="0" smtClean="0">
                          <a:solidFill>
                            <a:schemeClr val="bg1"/>
                          </a:solidFill>
                          <a:effectLst/>
                          <a:latin typeface="Times New Roman"/>
                          <a:ea typeface="Times New Roman"/>
                        </a:rPr>
                        <a:t>1</a:t>
                      </a:r>
                      <a:r>
                        <a:rPr lang="ru-RU" sz="1800" b="1" dirty="0" smtClean="0">
                          <a:solidFill>
                            <a:schemeClr val="bg1"/>
                          </a:solidFill>
                          <a:effectLst/>
                          <a:latin typeface="Times New Roman"/>
                          <a:ea typeface="Times New Roman"/>
                        </a:rPr>
                        <a:t>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2 920,8</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280,1</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0" indent="0" algn="l" rtl="0" fontAlgn="ctr"/>
                      <a:r>
                        <a:rPr lang="ru-RU" sz="1800" b="1" u="none" strike="noStrike" dirty="0">
                          <a:solidFill>
                            <a:srgbClr val="FFFFFF"/>
                          </a:solidFill>
                          <a:effectLst/>
                        </a:rPr>
                        <a:t> внебюджетные 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en-AU" sz="1800" b="1" dirty="0" smtClean="0">
                          <a:solidFill>
                            <a:schemeClr val="bg1"/>
                          </a:solidFill>
                          <a:effectLst/>
                          <a:latin typeface="Times New Roman"/>
                          <a:ea typeface="Times New Roman"/>
                        </a:rPr>
                        <a:t>1 5</a:t>
                      </a:r>
                      <a:r>
                        <a:rPr lang="ru-RU" sz="1800" b="1" dirty="0" smtClean="0">
                          <a:solidFill>
                            <a:schemeClr val="bg1"/>
                          </a:solidFill>
                          <a:effectLst/>
                          <a:latin typeface="Times New Roman"/>
                          <a:ea typeface="Times New Roman"/>
                        </a:rPr>
                        <a:t>58,3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spTree>
    <p:extLst>
      <p:ext uri="{BB962C8B-B14F-4D97-AF65-F5344CB8AC3E}">
        <p14:creationId xmlns:p14="http://schemas.microsoft.com/office/powerpoint/2010/main" xmlns="" val="222203106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0"/>
            <a:ext cx="11333871" cy="6832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000" b="1" dirty="0">
                <a:solidFill>
                  <a:srgbClr val="FF0000"/>
                </a:solidFill>
              </a:rPr>
              <a:t>«Комплексное развитие сельских территорий муниципального образования </a:t>
            </a:r>
            <a:r>
              <a:rPr lang="ru-RU" sz="2000" b="1" dirty="0" smtClean="0">
                <a:solidFill>
                  <a:srgbClr val="FF0000"/>
                </a:solidFill>
              </a:rPr>
              <a:t>Куприяновское»</a:t>
            </a:r>
            <a:endParaRPr lang="ru-RU" sz="2000" b="1" dirty="0">
              <a:solidFill>
                <a:srgbClr val="FF0000"/>
              </a:solidFill>
            </a:endParaRPr>
          </a:p>
        </p:txBody>
      </p:sp>
      <p:sp>
        <p:nvSpPr>
          <p:cNvPr id="3" name="Прямоугольник 2"/>
          <p:cNvSpPr/>
          <p:nvPr/>
        </p:nvSpPr>
        <p:spPr>
          <a:xfrm>
            <a:off x="0" y="774700"/>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Программные мероприятия Программы и объемы их финансирования на </a:t>
            </a:r>
            <a:r>
              <a:rPr lang="ru-RU" sz="2400" b="1" dirty="0" smtClean="0">
                <a:solidFill>
                  <a:srgbClr val="FFFF00"/>
                </a:solidFill>
              </a:rPr>
              <a:t>2025 год и на плановый период 2026 и 2027 годов</a:t>
            </a:r>
            <a:endParaRPr lang="ru-RU" sz="2400"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691303855"/>
              </p:ext>
            </p:extLst>
          </p:nvPr>
        </p:nvGraphicFramePr>
        <p:xfrm>
          <a:off x="0" y="0"/>
          <a:ext cx="3823878" cy="984738"/>
        </p:xfrm>
        <a:graphic>
          <a:graphicData uri="http://schemas.openxmlformats.org/presentationml/2006/ole">
            <p:oleObj spid="_x0000_s121884"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xmlns="" val="3108490797"/>
              </p:ext>
            </p:extLst>
          </p:nvPr>
        </p:nvGraphicFramePr>
        <p:xfrm>
          <a:off x="0" y="1522416"/>
          <a:ext cx="12192001" cy="4925884"/>
        </p:xfrm>
        <a:graphic>
          <a:graphicData uri="http://schemas.openxmlformats.org/drawingml/2006/table">
            <a:tbl>
              <a:tblPr firstRow="1" bandRow="1">
                <a:tableStyleId>{5C22544A-7EE6-4342-B048-85BDC9FD1C3A}</a:tableStyleId>
              </a:tblPr>
              <a:tblGrid>
                <a:gridCol w="554535"/>
                <a:gridCol w="7936322"/>
                <a:gridCol w="1149621"/>
                <a:gridCol w="854698"/>
                <a:gridCol w="867266"/>
                <a:gridCol w="829559"/>
              </a:tblGrid>
              <a:tr h="733101">
                <a:tc rowSpan="2">
                  <a:txBody>
                    <a:bodyPr/>
                    <a:lstStyle/>
                    <a:p>
                      <a:pPr algn="ctr" rtl="0" fontAlgn="ctr"/>
                      <a:r>
                        <a:rPr lang="ru-RU" sz="1600" b="1" u="none" strike="noStrike" dirty="0" smtClean="0">
                          <a:effectLst/>
                        </a:rPr>
                        <a:t>№   </a:t>
                      </a:r>
                      <a:endParaRPr lang="ru-RU" sz="1600" b="1" i="0" u="none" strike="noStrike" dirty="0">
                        <a:solidFill>
                          <a:srgbClr val="FFFFFF"/>
                        </a:solidFill>
                        <a:effectLst/>
                        <a:latin typeface="Times New Roman"/>
                      </a:endParaRPr>
                    </a:p>
                    <a:p>
                      <a:pPr algn="ctr" rtl="0" fontAlgn="ctr"/>
                      <a:r>
                        <a:rPr lang="ru-RU" sz="1600" b="1" u="none" strike="noStrike" dirty="0">
                          <a:solidFill>
                            <a:schemeClr val="bg1"/>
                          </a:solidFill>
                          <a:effectLst/>
                        </a:rPr>
                        <a:t>п/п</a:t>
                      </a:r>
                      <a:endParaRPr lang="ru-RU" sz="16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algn="ctr" rtl="0" fontAlgn="ctr"/>
                      <a:r>
                        <a:rPr lang="ru-RU" sz="1600" b="1" u="none" strike="noStrike" dirty="0">
                          <a:effectLst/>
                        </a:rPr>
                        <a:t>Наименования программных мероприятий и источников финансирования</a:t>
                      </a:r>
                      <a:endParaRPr lang="ru-RU" sz="1600" b="1" i="0" u="none" strike="noStrike" dirty="0">
                        <a:solidFill>
                          <a:srgbClr val="FFFFFF"/>
                        </a:solidFill>
                        <a:effectLst/>
                        <a:latin typeface="Times New Roman"/>
                      </a:endParaRPr>
                    </a:p>
                  </a:txBody>
                  <a:tcPr marL="0" marR="0" marT="0" marB="0" anchor="ctr">
                    <a:solidFill>
                      <a:srgbClr val="002060"/>
                    </a:solidFill>
                  </a:tcPr>
                </a:tc>
                <a:tc>
                  <a:txBody>
                    <a:bodyPr/>
                    <a:lstStyle/>
                    <a:p>
                      <a:pPr algn="ctr" rtl="0" fontAlgn="ctr"/>
                      <a:r>
                        <a:rPr lang="ru-RU" sz="1800" b="1" u="none" strike="noStrike" dirty="0" smtClean="0">
                          <a:effectLst/>
                        </a:rPr>
                        <a:t>2025- 2027 </a:t>
                      </a:r>
                      <a:r>
                        <a:rPr lang="ru-RU" sz="1800" b="1" u="none" strike="noStrike" dirty="0">
                          <a:effectLst/>
                        </a:rPr>
                        <a:t>годы,  </a:t>
                      </a:r>
                      <a:endParaRPr lang="ru-RU" sz="18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600" b="1" u="none" strike="noStrike" dirty="0">
                          <a:effectLst/>
                        </a:rPr>
                        <a:t>в том числе по годам:</a:t>
                      </a:r>
                      <a:endParaRPr lang="ru-RU" sz="16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398242">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600" b="1" u="none" strike="noStrike" dirty="0">
                          <a:solidFill>
                            <a:schemeClr val="bg1"/>
                          </a:solidFill>
                          <a:effectLst/>
                        </a:rPr>
                        <a:t>всего</a:t>
                      </a: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289401">
                <a:tc>
                  <a:txBody>
                    <a:bodyPr/>
                    <a:lstStyle/>
                    <a:p>
                      <a:pPr algn="ctr" rtl="0" fontAlgn="ctr"/>
                      <a:r>
                        <a:rPr lang="ru-RU" sz="1200" b="1" u="none" strike="noStrike" dirty="0">
                          <a:solidFill>
                            <a:schemeClr val="bg1"/>
                          </a:solidFill>
                          <a:effectLst/>
                        </a:rPr>
                        <a:t>1</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2</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3</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4</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5</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6</a:t>
                      </a:r>
                      <a:endParaRPr lang="ru-RU" sz="1200" b="1" i="0" u="none" strike="noStrike" dirty="0">
                        <a:solidFill>
                          <a:schemeClr val="bg1"/>
                        </a:solidFill>
                        <a:effectLst/>
                        <a:latin typeface="Times New Roman"/>
                      </a:endParaRPr>
                    </a:p>
                  </a:txBody>
                  <a:tcPr marL="0" marR="0" marT="0" marB="0" anchor="ctr">
                    <a:solidFill>
                      <a:srgbClr val="002060"/>
                    </a:solidFill>
                  </a:tcPr>
                </a:tc>
              </a:tr>
              <a:tr h="1557840">
                <a:tc rowSpan="6">
                  <a:txBody>
                    <a:bodyPr/>
                    <a:lstStyle/>
                    <a:p>
                      <a:pPr algn="ctr" rtl="0" fontAlgn="ctr"/>
                      <a:r>
                        <a:rPr lang="ru-RU" sz="1700" b="1" u="none" strike="noStrike" dirty="0">
                          <a:solidFill>
                            <a:srgbClr val="FFFFFF"/>
                          </a:solidFill>
                          <a:effectLst/>
                        </a:rPr>
                        <a:t>1.1.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Создание и обустройство зон отдыха, спортивных и детских игровых площадок, площадок для занятия адаптивной физической культурой и адаптивным спортом для лиц с ограниченными возможностями здоровья в сельских населенных пунктах</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spTree>
    <p:extLst>
      <p:ext uri="{BB962C8B-B14F-4D97-AF65-F5344CB8AC3E}">
        <p14:creationId xmlns:p14="http://schemas.microsoft.com/office/powerpoint/2010/main" xmlns="" val="268369290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0"/>
            <a:ext cx="11333871" cy="6832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000" b="1" dirty="0">
                <a:solidFill>
                  <a:srgbClr val="FF0000"/>
                </a:solidFill>
              </a:rPr>
              <a:t>«Комплексное развитие сельских территорий муниципального образования </a:t>
            </a:r>
            <a:r>
              <a:rPr lang="ru-RU" sz="2000" b="1" dirty="0" smtClean="0">
                <a:solidFill>
                  <a:srgbClr val="FF0000"/>
                </a:solidFill>
              </a:rPr>
              <a:t>Куприяновское»</a:t>
            </a:r>
            <a:endParaRPr lang="ru-RU" sz="2000" b="1" dirty="0">
              <a:solidFill>
                <a:srgbClr val="FF0000"/>
              </a:solidFill>
            </a:endParaRPr>
          </a:p>
        </p:txBody>
      </p:sp>
      <p:sp>
        <p:nvSpPr>
          <p:cNvPr id="3" name="Прямоугольник 2"/>
          <p:cNvSpPr/>
          <p:nvPr/>
        </p:nvSpPr>
        <p:spPr>
          <a:xfrm>
            <a:off x="0" y="774700"/>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Программные мероприятия Программы и объемы их финансирования на </a:t>
            </a:r>
            <a:r>
              <a:rPr lang="ru-RU" sz="2400" b="1" dirty="0" smtClean="0">
                <a:solidFill>
                  <a:srgbClr val="FFFF00"/>
                </a:solidFill>
              </a:rPr>
              <a:t>2025 год и на плановый период 2026 и 2027 годов</a:t>
            </a:r>
            <a:endParaRPr lang="ru-RU" sz="2400"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4139331951"/>
              </p:ext>
            </p:extLst>
          </p:nvPr>
        </p:nvGraphicFramePr>
        <p:xfrm>
          <a:off x="0" y="0"/>
          <a:ext cx="3823878" cy="984738"/>
        </p:xfrm>
        <a:graphic>
          <a:graphicData uri="http://schemas.openxmlformats.org/presentationml/2006/ole">
            <p:oleObj spid="_x0000_s164879"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xmlns="" val="254845094"/>
              </p:ext>
            </p:extLst>
          </p:nvPr>
        </p:nvGraphicFramePr>
        <p:xfrm>
          <a:off x="0" y="1522415"/>
          <a:ext cx="12192001" cy="4828957"/>
        </p:xfrm>
        <a:graphic>
          <a:graphicData uri="http://schemas.openxmlformats.org/drawingml/2006/table">
            <a:tbl>
              <a:tblPr firstRow="1" bandRow="1">
                <a:tableStyleId>{5C22544A-7EE6-4342-B048-85BDC9FD1C3A}</a:tableStyleId>
              </a:tblPr>
              <a:tblGrid>
                <a:gridCol w="554535"/>
                <a:gridCol w="7936322"/>
                <a:gridCol w="1149621"/>
                <a:gridCol w="854698"/>
                <a:gridCol w="867266"/>
                <a:gridCol w="829559"/>
              </a:tblGrid>
              <a:tr h="796646">
                <a:tc rowSpan="2">
                  <a:txBody>
                    <a:bodyPr/>
                    <a:lstStyle/>
                    <a:p>
                      <a:pPr algn="ctr" rtl="0" fontAlgn="ctr"/>
                      <a:r>
                        <a:rPr lang="ru-RU" sz="1600" b="1" u="none" strike="noStrike" dirty="0" smtClean="0">
                          <a:effectLst/>
                        </a:rPr>
                        <a:t>№   </a:t>
                      </a:r>
                      <a:endParaRPr lang="ru-RU" sz="1600" b="1" i="0" u="none" strike="noStrike" dirty="0">
                        <a:solidFill>
                          <a:srgbClr val="FFFFFF"/>
                        </a:solidFill>
                        <a:effectLst/>
                        <a:latin typeface="Times New Roman"/>
                      </a:endParaRPr>
                    </a:p>
                    <a:p>
                      <a:pPr algn="ctr" rtl="0" fontAlgn="ctr"/>
                      <a:r>
                        <a:rPr lang="ru-RU" sz="1600" b="1" u="none" strike="noStrike" dirty="0">
                          <a:solidFill>
                            <a:schemeClr val="bg1"/>
                          </a:solidFill>
                          <a:effectLst/>
                        </a:rPr>
                        <a:t>п/п</a:t>
                      </a:r>
                      <a:endParaRPr lang="ru-RU" sz="16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algn="ctr" rtl="0" fontAlgn="ctr"/>
                      <a:r>
                        <a:rPr lang="ru-RU" sz="1600" b="1" u="none" strike="noStrike" dirty="0">
                          <a:effectLst/>
                        </a:rPr>
                        <a:t>Наименования программных мероприятий и источников финансирования</a:t>
                      </a:r>
                      <a:endParaRPr lang="ru-RU" sz="1600" b="1" i="0" u="none" strike="noStrike" dirty="0">
                        <a:solidFill>
                          <a:srgbClr val="FFFFFF"/>
                        </a:solidFill>
                        <a:effectLst/>
                        <a:latin typeface="Times New Roman"/>
                      </a:endParaRPr>
                    </a:p>
                  </a:txBody>
                  <a:tcPr marL="0" marR="0" marT="0" marB="0" anchor="ctr">
                    <a:solidFill>
                      <a:srgbClr val="002060"/>
                    </a:solidFill>
                  </a:tcPr>
                </a:tc>
                <a:tc>
                  <a:txBody>
                    <a:bodyPr/>
                    <a:lstStyle/>
                    <a:p>
                      <a:pPr algn="ctr" rtl="0" fontAlgn="ctr"/>
                      <a:r>
                        <a:rPr lang="ru-RU" sz="1800" b="1" u="none" strike="noStrike" dirty="0" smtClean="0">
                          <a:effectLst/>
                        </a:rPr>
                        <a:t>2025- 2027 </a:t>
                      </a:r>
                      <a:r>
                        <a:rPr lang="ru-RU" sz="1800" b="1" u="none" strike="noStrike" dirty="0">
                          <a:effectLst/>
                        </a:rPr>
                        <a:t>годы,  </a:t>
                      </a:r>
                      <a:endParaRPr lang="ru-RU" sz="18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600" b="1" u="none" strike="noStrike" dirty="0">
                          <a:effectLst/>
                        </a:rPr>
                        <a:t>в том числе по годам:</a:t>
                      </a:r>
                      <a:endParaRPr lang="ru-RU" sz="16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664234">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600" b="1" u="none" strike="noStrike" dirty="0">
                          <a:solidFill>
                            <a:schemeClr val="bg1"/>
                          </a:solidFill>
                          <a:effectLst/>
                        </a:rPr>
                        <a:t>всего</a:t>
                      </a: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314486">
                <a:tc>
                  <a:txBody>
                    <a:bodyPr/>
                    <a:lstStyle/>
                    <a:p>
                      <a:pPr algn="ctr" rtl="0" fontAlgn="ctr"/>
                      <a:r>
                        <a:rPr lang="ru-RU" sz="1200" b="1" u="none" strike="noStrike" dirty="0">
                          <a:solidFill>
                            <a:schemeClr val="bg1"/>
                          </a:solidFill>
                          <a:effectLst/>
                        </a:rPr>
                        <a:t>1</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2</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3</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4</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5</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6</a:t>
                      </a:r>
                      <a:endParaRPr lang="ru-RU" sz="1200" b="1" i="0" u="none" strike="noStrike" dirty="0">
                        <a:solidFill>
                          <a:schemeClr val="bg1"/>
                        </a:solidFill>
                        <a:effectLst/>
                        <a:latin typeface="Times New Roman"/>
                      </a:endParaRPr>
                    </a:p>
                  </a:txBody>
                  <a:tcPr marL="0" marR="0" marT="0" marB="0" anchor="ctr">
                    <a:solidFill>
                      <a:srgbClr val="002060"/>
                    </a:solidFill>
                  </a:tcPr>
                </a:tc>
              </a:tr>
              <a:tr h="937501">
                <a:tc rowSpan="6">
                  <a:txBody>
                    <a:bodyPr/>
                    <a:lstStyle/>
                    <a:p>
                      <a:pPr algn="ctr" rtl="0" fontAlgn="ctr"/>
                      <a:r>
                        <a:rPr lang="ru-RU" sz="1700" b="1" u="none" strike="noStrike" dirty="0" smtClean="0">
                          <a:solidFill>
                            <a:srgbClr val="FFFFFF"/>
                          </a:solidFill>
                          <a:effectLst/>
                        </a:rPr>
                        <a:t>1.</a:t>
                      </a:r>
                      <a:r>
                        <a:rPr lang="en-AU" sz="1700" b="1" u="none" strike="noStrike" dirty="0" smtClean="0">
                          <a:solidFill>
                            <a:srgbClr val="FFFFFF"/>
                          </a:solidFill>
                          <a:effectLst/>
                        </a:rPr>
                        <a:t>3</a:t>
                      </a:r>
                      <a:r>
                        <a:rPr lang="ru-RU" sz="1700" b="1" u="none" strike="noStrike" dirty="0" smtClean="0">
                          <a:solidFill>
                            <a:srgbClr val="FFFFFF"/>
                          </a:solidFill>
                          <a:effectLst/>
                        </a:rPr>
                        <a:t>.</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kern="1200" dirty="0" smtClean="0">
                          <a:solidFill>
                            <a:schemeClr val="bg1"/>
                          </a:solidFill>
                          <a:effectLst/>
                          <a:latin typeface="+mn-lt"/>
                          <a:ea typeface="+mn-ea"/>
                          <a:cs typeface="+mn-cs"/>
                        </a:rPr>
                        <a:t>Ремонтно-восстановительные работы улично-дорожной сети и дворовых проездов</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spTree>
    <p:extLst>
      <p:ext uri="{BB962C8B-B14F-4D97-AF65-F5344CB8AC3E}">
        <p14:creationId xmlns:p14="http://schemas.microsoft.com/office/powerpoint/2010/main" xmlns="" val="71130066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91440"/>
            <a:ext cx="11199758" cy="92297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400" b="1" dirty="0" smtClean="0">
                <a:solidFill>
                  <a:srgbClr val="FF0000"/>
                </a:solidFill>
              </a:rPr>
              <a:t>«</a:t>
            </a:r>
            <a:r>
              <a:rPr lang="ru-RU" sz="2400" b="1" dirty="0">
                <a:solidFill>
                  <a:srgbClr val="FF0000"/>
                </a:solidFill>
              </a:rPr>
              <a:t>Комплексное развитие сельских территорий муниципального образования </a:t>
            </a:r>
            <a:r>
              <a:rPr lang="ru-RU" sz="2400" b="1" dirty="0" smtClean="0">
                <a:solidFill>
                  <a:srgbClr val="FF0000"/>
                </a:solidFill>
              </a:rPr>
              <a:t>Куприяновское»</a:t>
            </a:r>
            <a:endParaRPr lang="ru-RU" sz="2200" b="1" dirty="0">
              <a:solidFill>
                <a:srgbClr val="FF0000"/>
              </a:solidFill>
            </a:endParaRPr>
          </a:p>
        </p:txBody>
      </p:sp>
      <p:graphicFrame>
        <p:nvGraphicFramePr>
          <p:cNvPr id="7" name="Таблица 6"/>
          <p:cNvGraphicFramePr>
            <a:graphicFrameLocks noGrp="1"/>
          </p:cNvGraphicFramePr>
          <p:nvPr>
            <p:extLst>
              <p:ext uri="{D42A27DB-BD31-4B8C-83A1-F6EECF244321}">
                <p14:modId xmlns:p14="http://schemas.microsoft.com/office/powerpoint/2010/main" xmlns="" val="618697629"/>
              </p:ext>
            </p:extLst>
          </p:nvPr>
        </p:nvGraphicFramePr>
        <p:xfrm>
          <a:off x="100014" y="1915494"/>
          <a:ext cx="11957873" cy="4799631"/>
        </p:xfrm>
        <a:graphic>
          <a:graphicData uri="http://schemas.openxmlformats.org/drawingml/2006/table">
            <a:tbl>
              <a:tblPr>
                <a:tableStyleId>{5C22544A-7EE6-4342-B048-85BDC9FD1C3A}</a:tableStyleId>
              </a:tblPr>
              <a:tblGrid>
                <a:gridCol w="8030732"/>
                <a:gridCol w="1252090"/>
                <a:gridCol w="990116"/>
                <a:gridCol w="903264"/>
                <a:gridCol w="781671"/>
              </a:tblGrid>
              <a:tr h="1021632">
                <a:tc rowSpan="2">
                  <a:txBody>
                    <a:bodyPr/>
                    <a:lstStyle/>
                    <a:p>
                      <a:pPr algn="ctr" fontAlgn="ctr"/>
                      <a:r>
                        <a:rPr lang="ru-RU" sz="1400" b="1" i="0" u="none" strike="noStrike" dirty="0">
                          <a:solidFill>
                            <a:schemeClr val="bg1"/>
                          </a:solidFill>
                          <a:effectLst/>
                          <a:latin typeface="Times New Roman"/>
                        </a:rPr>
                        <a:t>Наименование показателей, единицы измерения</a:t>
                      </a:r>
                    </a:p>
                  </a:txBody>
                  <a:tcPr marL="0" marR="0" marT="0" marB="0" anchor="ctr">
                    <a:solidFill>
                      <a:srgbClr val="4B0108"/>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a:t>
                      </a:r>
                      <a:r>
                        <a:rPr lang="ru-RU" sz="1800" b="1" i="0" u="none" strike="noStrike" dirty="0" smtClean="0">
                          <a:solidFill>
                            <a:schemeClr val="bg1"/>
                          </a:solidFill>
                          <a:effectLst/>
                          <a:latin typeface="Times New Roman"/>
                        </a:rPr>
                        <a:t>        всего</a:t>
                      </a:r>
                      <a:endParaRPr lang="ru-RU" sz="1800" b="1" i="0" u="none" strike="noStrike" dirty="0">
                        <a:solidFill>
                          <a:schemeClr val="bg1"/>
                        </a:solidFill>
                        <a:effectLst/>
                        <a:latin typeface="Times New Roman"/>
                      </a:endParaRPr>
                    </a:p>
                  </a:txBody>
                  <a:tcPr marL="0" marR="0" marT="0" marB="0" anchor="ctr">
                    <a:solidFill>
                      <a:srgbClr val="4B0108"/>
                    </a:solidFill>
                  </a:tcPr>
                </a:tc>
                <a:tc gridSpan="3">
                  <a:txBody>
                    <a:bodyPr/>
                    <a:lstStyle/>
                    <a:p>
                      <a:pPr algn="ctr" fontAlgn="ctr"/>
                      <a:r>
                        <a:rPr lang="ru-RU" sz="1600" b="1" i="0" u="none" strike="noStrike">
                          <a:solidFill>
                            <a:schemeClr val="bg1"/>
                          </a:solidFill>
                          <a:effectLst/>
                          <a:latin typeface="Times New Roman"/>
                        </a:rPr>
                        <a:t>Целевое значение показателя индикатора по годам реализации Программы</a:t>
                      </a:r>
                    </a:p>
                  </a:txBody>
                  <a:tcPr marL="0" marR="0" marT="0" marB="0" anchor="ctr">
                    <a:solidFill>
                      <a:srgbClr val="4B0108"/>
                    </a:solidFill>
                  </a:tcPr>
                </a:tc>
                <a:tc hMerge="1">
                  <a:txBody>
                    <a:bodyPr/>
                    <a:lstStyle/>
                    <a:p>
                      <a:endParaRPr lang="ru-RU"/>
                    </a:p>
                  </a:txBody>
                  <a:tcPr/>
                </a:tc>
                <a:tc hMerge="1">
                  <a:txBody>
                    <a:bodyPr/>
                    <a:lstStyle/>
                    <a:p>
                      <a:endParaRPr lang="ru-RU"/>
                    </a:p>
                  </a:txBody>
                  <a:tcPr/>
                </a:tc>
              </a:tr>
              <a:tr h="384307">
                <a:tc vMerge="1">
                  <a:txBody>
                    <a:bodyPr/>
                    <a:lstStyle/>
                    <a:p>
                      <a:endParaRPr lang="ru-RU"/>
                    </a:p>
                  </a:txBody>
                  <a:tcPr>
                    <a:solidFill>
                      <a:srgbClr val="002060"/>
                    </a:solidFill>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0" marR="0" marT="0" marB="0" anchor="ctr">
                    <a:solidFill>
                      <a:srgbClr val="4B0108"/>
                    </a:solidFill>
                  </a:tcPr>
                </a:tc>
              </a:tr>
              <a:tr h="384307">
                <a:tc>
                  <a:txBody>
                    <a:bodyPr/>
                    <a:lstStyle/>
                    <a:p>
                      <a:pPr algn="ctr" fontAlgn="ctr"/>
                      <a:r>
                        <a:rPr lang="ru-RU" sz="1050" b="1" i="1" u="none" strike="noStrike" dirty="0">
                          <a:solidFill>
                            <a:schemeClr val="bg1"/>
                          </a:solidFill>
                          <a:effectLst/>
                          <a:latin typeface="Times New Roman"/>
                        </a:rPr>
                        <a:t>1</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2</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3</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4</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5</a:t>
                      </a:r>
                    </a:p>
                  </a:txBody>
                  <a:tcPr marL="0" marR="0" marT="0" marB="0" anchor="ctr">
                    <a:solidFill>
                      <a:srgbClr val="4B0108"/>
                    </a:solidFill>
                  </a:tcPr>
                </a:tc>
              </a:tr>
              <a:tr h="352641">
                <a:tc gridSpan="5">
                  <a:txBody>
                    <a:bodyPr/>
                    <a:lstStyle/>
                    <a:p>
                      <a:pPr algn="ctr" rtl="0" fontAlgn="ctr"/>
                      <a:r>
                        <a:rPr lang="ru-RU" sz="2000" b="1" u="none" strike="noStrike" dirty="0">
                          <a:solidFill>
                            <a:srgbClr val="00FF00"/>
                          </a:solidFill>
                          <a:effectLst/>
                          <a:latin typeface="Times New Roman" panose="02020603050405020304" pitchFamily="18" charset="0"/>
                          <a:cs typeface="Times New Roman" panose="02020603050405020304" pitchFamily="18" charset="0"/>
                        </a:rPr>
                        <a:t>Цель: создание условий для повышения качества жизни сельского населения</a:t>
                      </a:r>
                      <a:endParaRPr lang="ru-RU" sz="20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0" marR="0" marT="0" marB="0" anchor="ctr">
                    <a:solidFill>
                      <a:schemeClr val="accent2">
                        <a:lumMod val="50000"/>
                      </a:schemeClr>
                    </a:solidFill>
                  </a:tcPr>
                </a:tc>
                <a:tc hMerge="1">
                  <a:txBody>
                    <a:bodyPr/>
                    <a:lstStyle/>
                    <a:p>
                      <a:endParaRPr lang="ru-RU"/>
                    </a:p>
                  </a:txBody>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r>
              <a:tr h="1277039">
                <a:tc gridSpan="5">
                  <a:txBody>
                    <a:bodyPr/>
                    <a:lstStyle/>
                    <a:p>
                      <a:pPr algn="ctr" rtl="0" fontAlgn="ctr"/>
                      <a:r>
                        <a:rPr lang="ru-RU" sz="2000" b="1" u="none" strike="noStrike" dirty="0">
                          <a:solidFill>
                            <a:srgbClr val="FFFF00"/>
                          </a:solidFill>
                          <a:effectLst/>
                          <a:latin typeface="Times New Roman" panose="02020603050405020304" pitchFamily="18" charset="0"/>
                          <a:cs typeface="Times New Roman" panose="02020603050405020304" pitchFamily="18" charset="0"/>
                        </a:rPr>
                        <a:t>Задача: стимулирование и поддержка реализации общественно значимых проектов по благоустройству сельских территорий,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a:t>
                      </a:r>
                      <a:endParaRPr lang="ru-RU" sz="20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0" marR="0" marT="0" marB="0" anchor="ctr">
                    <a:solidFill>
                      <a:schemeClr val="accent2">
                        <a:lumMod val="50000"/>
                      </a:schemeClr>
                    </a:solidFill>
                  </a:tcPr>
                </a:tc>
                <a:tc hMerge="1">
                  <a:txBody>
                    <a:bodyPr/>
                    <a:lstStyle/>
                    <a:p>
                      <a:endParaRPr lang="ru-RU"/>
                    </a:p>
                  </a:txBody>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r>
              <a:tr h="519902">
                <a:tc gridSpan="5">
                  <a:txBody>
                    <a:bodyPr/>
                    <a:lstStyle/>
                    <a:p>
                      <a:pPr algn="ctr" fontAlgn="ctr"/>
                      <a:r>
                        <a:rPr lang="ru-RU" sz="2000" b="1" i="0" u="none" strike="noStrike" dirty="0">
                          <a:solidFill>
                            <a:srgbClr val="00B0F0"/>
                          </a:solidFill>
                          <a:effectLst/>
                          <a:latin typeface="Times New Roman" panose="02020603050405020304" pitchFamily="18" charset="0"/>
                          <a:cs typeface="Times New Roman" panose="02020603050405020304" pitchFamily="18" charset="0"/>
                        </a:rPr>
                        <a:t>Реализация мероприятий по благоустройству сельских территорий</a:t>
                      </a:r>
                    </a:p>
                  </a:txBody>
                  <a:tcPr marL="0" marR="0" marT="0" marB="0" anchor="ctr">
                    <a:solidFill>
                      <a:schemeClr val="accent2">
                        <a:lumMod val="50000"/>
                      </a:schemeClr>
                    </a:solidFill>
                  </a:tcPr>
                </a:tc>
                <a:tc hMerge="1">
                  <a:txBody>
                    <a:bodyPr/>
                    <a:lstStyle/>
                    <a:p>
                      <a:endParaRPr lang="ru-RU"/>
                    </a:p>
                  </a:txBody>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r>
              <a:tr h="859803">
                <a:tc>
                  <a:txBody>
                    <a:bodyPr/>
                    <a:lstStyle/>
                    <a:p>
                      <a:pPr marL="82550" indent="0" algn="l" fontAlgn="ctr"/>
                      <a:r>
                        <a:rPr lang="ru-RU" sz="2000" b="1" i="0" u="none" strike="noStrike" dirty="0">
                          <a:solidFill>
                            <a:schemeClr val="bg1"/>
                          </a:solidFill>
                          <a:effectLst/>
                          <a:latin typeface="Times New Roman"/>
                        </a:rPr>
                        <a:t>Количество реализованных общественно значимых проектов по благоустройству сельских территорий, </a:t>
                      </a:r>
                      <a:r>
                        <a:rPr lang="ru-RU" sz="2000" b="1" i="0" u="none" strike="noStrike" dirty="0" smtClean="0">
                          <a:solidFill>
                            <a:schemeClr val="bg1"/>
                          </a:solidFill>
                          <a:effectLst/>
                          <a:latin typeface="Times New Roman"/>
                        </a:rPr>
                        <a:t> единиц</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c>
                  <a:txBody>
                    <a:bodyPr/>
                    <a:lstStyle/>
                    <a:p>
                      <a:pPr algn="ctr" fontAlgn="ctr"/>
                      <a:r>
                        <a:rPr lang="ru-RU" sz="2000" b="1" i="0" u="none" strike="noStrike" dirty="0" smtClean="0">
                          <a:solidFill>
                            <a:schemeClr val="bg1"/>
                          </a:solidFill>
                          <a:effectLst/>
                          <a:latin typeface="Times New Roman"/>
                        </a:rPr>
                        <a:t>2</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c>
                  <a:txBody>
                    <a:bodyPr/>
                    <a:lstStyle/>
                    <a:p>
                      <a:pPr algn="ctr" fontAlgn="ctr"/>
                      <a:r>
                        <a:rPr lang="ru-RU" sz="2000" b="1" i="0" u="none" strike="noStrike" dirty="0">
                          <a:solidFill>
                            <a:schemeClr val="bg1"/>
                          </a:solidFill>
                          <a:effectLst/>
                          <a:latin typeface="Times New Roman"/>
                        </a:rPr>
                        <a:t>1</a:t>
                      </a:r>
                    </a:p>
                  </a:txBody>
                  <a:tcPr marL="0" marR="0" marT="0" marB="0" anchor="ctr">
                    <a:solidFill>
                      <a:schemeClr val="accent2">
                        <a:lumMod val="50000"/>
                      </a:schemeClr>
                    </a:solidFill>
                  </a:tcPr>
                </a:tc>
                <a:tc>
                  <a:txBody>
                    <a:bodyPr/>
                    <a:lstStyle/>
                    <a:p>
                      <a:pPr algn="ctr" fontAlgn="ctr"/>
                      <a:r>
                        <a:rPr lang="en-AU" sz="2000" b="1" i="0" u="none" strike="noStrike" dirty="0" smtClean="0">
                          <a:solidFill>
                            <a:schemeClr val="bg1"/>
                          </a:solidFill>
                          <a:effectLst/>
                          <a:latin typeface="Times New Roman"/>
                        </a:rPr>
                        <a:t>1</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c>
                  <a:txBody>
                    <a:bodyPr/>
                    <a:lstStyle/>
                    <a:p>
                      <a:pPr algn="ctr" fontAlgn="ctr"/>
                      <a:r>
                        <a:rPr lang="ru-RU" sz="2000" b="1" i="0" u="none" strike="noStrike" dirty="0" smtClean="0">
                          <a:solidFill>
                            <a:schemeClr val="bg1"/>
                          </a:solidFill>
                          <a:effectLst/>
                          <a:latin typeface="Times New Roman"/>
                        </a:rPr>
                        <a:t>-</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r>
            </a:tbl>
          </a:graphicData>
        </a:graphic>
      </p:graphicFrame>
      <p:sp>
        <p:nvSpPr>
          <p:cNvPr id="3" name="Прямоугольник 2"/>
          <p:cNvSpPr/>
          <p:nvPr/>
        </p:nvSpPr>
        <p:spPr>
          <a:xfrm>
            <a:off x="0" y="1131399"/>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FFFF00"/>
                </a:solidFill>
              </a:rPr>
              <a:t>ОСНОВНЫЕ ЦЕЛЕВЫЕ ИНДИКАТОРЫ, ЗАДАЧИ </a:t>
            </a:r>
            <a:r>
              <a:rPr lang="ru-RU" sz="2000" b="1" dirty="0" smtClean="0">
                <a:solidFill>
                  <a:srgbClr val="FFFF00"/>
                </a:solidFill>
              </a:rPr>
              <a:t>И ПОКАЗАТЕЛИ </a:t>
            </a:r>
            <a:r>
              <a:rPr lang="ru-RU" sz="2000" b="1" dirty="0">
                <a:solidFill>
                  <a:srgbClr val="FFFF00"/>
                </a:solidFill>
              </a:rPr>
              <a:t>ПРОГРАММЫ </a:t>
            </a:r>
          </a:p>
          <a:p>
            <a:pPr algn="ctr"/>
            <a:r>
              <a:rPr lang="ru-RU" sz="2000" b="1" dirty="0" smtClean="0">
                <a:solidFill>
                  <a:srgbClr val="FFFF00"/>
                </a:solidFill>
              </a:rPr>
              <a:t> на 2025 год и на плановый период 2026 и 2027 годов</a:t>
            </a:r>
            <a:endParaRPr lang="ru-RU" sz="2000" b="1"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4002692372"/>
              </p:ext>
            </p:extLst>
          </p:nvPr>
        </p:nvGraphicFramePr>
        <p:xfrm>
          <a:off x="0" y="0"/>
          <a:ext cx="3823878" cy="984738"/>
        </p:xfrm>
        <a:graphic>
          <a:graphicData uri="http://schemas.openxmlformats.org/presentationml/2006/ole">
            <p:oleObj spid="_x0000_s122906" name="Документ" r:id="rId3" imgW="5940803" imgH="1676580" progId="Word.Document.12">
              <p:embed/>
            </p:oleObj>
          </a:graphicData>
        </a:graphic>
      </p:graphicFrame>
    </p:spTree>
    <p:extLst>
      <p:ext uri="{BB962C8B-B14F-4D97-AF65-F5344CB8AC3E}">
        <p14:creationId xmlns:p14="http://schemas.microsoft.com/office/powerpoint/2010/main" xmlns="" val="226793003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132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277877018"/>
              </p:ext>
            </p:extLst>
          </p:nvPr>
        </p:nvGraphicFramePr>
        <p:xfrm>
          <a:off x="0" y="0"/>
          <a:ext cx="3217863" cy="828675"/>
        </p:xfrm>
        <a:graphic>
          <a:graphicData uri="http://schemas.openxmlformats.org/presentationml/2006/ole">
            <p:oleObj spid="_x0000_s91189"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2639376675"/>
              </p:ext>
            </p:extLst>
          </p:nvPr>
        </p:nvGraphicFramePr>
        <p:xfrm>
          <a:off x="90312" y="1027291"/>
          <a:ext cx="11982084" cy="5550378"/>
        </p:xfrm>
        <a:graphic>
          <a:graphicData uri="http://schemas.openxmlformats.org/drawingml/2006/table">
            <a:tbl>
              <a:tblPr firstRow="1" bandRow="1">
                <a:tableStyleId>{5C22544A-7EE6-4342-B048-85BDC9FD1C3A}</a:tableStyleId>
              </a:tblPr>
              <a:tblGrid>
                <a:gridCol w="550077"/>
                <a:gridCol w="3520392"/>
                <a:gridCol w="1272738"/>
                <a:gridCol w="1135145"/>
                <a:gridCol w="1020485"/>
                <a:gridCol w="1043415"/>
                <a:gridCol w="958512"/>
                <a:gridCol w="2481320"/>
              </a:tblGrid>
              <a:tr h="292831">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dirty="0">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0113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41172">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11759">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140173">
                <a:tc gridSpan="8">
                  <a:txBody>
                    <a:bodyPr/>
                    <a:lstStyle/>
                    <a:p>
                      <a:pPr algn="ctr" fontAlgn="ctr"/>
                      <a:r>
                        <a:rPr lang="ru-RU" sz="1700" b="1" i="0" u="none" strike="noStrike">
                          <a:solidFill>
                            <a:srgbClr val="000000"/>
                          </a:solidFill>
                          <a:effectLst/>
                          <a:latin typeface="Times New Roman"/>
                        </a:rPr>
                        <a:t>Цель. Повышение эффективности управления и распоряжения муниципальным имуществом и земельными ресурсами, находящимися в собственности муниципального образования Куприяновское, для обеспечения решения задач в социально-экономической сфере деятельности, стоящих перед органом местного самоуправления Администрацией муниципального образования Куприяновское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gridSpan="8">
                  <a:txBody>
                    <a:bodyPr/>
                    <a:lstStyle/>
                    <a:p>
                      <a:pPr algn="ctr" fontAlgn="ctr"/>
                      <a:r>
                        <a:rPr lang="ru-RU" sz="1700" b="1" i="0" u="none" strike="noStrike">
                          <a:solidFill>
                            <a:srgbClr val="000000"/>
                          </a:solidFill>
                          <a:effectLst/>
                          <a:latin typeface="Times New Roman"/>
                        </a:rPr>
                        <a:t>Задача 1. Обеспечение оптимизации состава, структуры, сохранности и использования имущества муниципального образования Куприяновское и максимальное вовлечение его в хозяйственный оборот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rowSpan="4">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a:solidFill>
                            <a:srgbClr val="000000"/>
                          </a:solidFill>
                          <a:effectLst/>
                          <a:latin typeface="Times New Roman"/>
                        </a:rPr>
                        <a:t>Обеспечение оптимизации состава, структуры, сохранности и использования имущества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469,3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310,0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a:solidFill>
                            <a:srgbClr val="000000"/>
                          </a:solidFill>
                          <a:effectLst/>
                          <a:latin typeface="Times New Roman"/>
                        </a:rPr>
                        <a:t>Оптимизация состава, структуры, сохранности и использования имущества муниципального образования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154,7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158,9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155,7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110,4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417087375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5147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188118482"/>
              </p:ext>
            </p:extLst>
          </p:nvPr>
        </p:nvGraphicFramePr>
        <p:xfrm>
          <a:off x="0" y="0"/>
          <a:ext cx="3217863" cy="828675"/>
        </p:xfrm>
        <a:graphic>
          <a:graphicData uri="http://schemas.openxmlformats.org/presentationml/2006/ole">
            <p:oleObj spid="_x0000_s92213"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3182119954"/>
              </p:ext>
            </p:extLst>
          </p:nvPr>
        </p:nvGraphicFramePr>
        <p:xfrm>
          <a:off x="38440" y="991483"/>
          <a:ext cx="12033956" cy="5783677"/>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292081">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0036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8775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7439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39051">
                <a:tc rowSpan="4">
                  <a:txBody>
                    <a:bodyPr/>
                    <a:lstStyle/>
                    <a:p>
                      <a:pPr algn="ctr" fontAlgn="ctr"/>
                      <a:r>
                        <a:rPr lang="ru-RU" sz="1800" b="0" i="0" u="none" strike="noStrike" dirty="0">
                          <a:solidFill>
                            <a:srgbClr val="000000"/>
                          </a:solidFill>
                          <a:effectLst/>
                          <a:latin typeface="Times New Roman"/>
                        </a:rPr>
                        <a:t>1.1.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Мероприятия в области жилищного хозяйства по оплате взносов на капитальный ремонт муниципального жилья многоквартирных домов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91,7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91,7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содержания имущества в надлежащем состоянии, удовлетворяющем потребностям жильцов многоквартирных домов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80557">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3844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9193">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1091">
                <a:tc rowSpan="4">
                  <a:txBody>
                    <a:bodyPr/>
                    <a:lstStyle/>
                    <a:p>
                      <a:pPr algn="ctr" fontAlgn="ctr"/>
                      <a:r>
                        <a:rPr lang="ru-RU" sz="1800" b="0" i="0" u="none" strike="noStrike" dirty="0">
                          <a:solidFill>
                            <a:srgbClr val="000000"/>
                          </a:solidFill>
                          <a:effectLst/>
                          <a:latin typeface="Times New Roman"/>
                        </a:rPr>
                        <a:t>1.4.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Осуществление технической инвентаризации, оценка рыночной стоимости муниципальных объектов недвижимости,  бесхозного имущества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82,0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82,0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Оформление в собственность бесхозного имущества в соответствии с законодательством и передача его в собственность района или приватизация его, как имущества, не соответствующего полномочиям органов местного самоуправления сельского поселения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109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61109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61109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450239518"/>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3796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4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52105596"/>
              </p:ext>
            </p:extLst>
          </p:nvPr>
        </p:nvGraphicFramePr>
        <p:xfrm>
          <a:off x="0" y="0"/>
          <a:ext cx="3217863" cy="828675"/>
        </p:xfrm>
        <a:graphic>
          <a:graphicData uri="http://schemas.openxmlformats.org/presentationml/2006/ole">
            <p:oleObj spid="_x0000_s117789"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3467640528"/>
              </p:ext>
            </p:extLst>
          </p:nvPr>
        </p:nvGraphicFramePr>
        <p:xfrm>
          <a:off x="38440" y="1148642"/>
          <a:ext cx="12033956" cy="5120565"/>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321919">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2191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16513">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13035">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121263">
                <a:tc rowSpan="4">
                  <a:txBody>
                    <a:bodyPr/>
                    <a:lstStyle/>
                    <a:p>
                      <a:pPr algn="ctr" fontAlgn="t"/>
                      <a:r>
                        <a:rPr lang="ru-RU" sz="1800" b="0" i="0" u="none" strike="noStrike" dirty="0">
                          <a:solidFill>
                            <a:srgbClr val="000000"/>
                          </a:solidFill>
                          <a:effectLst/>
                          <a:latin typeface="Times New Roman"/>
                        </a:rPr>
                        <a:t>1.5.</a:t>
                      </a:r>
                    </a:p>
                  </a:txBody>
                  <a:tcPr marL="9525" marR="9525" marT="9525" marB="0">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marL="95250" indent="0" algn="l" fontAlgn="t"/>
                      <a:r>
                        <a:rPr lang="ru-RU" sz="1800" b="0" i="0" u="none" strike="noStrike" dirty="0">
                          <a:solidFill>
                            <a:srgbClr val="000000"/>
                          </a:solidFill>
                          <a:effectLst/>
                          <a:latin typeface="Times New Roman"/>
                        </a:rPr>
                        <a:t>Содержание и обслуживание </a:t>
                      </a:r>
                      <a:r>
                        <a:rPr lang="ru-RU" sz="1800" b="0" i="0" u="none" strike="noStrike" dirty="0" smtClean="0">
                          <a:solidFill>
                            <a:srgbClr val="000000"/>
                          </a:solidFill>
                          <a:effectLst/>
                          <a:latin typeface="Times New Roman"/>
                        </a:rPr>
                        <a:t>имущества </a:t>
                      </a:r>
                      <a:r>
                        <a:rPr lang="ru-RU" sz="1800" b="0" i="0" u="none" strike="noStrike" dirty="0">
                          <a:solidFill>
                            <a:srgbClr val="000000"/>
                          </a:solidFill>
                          <a:effectLst/>
                          <a:latin typeface="Times New Roman"/>
                        </a:rPr>
                        <a:t>казны муниципального образования </a:t>
                      </a:r>
                    </a:p>
                  </a:txBody>
                  <a:tcPr marL="9525" marR="9525" marT="9525" marB="0">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295,6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295,6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marL="95250" indent="0" algn="ctr" fontAlgn="ctr"/>
                      <a:r>
                        <a:rPr lang="ru-RU" sz="1800" b="0" i="0" u="none" strike="noStrike" dirty="0" smtClean="0">
                          <a:solidFill>
                            <a:srgbClr val="000000"/>
                          </a:solidFill>
                          <a:effectLst/>
                          <a:latin typeface="Times New Roman"/>
                        </a:rPr>
                        <a:t>Содержание и обслуживание имущества казны муниципального образования (муниципального жилья многоквартирных домов)</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9158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93,9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93,9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03980">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101,0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101,0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830350">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100,7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100,7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63208294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4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936342054"/>
              </p:ext>
            </p:extLst>
          </p:nvPr>
        </p:nvGraphicFramePr>
        <p:xfrm>
          <a:off x="0" y="0"/>
          <a:ext cx="3217863" cy="828675"/>
        </p:xfrm>
        <a:graphic>
          <a:graphicData uri="http://schemas.openxmlformats.org/presentationml/2006/ole">
            <p:oleObj spid="_x0000_s93237"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2895778559"/>
              </p:ext>
            </p:extLst>
          </p:nvPr>
        </p:nvGraphicFramePr>
        <p:xfrm>
          <a:off x="38440" y="988542"/>
          <a:ext cx="12033956" cy="5834722"/>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307328">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b">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1604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42992">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92566">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827835">
                <a:tc gridSpan="8">
                  <a:txBody>
                    <a:bodyPr/>
                    <a:lstStyle/>
                    <a:p>
                      <a:pPr algn="ctr" fontAlgn="ctr"/>
                      <a:r>
                        <a:rPr lang="ru-RU" sz="1700" b="1" i="0" u="none" strike="noStrike" dirty="0">
                          <a:solidFill>
                            <a:srgbClr val="000000"/>
                          </a:solidFill>
                          <a:effectLst/>
                          <a:latin typeface="Times New Roman"/>
                        </a:rPr>
                        <a:t>Задача 2. Обеспечение оптимизации использования земельных ресурсов, информационного взаимодействия с органом кадастрового учета и регистрации прав, создания базы данных земельных участков на территории муниципального образования Куприяновское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8632">
                <a:tc rowSpan="4">
                  <a:txBody>
                    <a:bodyPr/>
                    <a:lstStyle/>
                    <a:p>
                      <a:pPr algn="ctr" fontAlgn="ctr"/>
                      <a:r>
                        <a:rPr lang="ru-RU" sz="18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Оптимизации использования земельных ресурсов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258,6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258,6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Оптимизация использования земельных ресурсов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5610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87,1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87,1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776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14684">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8632">
                <a:tc rowSpan="4">
                  <a:txBody>
                    <a:bodyPr/>
                    <a:lstStyle/>
                    <a:p>
                      <a:pPr algn="ctr" fontAlgn="ctr"/>
                      <a:r>
                        <a:rPr lang="ru-RU" sz="1800" b="0" i="0" u="none" strike="noStrike" dirty="0">
                          <a:solidFill>
                            <a:srgbClr val="000000"/>
                          </a:solidFill>
                          <a:effectLst/>
                          <a:latin typeface="Times New Roman"/>
                        </a:rPr>
                        <a:t>2.1.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Формирование в собственность земельных участков, государственная собственность на которые не разграничена, для предоставления их в аренду</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Увеличение поступлений средств по доходным источникам бюджета за счет увеличения платежей за аренду земельных участков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42537">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463248">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356346">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52384150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5147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887645468"/>
              </p:ext>
            </p:extLst>
          </p:nvPr>
        </p:nvGraphicFramePr>
        <p:xfrm>
          <a:off x="0" y="0"/>
          <a:ext cx="3217863" cy="828675"/>
        </p:xfrm>
        <a:graphic>
          <a:graphicData uri="http://schemas.openxmlformats.org/presentationml/2006/ole">
            <p:oleObj spid="_x0000_s94260"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3382965777"/>
              </p:ext>
            </p:extLst>
          </p:nvPr>
        </p:nvGraphicFramePr>
        <p:xfrm>
          <a:off x="38440" y="993421"/>
          <a:ext cx="12033956" cy="5910704"/>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307071">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1578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2701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88473">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21778">
                <a:tc rowSpan="4">
                  <a:txBody>
                    <a:bodyPr/>
                    <a:lstStyle/>
                    <a:p>
                      <a:pPr algn="ctr" fontAlgn="ctr"/>
                      <a:r>
                        <a:rPr lang="ru-RU" sz="1800" b="0" i="0" u="none" strike="noStrike" dirty="0">
                          <a:solidFill>
                            <a:srgbClr val="000000"/>
                          </a:solidFill>
                          <a:effectLst/>
                          <a:latin typeface="Times New Roman"/>
                        </a:rPr>
                        <a:t>2.5.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уплаты земельного налога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190,6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190,6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Исполнение налоговых обязательств по уплате земельного налога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3435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61,1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61,1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7806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95680">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20443">
                <a:tc gridSpan="8">
                  <a:txBody>
                    <a:bodyPr/>
                    <a:lstStyle/>
                    <a:p>
                      <a:pPr algn="ctr" fontAlgn="ctr"/>
                      <a:r>
                        <a:rPr lang="ru-RU" sz="1700" b="1" i="0" u="none" strike="noStrike">
                          <a:solidFill>
                            <a:srgbClr val="000000"/>
                          </a:solidFill>
                          <a:effectLst/>
                          <a:latin typeface="Times New Roman"/>
                        </a:rPr>
                        <a:t>Задача 3.   Обеспечение органов местного самоуправления и подведомственных ему учреждений имуществом, необходимым для выполнения своих функций, а также содержание этого имущества в исправном состоянии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4767">
                <a:tc rowSpan="4">
                  <a:txBody>
                    <a:bodyPr/>
                    <a:lstStyle/>
                    <a:p>
                      <a:pPr algn="ctr" fontAlgn="ctr"/>
                      <a:r>
                        <a:rPr lang="ru-RU" sz="1700" b="0" i="0" u="none" strike="noStrike">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деятельности органов местного самоуправления и подведомственных ему учреждений имуществом, необходимым для выполнения своих функций, а также содержание этого имущества в исправном состоянии</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882,1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882,1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a:solidFill>
                            <a:srgbClr val="000000"/>
                          </a:solidFill>
                          <a:effectLst/>
                          <a:latin typeface="Times New Roman"/>
                        </a:rPr>
                        <a:t>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42167">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314,7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314,7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46286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327,2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327,2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35604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240,2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240,2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75611272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 y="-1"/>
            <a:ext cx="11582400" cy="88053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152928139"/>
              </p:ext>
            </p:extLst>
          </p:nvPr>
        </p:nvGraphicFramePr>
        <p:xfrm>
          <a:off x="0" y="0"/>
          <a:ext cx="3217863" cy="828675"/>
        </p:xfrm>
        <a:graphic>
          <a:graphicData uri="http://schemas.openxmlformats.org/presentationml/2006/ole">
            <p:oleObj spid="_x0000_s95285"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812150204"/>
              </p:ext>
            </p:extLst>
          </p:nvPr>
        </p:nvGraphicFramePr>
        <p:xfrm>
          <a:off x="0" y="729787"/>
          <a:ext cx="12180711" cy="6293724"/>
        </p:xfrm>
        <a:graphic>
          <a:graphicData uri="http://schemas.openxmlformats.org/drawingml/2006/table">
            <a:tbl>
              <a:tblPr firstRow="1" bandRow="1">
                <a:tableStyleId>{5C22544A-7EE6-4342-B048-85BDC9FD1C3A}</a:tableStyleId>
              </a:tblPr>
              <a:tblGrid>
                <a:gridCol w="541575"/>
                <a:gridCol w="3048292"/>
                <a:gridCol w="1313209"/>
                <a:gridCol w="993227"/>
                <a:gridCol w="998767"/>
                <a:gridCol w="914400"/>
                <a:gridCol w="928130"/>
                <a:gridCol w="3443111"/>
              </a:tblGrid>
              <a:tr h="262984">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262984">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6743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88378">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22738">
                <a:tc rowSpan="4">
                  <a:txBody>
                    <a:bodyPr/>
                    <a:lstStyle/>
                    <a:p>
                      <a:pPr algn="ctr" fontAlgn="ctr"/>
                      <a:r>
                        <a:rPr lang="ru-RU" sz="1800" b="0" i="0" u="none" strike="noStrike" dirty="0">
                          <a:solidFill>
                            <a:srgbClr val="000000"/>
                          </a:solidFill>
                          <a:effectLst/>
                          <a:latin typeface="Times New Roman"/>
                        </a:rPr>
                        <a:t>3.2.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уплаты налогов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Исполнение налоговых обязательств по налогам</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7790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7790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2747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16642">
                <a:tc rowSpan="4">
                  <a:txBody>
                    <a:bodyPr/>
                    <a:lstStyle/>
                    <a:p>
                      <a:pPr algn="ctr" fontAlgn="ctr"/>
                      <a:r>
                        <a:rPr lang="ru-RU" sz="1800" b="0" i="0" u="none" strike="noStrike" dirty="0">
                          <a:solidFill>
                            <a:srgbClr val="000000"/>
                          </a:solidFill>
                          <a:effectLst/>
                          <a:latin typeface="Times New Roman"/>
                        </a:rPr>
                        <a:t>3.3.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содержания имущества, приобретением его, необходимого для выполнения функций органов местного самоуправления и подведомственных ему учреждений</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877,3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877,3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материальными ресурсов, услугами и работами, прочим расходами для выполнения функций органов местного самоуправления и подведомственных ему учреждений</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8665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313,1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313,1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8247">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587835">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238,6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238,6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516642">
                <a:tc rowSpan="4" gridSpan="2">
                  <a:txBody>
                    <a:bodyPr/>
                    <a:lstStyle/>
                    <a:p>
                      <a:pPr algn="ctr" fontAlgn="ctr"/>
                      <a:r>
                        <a:rPr lang="ru-RU" sz="1600" b="1" i="0" u="none" strike="noStrike">
                          <a:solidFill>
                            <a:srgbClr val="000000"/>
                          </a:solidFill>
                          <a:effectLst/>
                          <a:latin typeface="Times New Roman"/>
                        </a:rPr>
                        <a:t> ИТОГО ПО ПРОГРАММЕ: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r>
                        <a:rPr lang="ru-RU" sz="1700" b="1"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1 610,0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1 610,0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dirty="0">
                          <a:solidFill>
                            <a:srgbClr val="000000"/>
                          </a:solidFill>
                          <a:effectLst/>
                          <a:latin typeface="Times New Roman"/>
                        </a:rPr>
                        <a:t>Повышение эффективности управления и распоряжения муниципальным имуществом и земельными ресурсами, находящимися в собственности муниципального образования </a:t>
                      </a:r>
                      <a:r>
                        <a:rPr lang="ru-RU" sz="1700" b="0" i="0" u="none" strike="noStrike" dirty="0" smtClean="0">
                          <a:solidFill>
                            <a:srgbClr val="000000"/>
                          </a:solidFill>
                          <a:effectLst/>
                          <a:latin typeface="Times New Roman"/>
                        </a:rPr>
                        <a:t>Куприяновское</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15789">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556,5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556,5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435498">
                <a:tc gridSpan="2"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569,6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569,6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38769">
                <a:tc gridSpan="2"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483,9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483,9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18866964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1107996"/>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a:t>
            </a:r>
            <a:r>
              <a:rPr lang="ru-RU" sz="2000" b="1" dirty="0">
                <a:solidFill>
                  <a:srgbClr val="FFFF00"/>
                </a:solidFill>
              </a:rPr>
              <a:t>«</a:t>
            </a:r>
            <a:r>
              <a:rPr lang="ru-RU" sz="2400" b="1" dirty="0">
                <a:solidFill>
                  <a:srgbClr val="FFFF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FF00"/>
                </a:solidFill>
              </a:rPr>
              <a:t>»</a:t>
            </a:r>
            <a:endParaRPr lang="ru-RU" b="1"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132830619"/>
              </p:ext>
            </p:extLst>
          </p:nvPr>
        </p:nvGraphicFramePr>
        <p:xfrm>
          <a:off x="0" y="0"/>
          <a:ext cx="3217863" cy="828675"/>
        </p:xfrm>
        <a:graphic>
          <a:graphicData uri="http://schemas.openxmlformats.org/presentationml/2006/ole">
            <p:oleObj spid="_x0000_s96306"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4110232259"/>
              </p:ext>
            </p:extLst>
          </p:nvPr>
        </p:nvGraphicFramePr>
        <p:xfrm>
          <a:off x="146751" y="1148644"/>
          <a:ext cx="11921070" cy="5613940"/>
        </p:xfrm>
        <a:graphic>
          <a:graphicData uri="http://schemas.openxmlformats.org/drawingml/2006/table">
            <a:tbl>
              <a:tblPr firstRow="1" bandRow="1">
                <a:tableStyleId>{7DF18680-E054-41AD-8BC1-D1AEF772440D}</a:tableStyleId>
              </a:tblPr>
              <a:tblGrid>
                <a:gridCol w="553160"/>
                <a:gridCol w="5588347"/>
                <a:gridCol w="1434905"/>
                <a:gridCol w="1519311"/>
                <a:gridCol w="1380370"/>
                <a:gridCol w="1444977"/>
              </a:tblGrid>
              <a:tr h="559879">
                <a:tc rowSpan="2">
                  <a:txBody>
                    <a:bodyPr/>
                    <a:lstStyle/>
                    <a:p>
                      <a:pPr algn="ctr" fontAlgn="ctr"/>
                      <a:r>
                        <a:rPr lang="ru-RU" sz="1700" b="1" i="0" u="none" strike="noStrike" dirty="0">
                          <a:solidFill>
                            <a:srgbClr val="FFFFFF"/>
                          </a:solidFill>
                          <a:effectLst/>
                          <a:latin typeface="Times New Roman"/>
                        </a:rPr>
                        <a:t>№ п/п</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Наименования индикатора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ед. изм.</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800" b="1" i="0" u="none" strike="noStrike" dirty="0">
                          <a:solidFill>
                            <a:srgbClr val="FFFFFF"/>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hMerge="1">
                  <a:txBody>
                    <a:bodyPr/>
                    <a:lstStyle/>
                    <a:p>
                      <a:endParaRPr lang="ru-RU"/>
                    </a:p>
                  </a:txBody>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346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c>
                  <a:txBody>
                    <a:bodyPr/>
                    <a:lstStyle/>
                    <a:p>
                      <a:pPr algn="ctr" fontAlgn="ctr"/>
                      <a:r>
                        <a:rPr lang="ru-RU" sz="1800" b="1" i="0" u="none" strike="noStrike" dirty="0" smtClean="0">
                          <a:solidFill>
                            <a:srgbClr val="FFFFFF"/>
                          </a:solidFill>
                          <a:effectLst/>
                          <a:latin typeface="Times New Roman"/>
                        </a:rPr>
                        <a:t>2025</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2026</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2027</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r>
              <a:tr h="307302">
                <a:tc>
                  <a:txBody>
                    <a:bodyPr/>
                    <a:lstStyle/>
                    <a:p>
                      <a:pPr algn="ctr" fontAlgn="ctr"/>
                      <a:r>
                        <a:rPr lang="ru-RU" sz="14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109652">
                <a:tc gridSpan="6">
                  <a:txBody>
                    <a:bodyPr/>
                    <a:lstStyle/>
                    <a:p>
                      <a:pPr algn="ctr" fontAlgn="ctr"/>
                      <a:r>
                        <a:rPr lang="ru-RU" sz="1700" b="1" i="0" u="none" strike="noStrike" dirty="0">
                          <a:solidFill>
                            <a:srgbClr val="000000"/>
                          </a:solidFill>
                          <a:effectLst/>
                          <a:latin typeface="Times New Roman"/>
                        </a:rPr>
                        <a:t>Цель. Повышение эффективности управления и распоряжения муниципальным имуществом и земельными ресурсами, находящимися в собственности муниципального образования Куприяновское, для обеспечения решения задач в социально-экономической сфере деятельности, стоящих перед органом местного самоуправления - Администрацией муниципального образования Куприяновское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9879">
                <a:tc gridSpan="6">
                  <a:txBody>
                    <a:bodyPr/>
                    <a:lstStyle/>
                    <a:p>
                      <a:pPr algn="ctr" fontAlgn="ctr"/>
                      <a:r>
                        <a:rPr lang="ru-RU" sz="1700" b="1" i="0" u="none" strike="noStrike" dirty="0">
                          <a:solidFill>
                            <a:srgbClr val="000000"/>
                          </a:solidFill>
                          <a:effectLst/>
                          <a:latin typeface="Times New Roman"/>
                        </a:rPr>
                        <a:t>Задача 1. Обеспечение оптимизации состава, структуры, сохранности и использования имущества муниципального образования Куприяновское и максимальное вовлечение его в хозяйственный оборот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9879">
                <a:tc>
                  <a:txBody>
                    <a:bodyPr/>
                    <a:lstStyle/>
                    <a:p>
                      <a:pPr algn="ctr" fontAlgn="ctr"/>
                      <a:r>
                        <a:rPr lang="ru-RU" sz="1700" b="0" i="0" u="none" strike="noStrike">
                          <a:solidFill>
                            <a:srgbClr val="000000"/>
                          </a:solidFill>
                          <a:effectLst/>
                          <a:latin typeface="Times New Roman"/>
                        </a:rPr>
                        <a:t>1.1.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Оформление технических паспортов на нежилые помещения, здания и сооружения</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536322">
                <a:tc>
                  <a:txBody>
                    <a:bodyPr/>
                    <a:lstStyle/>
                    <a:p>
                      <a:pPr algn="ctr" fontAlgn="ctr"/>
                      <a:r>
                        <a:rPr lang="ru-RU" sz="1700" b="0" i="0" u="none" strike="noStrike">
                          <a:solidFill>
                            <a:srgbClr val="000000"/>
                          </a:solidFill>
                          <a:effectLst/>
                          <a:latin typeface="Times New Roman"/>
                        </a:rPr>
                        <a:t>1.2.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Передача и реализация муниципального имущества, незадействованного в обеспечении деятельности органа местного самоуправления и подведомственных казенных учреждений, и приведение в соответствие состава муниципального имущества полномочиям органов местного самоуправления</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9879">
                <a:tc>
                  <a:txBody>
                    <a:bodyPr/>
                    <a:lstStyle/>
                    <a:p>
                      <a:pPr algn="ctr" fontAlgn="ctr"/>
                      <a:r>
                        <a:rPr lang="ru-RU" sz="1700" b="0" i="0" u="none" strike="noStrike">
                          <a:solidFill>
                            <a:srgbClr val="000000"/>
                          </a:solidFill>
                          <a:effectLst/>
                          <a:latin typeface="Times New Roman"/>
                        </a:rPr>
                        <a:t>1.3.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Передача квартир из собственности муниципального образования Куприяновское для приватизации гражданам</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1</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en-AU" sz="1700" b="0" i="0" u="none" strike="noStrike" dirty="0" smtClean="0">
                          <a:solidFill>
                            <a:srgbClr val="000000"/>
                          </a:solidFill>
                          <a:effectLst/>
                          <a:latin typeface="Times New Roman"/>
                        </a:rPr>
                        <a:t>1</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374955440"/>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984885"/>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a:t>
            </a:r>
            <a:r>
              <a:rPr lang="ru-RU" sz="2000" b="1" dirty="0">
                <a:solidFill>
                  <a:srgbClr val="FFFF00"/>
                </a:solidFill>
              </a:rPr>
              <a:t>«Управление муниципальным имуществом и земельными ресурсами муниципального образования Куприяновское</a:t>
            </a:r>
            <a:r>
              <a:rPr lang="ru-RU" sz="2000" b="1" dirty="0" smtClean="0">
                <a:solidFill>
                  <a:srgbClr val="FFFF00"/>
                </a:solidFill>
              </a:rPr>
              <a:t>»</a:t>
            </a:r>
            <a:endParaRPr lang="ru-RU" b="1"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754859548"/>
              </p:ext>
            </p:extLst>
          </p:nvPr>
        </p:nvGraphicFramePr>
        <p:xfrm>
          <a:off x="0" y="0"/>
          <a:ext cx="3217863" cy="828675"/>
        </p:xfrm>
        <a:graphic>
          <a:graphicData uri="http://schemas.openxmlformats.org/presentationml/2006/ole">
            <p:oleObj spid="_x0000_s97329"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xmlns="" val="4096445722"/>
              </p:ext>
            </p:extLst>
          </p:nvPr>
        </p:nvGraphicFramePr>
        <p:xfrm>
          <a:off x="146751" y="1148644"/>
          <a:ext cx="11921070" cy="5470164"/>
        </p:xfrm>
        <a:graphic>
          <a:graphicData uri="http://schemas.openxmlformats.org/drawingml/2006/table">
            <a:tbl>
              <a:tblPr firstRow="1" bandRow="1">
                <a:tableStyleId>{7DF18680-E054-41AD-8BC1-D1AEF772440D}</a:tableStyleId>
              </a:tblPr>
              <a:tblGrid>
                <a:gridCol w="553160"/>
                <a:gridCol w="6062133"/>
                <a:gridCol w="1354667"/>
                <a:gridCol w="1230489"/>
                <a:gridCol w="1275644"/>
                <a:gridCol w="1444977"/>
              </a:tblGrid>
              <a:tr h="624059">
                <a:tc rowSpan="2">
                  <a:txBody>
                    <a:bodyPr/>
                    <a:lstStyle/>
                    <a:p>
                      <a:pPr algn="ctr" fontAlgn="ctr"/>
                      <a:r>
                        <a:rPr lang="ru-RU" sz="1700" b="1" i="0" u="none" strike="noStrike" dirty="0">
                          <a:solidFill>
                            <a:srgbClr val="FFFFFF"/>
                          </a:solidFill>
                          <a:effectLst/>
                          <a:latin typeface="Times New Roman"/>
                        </a:rPr>
                        <a:t>№ п/п</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Наименования индикатора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ед. изм</a:t>
                      </a:r>
                      <a:r>
                        <a:rPr lang="ru-RU" sz="1700" b="0" i="0" u="none" strike="noStrike" dirty="0">
                          <a:solidFill>
                            <a:srgbClr val="FFFFFF"/>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800" b="1" i="0" u="none" strike="noStrike" dirty="0">
                          <a:solidFill>
                            <a:srgbClr val="FFFFFF"/>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3856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a:rPr>
                        <a:t>2025</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2026</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2027</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r>
              <a:tr h="342528">
                <a:tc>
                  <a:txBody>
                    <a:bodyPr/>
                    <a:lstStyle/>
                    <a:p>
                      <a:pPr algn="ctr" fontAlgn="ctr"/>
                      <a:r>
                        <a:rPr lang="ru-RU" sz="14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99000">
                <a:tc gridSpan="6">
                  <a:txBody>
                    <a:bodyPr/>
                    <a:lstStyle/>
                    <a:p>
                      <a:pPr algn="ctr" fontAlgn="b"/>
                      <a:r>
                        <a:rPr lang="ru-RU" sz="1700" b="1" i="0" u="none" strike="noStrike" dirty="0">
                          <a:solidFill>
                            <a:srgbClr val="000000"/>
                          </a:solidFill>
                          <a:effectLst/>
                          <a:latin typeface="Times New Roman"/>
                        </a:rPr>
                        <a:t>Задача 2. Обеспечение оптимизации использования земельных ресурсов, информационного взаимодействия с органом кадастрового учета и регистрации прав, создания базы данных земельных участков на территории муниципального образования Куприяновское</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2.1.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Обеспечение изготовления кадастровых паспортов земельных участков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2.2.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Обеспечение выполнения проектов межевания и планировок земельных участков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61346">
                <a:tc gridSpan="6">
                  <a:txBody>
                    <a:bodyPr/>
                    <a:lstStyle/>
                    <a:p>
                      <a:pPr algn="ctr" fontAlgn="b"/>
                      <a:r>
                        <a:rPr lang="ru-RU" sz="1700" b="0" i="0" u="none" strike="noStrike" dirty="0">
                          <a:solidFill>
                            <a:srgbClr val="000000"/>
                          </a:solidFill>
                          <a:effectLst/>
                          <a:latin typeface="Times New Roman"/>
                        </a:rPr>
                        <a:t>З</a:t>
                      </a:r>
                      <a:r>
                        <a:rPr lang="ru-RU" sz="1700" b="1" i="0" u="none" strike="noStrike" dirty="0">
                          <a:solidFill>
                            <a:srgbClr val="000000"/>
                          </a:solidFill>
                          <a:effectLst/>
                          <a:latin typeface="Times New Roman"/>
                        </a:rPr>
                        <a:t>адача 3. Обеспечение органов местного самоуправления и подведомственных ему учреждений имуществом, необходимым для выполнения своих функций, а также содержание этого имущества в исправном состоянии</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3.1.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Количество выявленных неучтенных объектов налогообложения</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3.2.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Анализирование реализации Программы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67877610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119860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адресная программа </a:t>
            </a:r>
            <a:r>
              <a:rPr lang="ru-RU" sz="2400" b="1" dirty="0" smtClean="0">
                <a:solidFill>
                  <a:srgbClr val="FFFF00"/>
                </a:solidFill>
              </a:rPr>
              <a:t>«</a:t>
            </a:r>
            <a:r>
              <a:rPr lang="ru-RU" sz="2800" b="1" i="1" dirty="0" smtClean="0">
                <a:solidFill>
                  <a:srgbClr val="FFFF00"/>
                </a:solidFill>
              </a:rPr>
              <a:t>Социальное </a:t>
            </a:r>
            <a:r>
              <a:rPr lang="ru-RU" sz="2800" b="1" i="1" dirty="0">
                <a:solidFill>
                  <a:srgbClr val="FFFF00"/>
                </a:solidFill>
              </a:rPr>
              <a:t>жилье в муниципальном образовании  </a:t>
            </a:r>
            <a:r>
              <a:rPr lang="ru-RU" sz="2800" b="1" i="1" dirty="0" smtClean="0">
                <a:solidFill>
                  <a:srgbClr val="FFFF00"/>
                </a:solidFill>
              </a:rPr>
              <a:t>Куприяновское</a:t>
            </a:r>
            <a:r>
              <a:rPr lang="ru-RU" sz="2800" b="1" dirty="0" smtClean="0">
                <a:solidFill>
                  <a:srgbClr val="FFFF00"/>
                </a:solidFill>
              </a:rPr>
              <a:t>»</a:t>
            </a:r>
            <a:r>
              <a:rPr lang="ru-RU" sz="2400" b="1" dirty="0" smtClean="0">
                <a:solidFill>
                  <a:srgbClr val="FFFF00"/>
                </a:solidFill>
              </a:rPr>
              <a:t>.</a:t>
            </a:r>
            <a:r>
              <a:rPr lang="ru-RU" sz="2000" dirty="0"/>
              <a:t> </a:t>
            </a:r>
            <a:r>
              <a:rPr lang="ru-RU" sz="2000" b="1" dirty="0"/>
              <a:t>Программные 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2095862"/>
              </p:ext>
            </p:extLst>
          </p:nvPr>
        </p:nvGraphicFramePr>
        <p:xfrm>
          <a:off x="0" y="0"/>
          <a:ext cx="3217863" cy="828675"/>
        </p:xfrm>
        <a:graphic>
          <a:graphicData uri="http://schemas.openxmlformats.org/presentationml/2006/ole">
            <p:oleObj spid="_x0000_s98354" name="Документ" r:id="rId3" imgW="5940803" imgH="1676580" progId="Word.Document.12">
              <p:embed/>
            </p:oleObj>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xmlns="" val="3849827131"/>
              </p:ext>
            </p:extLst>
          </p:nvPr>
        </p:nvGraphicFramePr>
        <p:xfrm>
          <a:off x="-2" y="1322173"/>
          <a:ext cx="12192004" cy="5551208"/>
        </p:xfrm>
        <a:graphic>
          <a:graphicData uri="http://schemas.openxmlformats.org/drawingml/2006/table">
            <a:tbl>
              <a:tblPr firstRow="1" bandRow="1">
                <a:tableStyleId>{F5AB1C69-6EDB-4FF4-983F-18BD219EF322}</a:tableStyleId>
              </a:tblPr>
              <a:tblGrid>
                <a:gridCol w="571595"/>
                <a:gridCol w="3214998"/>
                <a:gridCol w="1302904"/>
                <a:gridCol w="1246953"/>
                <a:gridCol w="162054"/>
                <a:gridCol w="1303382"/>
                <a:gridCol w="1348200"/>
                <a:gridCol w="3041918"/>
              </a:tblGrid>
              <a:tr h="357985">
                <a:tc rowSpan="3">
                  <a:txBody>
                    <a:bodyPr/>
                    <a:lstStyle/>
                    <a:p>
                      <a:pPr algn="ctr" fontAlgn="ctr"/>
                      <a:r>
                        <a:rPr lang="ru-RU" sz="1700" b="0" i="0" u="none" strike="noStrike" dirty="0">
                          <a:solidFill>
                            <a:srgbClr val="FFFF99"/>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1800" b="1" i="0" u="none" strike="noStrike" dirty="0" err="1" smtClean="0">
                          <a:solidFill>
                            <a:srgbClr val="FFFF99"/>
                          </a:solidFill>
                          <a:effectLst/>
                          <a:latin typeface="Times New Roman"/>
                        </a:rPr>
                        <a:t>Наменование</a:t>
                      </a:r>
                      <a:r>
                        <a:rPr lang="ru-RU" sz="1800" b="1" i="0" u="none" strike="noStrike" dirty="0" smtClean="0">
                          <a:solidFill>
                            <a:srgbClr val="FFFF99"/>
                          </a:solidFill>
                          <a:effectLst/>
                          <a:latin typeface="Times New Roman"/>
                        </a:rPr>
                        <a:t> </a:t>
                      </a:r>
                      <a:r>
                        <a:rPr lang="ru-RU" sz="1800" b="1" i="0" u="none" strike="noStrike" dirty="0">
                          <a:solidFill>
                            <a:srgbClr val="FFFF99"/>
                          </a:solidFill>
                          <a:effectLst/>
                          <a:latin typeface="Times New Roman"/>
                        </a:rPr>
                        <a:t>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1800" b="1" i="0" u="none" strike="noStrike" dirty="0">
                          <a:solidFill>
                            <a:srgbClr val="FFFF99"/>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1800" b="1" i="0" u="none" strike="noStrike" dirty="0">
                          <a:solidFill>
                            <a:srgbClr val="FFFF99"/>
                          </a:solidFill>
                          <a:effectLst/>
                          <a:latin typeface="Times New Roman"/>
                        </a:rPr>
                        <a:t> Объемы финансирования,  </a:t>
                      </a:r>
                      <a:r>
                        <a:rPr lang="ru-RU" sz="1800" b="1" i="0" u="none" strike="noStrike" dirty="0" smtClean="0">
                          <a:solidFill>
                            <a:srgbClr val="FFFF99"/>
                          </a:solidFill>
                          <a:effectLst/>
                          <a:latin typeface="Times New Roman"/>
                        </a:rPr>
                        <a:t>тыс. руб</a:t>
                      </a:r>
                      <a:r>
                        <a:rPr lang="ru-RU" sz="1800" b="1" i="0" u="none" strike="noStrike" dirty="0">
                          <a:solidFill>
                            <a:srgbClr val="FFFF99"/>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smtClean="0">
                          <a:solidFill>
                            <a:srgbClr val="FFFF99"/>
                          </a:solidFill>
                          <a:effectLst/>
                          <a:latin typeface="Times New Roman"/>
                        </a:rPr>
                        <a:t>Ожидаемый</a:t>
                      </a:r>
                      <a:r>
                        <a:rPr lang="ru-RU" sz="1800" b="1" i="0" u="none" strike="noStrike" baseline="0" dirty="0" smtClean="0">
                          <a:solidFill>
                            <a:srgbClr val="FFFF99"/>
                          </a:solidFill>
                          <a:effectLst/>
                          <a:latin typeface="Times New Roman"/>
                        </a:rPr>
                        <a:t> результат</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393913">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gridSpan="2">
                  <a:txBody>
                    <a:bodyPr/>
                    <a:lstStyle/>
                    <a:p>
                      <a:pPr algn="ctr" fontAlgn="ctr"/>
                      <a:r>
                        <a:rPr lang="ru-RU" sz="1700" b="1" i="0" u="none" strike="noStrike" dirty="0">
                          <a:solidFill>
                            <a:srgbClr val="FFFF99"/>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2" hMerge="1">
                  <a:txBody>
                    <a:bodyPr/>
                    <a:lstStyle/>
                    <a:p>
                      <a:endParaRPr lang="ru-RU"/>
                    </a:p>
                  </a:txBody>
                  <a:tcPr/>
                </a:tc>
                <a:tc gridSpan="2">
                  <a:txBody>
                    <a:bodyPr/>
                    <a:lstStyle/>
                    <a:p>
                      <a:pPr algn="ctr" fontAlgn="ctr"/>
                      <a:r>
                        <a:rPr lang="ru-RU" sz="1800" b="1" i="0" u="none" strike="noStrike" dirty="0">
                          <a:solidFill>
                            <a:srgbClr val="FFFF99"/>
                          </a:solidFill>
                          <a:effectLst/>
                          <a:latin typeface="Times New Roman"/>
                        </a:rPr>
                        <a:t> в том числе: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vMerge="1">
                  <a:txBody>
                    <a:bodyPr/>
                    <a:lstStyle/>
                    <a:p>
                      <a:endParaRPr lang="ru-RU"/>
                    </a:p>
                  </a:txBody>
                  <a:tcPr/>
                </a:tc>
              </a:tr>
              <a:tr h="111142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a:solidFill>
                            <a:srgbClr val="FFFF99"/>
                          </a:solidFill>
                          <a:effectLst/>
                          <a:latin typeface="Times New Roman"/>
                        </a:rPr>
                        <a:t> средства областного </a:t>
                      </a:r>
                      <a:r>
                        <a:rPr lang="ru-RU" sz="1800" b="1" i="0" u="none" strike="noStrike" dirty="0" smtClean="0">
                          <a:solidFill>
                            <a:srgbClr val="FFFF99"/>
                          </a:solidFill>
                          <a:effectLst/>
                          <a:latin typeface="Times New Roman"/>
                        </a:rPr>
                        <a:t>бюджета</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1800" b="1" i="0" u="none" strike="noStrike" dirty="0">
                          <a:solidFill>
                            <a:srgbClr val="FFFF99"/>
                          </a:solidFill>
                          <a:effectLst/>
                          <a:latin typeface="Times New Roman"/>
                        </a:rPr>
                        <a:t> средства местного </a:t>
                      </a:r>
                      <a:r>
                        <a:rPr lang="ru-RU" sz="1800" b="1" i="0" u="none" strike="noStrike" dirty="0" smtClean="0">
                          <a:solidFill>
                            <a:srgbClr val="FFFF99"/>
                          </a:solidFill>
                          <a:effectLst/>
                          <a:latin typeface="Times New Roman"/>
                        </a:rPr>
                        <a:t>бюджета</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vMerge="1">
                  <a:txBody>
                    <a:bodyPr/>
                    <a:lstStyle/>
                    <a:p>
                      <a:endParaRPr lang="ru-RU"/>
                    </a:p>
                  </a:txBody>
                  <a:tcPr/>
                </a:tc>
              </a:tr>
              <a:tr h="244807">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en-AU" sz="1400" b="0" i="0" u="none" strike="noStrike" dirty="0" smtClean="0">
                          <a:solidFill>
                            <a:srgbClr val="002060"/>
                          </a:solidFill>
                          <a:effectLst/>
                          <a:latin typeface="Times New Roman"/>
                        </a:rPr>
                        <a:t>5</a:t>
                      </a: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en-AU" sz="1400" b="0" i="0" u="none" strike="noStrike" dirty="0" smtClean="0">
                          <a:solidFill>
                            <a:srgbClr val="002060"/>
                          </a:solidFill>
                          <a:effectLst/>
                          <a:latin typeface="Times New Roman"/>
                        </a:rPr>
                        <a:t>6</a:t>
                      </a: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sz="1400" dirty="0" smtClean="0"/>
                        <a:t>7</a:t>
                      </a:r>
                      <a:endParaRPr lang="ru-RU" sz="1400"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9403">
                <a:tc gridSpan="8">
                  <a:txBody>
                    <a:bodyPr/>
                    <a:lstStyle/>
                    <a:p>
                      <a:pPr algn="ctr" fontAlgn="ctr"/>
                      <a:r>
                        <a:rPr lang="ru-RU" sz="2000" b="1" i="0" u="none" strike="noStrike" dirty="0" smtClean="0">
                          <a:solidFill>
                            <a:srgbClr val="002060"/>
                          </a:solidFill>
                          <a:effectLst/>
                          <a:latin typeface="Times New Roman"/>
                        </a:rPr>
                        <a:t>Цель</a:t>
                      </a:r>
                      <a:r>
                        <a:rPr lang="ru-RU" sz="2000" b="1" kern="1200" dirty="0" smtClean="0">
                          <a:solidFill>
                            <a:schemeClr val="dk1"/>
                          </a:solidFill>
                          <a:effectLst/>
                          <a:latin typeface="+mn-lt"/>
                          <a:ea typeface="+mn-ea"/>
                          <a:cs typeface="+mn-cs"/>
                        </a:rPr>
                        <a:t>: Создание благоприятных и комфортных условий проживания насе</a:t>
                      </a:r>
                      <a:r>
                        <a:rPr lang="ru-RU" sz="1800" b="1" kern="1200" dirty="0" smtClean="0">
                          <a:solidFill>
                            <a:schemeClr val="dk1"/>
                          </a:solidFill>
                          <a:effectLst/>
                          <a:latin typeface="+mn-lt"/>
                          <a:ea typeface="+mn-ea"/>
                          <a:cs typeface="+mn-cs"/>
                        </a:rPr>
                        <a:t>ления</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78116">
                <a:tc gridSpan="8">
                  <a:txBody>
                    <a:bodyPr/>
                    <a:lstStyle/>
                    <a:p>
                      <a:pPr algn="ctr" fontAlgn="ctr"/>
                      <a:r>
                        <a:rPr lang="ru-RU" sz="1900" b="1" kern="1200" dirty="0" smtClean="0">
                          <a:solidFill>
                            <a:schemeClr val="dk1"/>
                          </a:solidFill>
                          <a:effectLst/>
                          <a:latin typeface="Times New Roman" panose="02020603050405020304" pitchFamily="18" charset="0"/>
                          <a:ea typeface="+mn-ea"/>
                          <a:cs typeface="Times New Roman" panose="02020603050405020304" pitchFamily="18" charset="0"/>
                        </a:rPr>
                        <a:t>Задача: Обеспечение жильем граждан, признанных в установленном законом порядке нуждающимися в жилых помещениях, предоставляемых по договорам социального найма, и работников бюджетной сферы служебными жилыми помещениями по договорам найма специализированного жилищного фонда</a:t>
                      </a:r>
                      <a:endParaRPr lang="ru-RU" sz="19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88759">
                <a:tc rowSpan="4">
                  <a:txBody>
                    <a:bodyPr/>
                    <a:lstStyle/>
                    <a:p>
                      <a:pPr algn="ctr" fontAlgn="ctr"/>
                      <a:r>
                        <a:rPr lang="ru-RU" sz="1700" b="0" i="0" u="none" strike="noStrike">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2000" kern="1200" dirty="0" smtClean="0">
                          <a:solidFill>
                            <a:schemeClr val="dk1"/>
                          </a:solidFill>
                          <a:effectLst/>
                          <a:latin typeface="Times New Roman" panose="02020603050405020304" pitchFamily="18" charset="0"/>
                          <a:ea typeface="+mn-ea"/>
                          <a:cs typeface="Times New Roman" panose="02020603050405020304" pitchFamily="18" charset="0"/>
                        </a:rPr>
                        <a:t>Основное мероприятие: </a:t>
                      </a:r>
                      <a:r>
                        <a:rPr lang="en-AU"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ru-RU" sz="2000" kern="1200" dirty="0" smtClean="0">
                          <a:solidFill>
                            <a:schemeClr val="dk1"/>
                          </a:solidFill>
                          <a:effectLst/>
                          <a:latin typeface="Times New Roman" panose="02020603050405020304" pitchFamily="18" charset="0"/>
                          <a:ea typeface="+mn-ea"/>
                          <a:cs typeface="Times New Roman" panose="02020603050405020304" pitchFamily="18" charset="0"/>
                        </a:rPr>
                        <a:t>Приобретение жилых помещений во вновь построенном жилищном фонде и на вторичном рынке </a:t>
                      </a:r>
                      <a:endParaRPr lang="ru-RU" sz="1800" b="0"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a:t>
                      </a:r>
                      <a:r>
                        <a:rPr lang="en-AU" sz="1800" b="0" i="0" u="none" strike="noStrike" dirty="0" smtClean="0">
                          <a:solidFill>
                            <a:srgbClr val="000000"/>
                          </a:solidFill>
                          <a:effectLst/>
                          <a:latin typeface="Times New Roman"/>
                        </a:rPr>
                        <a:t> </a:t>
                      </a:r>
                      <a:r>
                        <a:rPr lang="ru-RU" sz="1800" b="0" i="0" u="none" strike="noStrike" dirty="0" smtClean="0">
                          <a:solidFill>
                            <a:srgbClr val="000000"/>
                          </a:solidFill>
                          <a:effectLst/>
                          <a:latin typeface="Times New Roman"/>
                        </a:rPr>
                        <a:t>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1 893,3</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a:spcAft>
                          <a:spcPts val="0"/>
                        </a:spcAft>
                      </a:pPr>
                      <a:r>
                        <a:rPr lang="ru-RU" sz="1800" kern="50" dirty="0">
                          <a:effectLst/>
                          <a:latin typeface="Times New Roman"/>
                          <a:ea typeface="Lucida Sans Unicode"/>
                        </a:rPr>
                        <a:t>1 </a:t>
                      </a:r>
                      <a:r>
                        <a:rPr lang="ru-RU" sz="1800" kern="50" dirty="0" smtClean="0">
                          <a:effectLst/>
                          <a:latin typeface="Times New Roman"/>
                          <a:ea typeface="Lucida Sans Unicode"/>
                        </a:rPr>
                        <a:t>798,6</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a:spcAft>
                          <a:spcPts val="0"/>
                        </a:spcAft>
                      </a:pP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94,7</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a:spcAft>
                          <a:spcPts val="0"/>
                        </a:spcAft>
                      </a:pPr>
                      <a:r>
                        <a:rPr lang="ru-RU" sz="2000" kern="1200" dirty="0" smtClean="0">
                          <a:solidFill>
                            <a:schemeClr val="dk1"/>
                          </a:solidFill>
                          <a:effectLst/>
                          <a:latin typeface="Times New Roman" panose="02020603050405020304" pitchFamily="18" charset="0"/>
                          <a:ea typeface="+mn-ea"/>
                          <a:cs typeface="Times New Roman" panose="02020603050405020304" pitchFamily="18" charset="0"/>
                        </a:rPr>
                        <a:t>Сокращение очередности нуждающихся в жилых помещениях и сокращение сроков ожидания предоставления им социального жилья</a:t>
                      </a:r>
                      <a:endParaRPr lang="ru-RU" sz="2000" kern="50" dirty="0">
                        <a:effectLst/>
                        <a:latin typeface="Times New Roman" panose="02020603050405020304" pitchFamily="18" charset="0"/>
                        <a:ea typeface="Lucida Sans Unicode"/>
                        <a:cs typeface="Times New Roman" panose="02020603050405020304" pitchFamily="18" charset="0"/>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0189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800" b="0" i="0" u="none" strike="noStrike" dirty="0">
                        <a:solidFill>
                          <a:srgbClr val="002060"/>
                        </a:solidFill>
                        <a:effectLst/>
                        <a:latin typeface="Times New Roman"/>
                      </a:endParaRP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vMerge="1">
                  <a:txBody>
                    <a:bodyPr/>
                    <a:lstStyle/>
                    <a:p>
                      <a:endParaRPr lang="ru-RU"/>
                    </a:p>
                  </a:txBody>
                  <a:tcPr/>
                </a:tc>
              </a:tr>
              <a:tr h="499759">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1 893,3</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a:spcAft>
                          <a:spcPts val="0"/>
                        </a:spcAft>
                      </a:pPr>
                      <a:r>
                        <a:rPr lang="ru-RU" sz="1800" kern="50" dirty="0">
                          <a:effectLst/>
                          <a:latin typeface="Times New Roman"/>
                          <a:ea typeface="Lucida Sans Unicode"/>
                        </a:rPr>
                        <a:t>1 </a:t>
                      </a:r>
                      <a:r>
                        <a:rPr lang="ru-RU" sz="1800" kern="50" dirty="0" smtClean="0">
                          <a:effectLst/>
                          <a:latin typeface="Times New Roman"/>
                          <a:ea typeface="Lucida Sans Unicode"/>
                        </a:rPr>
                        <a:t>798,6</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a:spcAft>
                          <a:spcPts val="0"/>
                        </a:spcAft>
                      </a:pP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94,7</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vMerge="1">
                  <a:txBody>
                    <a:bodyPr/>
                    <a:lstStyle/>
                    <a:p>
                      <a:endParaRPr lang="ru-RU"/>
                    </a:p>
                  </a:txBody>
                  <a:tcPr/>
                </a:tc>
              </a:tr>
              <a:tr h="660139">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800" b="0" i="0" u="none" strike="noStrike" dirty="0">
                        <a:solidFill>
                          <a:srgbClr val="002060"/>
                        </a:solidFill>
                        <a:effectLst/>
                        <a:latin typeface="Times New Roman"/>
                      </a:endParaRP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xmlns="" val="151947802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707886"/>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адресной программы </a:t>
            </a:r>
            <a:r>
              <a:rPr lang="ru-RU" sz="2200" b="1" dirty="0" smtClean="0">
                <a:solidFill>
                  <a:srgbClr val="FFFF00"/>
                </a:solidFill>
              </a:rPr>
              <a:t>«</a:t>
            </a:r>
            <a:r>
              <a:rPr lang="ru-RU" sz="2200" b="1" i="1" dirty="0">
                <a:solidFill>
                  <a:srgbClr val="FFFF00"/>
                </a:solidFill>
              </a:rPr>
              <a:t>Социальное жилье в муниципальном образовании  Куприяновское</a:t>
            </a:r>
            <a:r>
              <a:rPr lang="ru-RU" sz="2200" b="1" dirty="0" smtClean="0">
                <a:solidFill>
                  <a:srgbClr val="FFFF00"/>
                </a:solidFill>
              </a:rPr>
              <a:t>».</a:t>
            </a:r>
            <a:endParaRPr lang="ru-RU" sz="22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27288723"/>
              </p:ext>
            </p:extLst>
          </p:nvPr>
        </p:nvGraphicFramePr>
        <p:xfrm>
          <a:off x="0" y="0"/>
          <a:ext cx="3217863" cy="828675"/>
        </p:xfrm>
        <a:graphic>
          <a:graphicData uri="http://schemas.openxmlformats.org/presentationml/2006/ole">
            <p:oleObj spid="_x0000_s100401"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1553838033"/>
              </p:ext>
            </p:extLst>
          </p:nvPr>
        </p:nvGraphicFramePr>
        <p:xfrm>
          <a:off x="147809" y="865475"/>
          <a:ext cx="12015616" cy="5749639"/>
        </p:xfrm>
        <a:graphic>
          <a:graphicData uri="http://schemas.openxmlformats.org/drawingml/2006/table">
            <a:tbl>
              <a:tblPr firstRow="1" bandRow="1">
                <a:tableStyleId>{5C22544A-7EE6-4342-B048-85BDC9FD1C3A}</a:tableStyleId>
              </a:tblPr>
              <a:tblGrid>
                <a:gridCol w="663406"/>
                <a:gridCol w="5285755"/>
                <a:gridCol w="1139804"/>
                <a:gridCol w="1138707"/>
                <a:gridCol w="1278140"/>
                <a:gridCol w="1252268"/>
                <a:gridCol w="1257536"/>
              </a:tblGrid>
              <a:tr h="776851">
                <a:tc rowSpan="2">
                  <a:txBody>
                    <a:bodyPr/>
                    <a:lstStyle/>
                    <a:p>
                      <a:pPr algn="ctr" fontAlgn="ctr"/>
                      <a:r>
                        <a:rPr lang="ru-RU" sz="1800" b="1" i="0" u="none" strike="noStrike" dirty="0">
                          <a:solidFill>
                            <a:srgbClr val="FFFF99"/>
                          </a:solidFill>
                          <a:effectLst/>
                          <a:latin typeface="Times New Roman"/>
                        </a:rPr>
                        <a:t>№ п/п</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a:solidFill>
                            <a:srgbClr val="FFFF99"/>
                          </a:solidFill>
                          <a:effectLst/>
                          <a:latin typeface="Times New Roman"/>
                        </a:rPr>
                        <a:t>Наименования индикатора</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smtClean="0">
                          <a:solidFill>
                            <a:srgbClr val="FFFF99"/>
                          </a:solidFill>
                          <a:effectLst/>
                          <a:latin typeface="Times New Roman"/>
                        </a:rPr>
                        <a:t>Единицы измерения</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gridSpan="4">
                  <a:txBody>
                    <a:bodyPr/>
                    <a:lstStyle/>
                    <a:p>
                      <a:pPr algn="ctr" fontAlgn="ctr"/>
                      <a:r>
                        <a:rPr lang="ru-RU" sz="1800" b="1" i="0" u="none" strike="noStrike" dirty="0">
                          <a:solidFill>
                            <a:srgbClr val="FFFF99"/>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056552">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rgbClr val="FFFF99"/>
                          </a:solidFill>
                          <a:effectLst/>
                          <a:latin typeface="Times New Roman"/>
                        </a:rPr>
                        <a:t>2025</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2026</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2027</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a:solidFill>
                            <a:srgbClr val="FFFF99"/>
                          </a:solidFill>
                          <a:effectLst/>
                          <a:latin typeface="Times New Roman"/>
                        </a:rPr>
                        <a:t>Всего за </a:t>
                      </a:r>
                      <a:r>
                        <a:rPr lang="ru-RU" sz="1800" b="1" i="0" u="none" strike="noStrike" dirty="0" smtClean="0">
                          <a:solidFill>
                            <a:srgbClr val="FFFF99"/>
                          </a:solidFill>
                          <a:effectLst/>
                          <a:latin typeface="Times New Roman"/>
                        </a:rPr>
                        <a:t>2025-2027 </a:t>
                      </a:r>
                      <a:r>
                        <a:rPr lang="ru-RU" sz="1800" b="1" i="0" u="none" strike="noStrike" dirty="0">
                          <a:solidFill>
                            <a:srgbClr val="FFFF99"/>
                          </a:solidFill>
                          <a:effectLst/>
                          <a:latin typeface="Times New Roman"/>
                        </a:rPr>
                        <a:t>годы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r>
              <a:tr h="251917">
                <a:tc>
                  <a:txBody>
                    <a:bodyPr/>
                    <a:lstStyle/>
                    <a:p>
                      <a:pPr algn="ctr" fontAlgn="ctr"/>
                      <a:r>
                        <a:rPr lang="ru-RU" sz="1100" b="0" i="0" u="none" strike="noStrike">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463250">
                <a:tc gridSpan="7">
                  <a:txBody>
                    <a:bodyPr/>
                    <a:lstStyle/>
                    <a:p>
                      <a:pPr algn="ctr" fontAlgn="ctr"/>
                      <a:r>
                        <a:rPr lang="ru-RU" sz="2000" b="1" kern="1200" dirty="0" smtClean="0">
                          <a:solidFill>
                            <a:schemeClr val="dk1"/>
                          </a:solidFill>
                          <a:effectLst/>
                          <a:latin typeface="Times New Roman" panose="02020603050405020304" pitchFamily="18" charset="0"/>
                          <a:ea typeface="+mn-ea"/>
                          <a:cs typeface="Times New Roman" panose="02020603050405020304" pitchFamily="18" charset="0"/>
                        </a:rPr>
                        <a:t>Цель: Создание благоприятных и комфортных условий проживания населения</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559479">
                <a:tc gridSpan="7">
                  <a:txBody>
                    <a:bodyPr/>
                    <a:lstStyle/>
                    <a:p>
                      <a:pPr algn="ctr" fontAlgn="ctr"/>
                      <a:r>
                        <a:rPr lang="ru-RU" sz="2000" b="1" kern="1200" dirty="0" smtClean="0">
                          <a:solidFill>
                            <a:schemeClr val="dk1"/>
                          </a:solidFill>
                          <a:effectLst/>
                          <a:latin typeface="Times New Roman" panose="02020603050405020304" pitchFamily="18" charset="0"/>
                          <a:ea typeface="+mn-ea"/>
                          <a:cs typeface="Times New Roman" panose="02020603050405020304" pitchFamily="18" charset="0"/>
                        </a:rPr>
                        <a:t>Задача: Обеспечение жильем граждан, признанных в установленном законом порядке нуждающимися в жилых помещениях, предоставляемых по договорам социального найма, и работников бюджетной сферы служебными жилыми помещениями по договорам найма специализированного жилищного фонда</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975224">
                <a:tc>
                  <a:txBody>
                    <a:bodyPr/>
                    <a:lstStyle/>
                    <a:p>
                      <a:pPr algn="ctr">
                        <a:spcAft>
                          <a:spcPts val="0"/>
                        </a:spcAft>
                      </a:pPr>
                      <a:r>
                        <a:rPr lang="ru-RU" sz="2000" kern="50">
                          <a:effectLst/>
                          <a:latin typeface="Times New Roman"/>
                          <a:ea typeface="Lucida Sans Unicode"/>
                        </a:rPr>
                        <a:t>1</a:t>
                      </a:r>
                      <a:endParaRPr lang="ru-RU" sz="1800" kern="50">
                        <a:effectLst/>
                        <a:latin typeface="Times New Roman"/>
                        <a:ea typeface="Lucida Sans Unicode"/>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R="133985" algn="ctr">
                        <a:spcAft>
                          <a:spcPts val="0"/>
                        </a:spcAft>
                      </a:pPr>
                      <a:r>
                        <a:rPr lang="ru-RU" sz="2000" kern="50" dirty="0">
                          <a:effectLst/>
                          <a:latin typeface="Times New Roman"/>
                          <a:ea typeface="Lucida Sans Unicode"/>
                        </a:rPr>
                        <a:t>Количество семей, улучшивших жилищные условия</a:t>
                      </a: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кв. м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dirty="0">
                          <a:effectLst/>
                          <a:latin typeface="Times New Roman"/>
                          <a:ea typeface="Times New Roman"/>
                        </a:rPr>
                        <a:t>1</a:t>
                      </a:r>
                      <a:endParaRPr lang="ru-RU" sz="2000" dirty="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a:effectLst/>
                          <a:latin typeface="Times New Roman"/>
                          <a:ea typeface="Times New Roman"/>
                        </a:rPr>
                        <a:t>1</a:t>
                      </a:r>
                      <a:endParaRPr lang="ru-RU" sz="200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666366">
                <a:tc>
                  <a:txBody>
                    <a:bodyPr/>
                    <a:lstStyle/>
                    <a:p>
                      <a:pPr algn="ctr">
                        <a:spcAft>
                          <a:spcPts val="0"/>
                        </a:spcAft>
                      </a:pPr>
                      <a:r>
                        <a:rPr lang="ru-RU" sz="2000" kern="50" dirty="0">
                          <a:effectLst/>
                          <a:latin typeface="Times New Roman"/>
                          <a:ea typeface="Lucida Sans Unicode"/>
                        </a:rPr>
                        <a:t>2</a:t>
                      </a:r>
                      <a:endParaRPr lang="ru-RU" sz="1800" kern="50" dirty="0">
                        <a:effectLst/>
                        <a:latin typeface="Times New Roman"/>
                        <a:ea typeface="Lucida Sans Unicode"/>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kern="50" dirty="0">
                          <a:effectLst/>
                          <a:latin typeface="Times New Roman"/>
                          <a:ea typeface="Lucida Sans Unicode"/>
                        </a:rPr>
                        <a:t>Общая площадь приобретенного жилья</a:t>
                      </a: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dirty="0">
                          <a:effectLst/>
                          <a:latin typeface="Times New Roman"/>
                          <a:ea typeface="Times New Roman"/>
                        </a:rPr>
                        <a:t>45,0</a:t>
                      </a:r>
                      <a:endParaRPr lang="ru-RU" sz="2000" dirty="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dirty="0">
                          <a:effectLst/>
                          <a:latin typeface="Times New Roman"/>
                          <a:ea typeface="Times New Roman"/>
                        </a:rPr>
                        <a:t>45,0</a:t>
                      </a:r>
                      <a:endParaRPr lang="ru-RU" sz="2000" dirty="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11293226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81915" y="-1"/>
            <a:ext cx="11710086" cy="10503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600" b="1" dirty="0">
                <a:solidFill>
                  <a:srgbClr val="FFFF00"/>
                </a:solidFill>
              </a:rPr>
              <a:t>Муниципальная адресная программа «Переселение граждан из аварийного жилищного фонда муниципального образования Куприяновское</a:t>
            </a:r>
            <a:r>
              <a:rPr lang="ru-RU" sz="2600" b="1" dirty="0" smtClean="0">
                <a:solidFill>
                  <a:srgbClr val="FFFF00"/>
                </a:solidFill>
              </a:rPr>
              <a:t>».</a:t>
            </a:r>
            <a:r>
              <a:rPr lang="ru-RU" sz="2400" b="1" dirty="0"/>
              <a:t> </a:t>
            </a:r>
            <a:endParaRPr lang="ru-RU" sz="2400" b="1" dirty="0" smtClean="0"/>
          </a:p>
          <a:p>
            <a:pPr algn="ctr"/>
            <a:r>
              <a:rPr lang="ru-RU" sz="2000" b="1" dirty="0" smtClean="0"/>
              <a:t>Программные </a:t>
            </a:r>
            <a:r>
              <a:rPr lang="ru-RU" sz="2000" b="1" dirty="0"/>
              <a:t>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95862"/>
              </p:ext>
            </p:extLst>
          </p:nvPr>
        </p:nvGraphicFramePr>
        <p:xfrm>
          <a:off x="0" y="0"/>
          <a:ext cx="3217863" cy="828675"/>
        </p:xfrm>
        <a:graphic>
          <a:graphicData uri="http://schemas.openxmlformats.org/presentationml/2006/ole">
            <p:oleObj spid="_x0000_s230402" name="Документ" r:id="rId3" imgW="5940803" imgH="1676580" progId="Word.Document.12">
              <p:embed/>
            </p:oleObj>
          </a:graphicData>
        </a:graphic>
      </p:graphicFrame>
      <p:graphicFrame>
        <p:nvGraphicFramePr>
          <p:cNvPr id="7" name="Таблица 6"/>
          <p:cNvGraphicFramePr>
            <a:graphicFrameLocks noGrp="1"/>
          </p:cNvGraphicFramePr>
          <p:nvPr>
            <p:extLst>
              <p:ext uri="{D42A27DB-BD31-4B8C-83A1-F6EECF244321}">
                <p14:modId xmlns="" xmlns:p14="http://schemas.microsoft.com/office/powerpoint/2010/main" val="4199234610"/>
              </p:ext>
            </p:extLst>
          </p:nvPr>
        </p:nvGraphicFramePr>
        <p:xfrm>
          <a:off x="2" y="1285102"/>
          <a:ext cx="12191998" cy="5388764"/>
        </p:xfrm>
        <a:graphic>
          <a:graphicData uri="http://schemas.openxmlformats.org/drawingml/2006/table">
            <a:tbl>
              <a:tblPr firstRow="1" bandRow="1">
                <a:tableStyleId>{F5AB1C69-6EDB-4FF4-983F-18BD219EF322}</a:tableStyleId>
              </a:tblPr>
              <a:tblGrid>
                <a:gridCol w="865231"/>
                <a:gridCol w="3269181"/>
                <a:gridCol w="1512625"/>
                <a:gridCol w="1713382"/>
                <a:gridCol w="2540744"/>
                <a:gridCol w="2290835"/>
              </a:tblGrid>
              <a:tr h="361274">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6127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48382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1" i="0" u="none" strike="noStrike" dirty="0">
                          <a:solidFill>
                            <a:srgbClr val="FFFF00"/>
                          </a:solidFill>
                          <a:effectLst/>
                          <a:latin typeface="Times New Roman" pitchFamily="18" charset="0"/>
                          <a:cs typeface="Times New Roman" pitchFamily="18" charset="0"/>
                        </a:rPr>
                        <a:t> </a:t>
                      </a: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18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2452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783386">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входящих в состав национального проекта,  по софинансированию со средствами </a:t>
                      </a:r>
                      <a:r>
                        <a:rPr lang="ru-RU" sz="1750" b="1" kern="1200" dirty="0" smtClean="0">
                          <a:solidFill>
                            <a:srgbClr val="7030A0"/>
                          </a:solidFill>
                          <a:latin typeface="Times New Roman" pitchFamily="18" charset="0"/>
                          <a:ea typeface="+mn-ea"/>
                          <a:cs typeface="Times New Roman" pitchFamily="18" charset="0"/>
                        </a:rPr>
                        <a:t>публично правовой компании «Фонд развития территорий»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14073">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40075">
                <a:tc rowSpan="4">
                  <a:txBody>
                    <a:bodyPr/>
                    <a:lstStyle/>
                    <a:p>
                      <a:pPr algn="ctr" fontAlgn="ctr"/>
                      <a:r>
                        <a:rPr lang="ru-RU" sz="18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0" i="0" u="none" strike="noStrike" dirty="0" smtClean="0">
                          <a:solidFill>
                            <a:srgbClr val="002060"/>
                          </a:solidFill>
                          <a:effectLst/>
                          <a:latin typeface="Times New Roman"/>
                        </a:rPr>
                        <a:t>после </a:t>
                      </a:r>
                      <a:r>
                        <a:rPr lang="ru-RU" sz="1800" b="0"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8 592,8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8 163,2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429,6</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80742">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6127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4 296,4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214,8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6757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4 296,4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214,8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51947802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3059" y="-1"/>
            <a:ext cx="11808941" cy="117389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600" b="1" dirty="0">
                <a:solidFill>
                  <a:srgbClr val="FFFF00"/>
                </a:solidFill>
              </a:rPr>
              <a:t>Муниципальная адресная программа «Переселение граждан из аварийного жилищного фонда муниципального образования Куприяновское</a:t>
            </a:r>
            <a:r>
              <a:rPr lang="ru-RU" sz="2600" b="1" dirty="0" smtClean="0">
                <a:solidFill>
                  <a:srgbClr val="FFFF00"/>
                </a:solidFill>
              </a:rPr>
              <a:t>».</a:t>
            </a:r>
          </a:p>
          <a:p>
            <a:pPr algn="ctr"/>
            <a:r>
              <a:rPr lang="ru-RU" sz="2400" b="1" dirty="0"/>
              <a:t> </a:t>
            </a:r>
            <a:r>
              <a:rPr lang="ru-RU" sz="2000" b="1" dirty="0"/>
              <a:t>Программные 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95862"/>
              </p:ext>
            </p:extLst>
          </p:nvPr>
        </p:nvGraphicFramePr>
        <p:xfrm>
          <a:off x="0" y="0"/>
          <a:ext cx="3217863" cy="828675"/>
        </p:xfrm>
        <a:graphic>
          <a:graphicData uri="http://schemas.openxmlformats.org/presentationml/2006/ole">
            <p:oleObj spid="_x0000_s233474"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4199234610"/>
              </p:ext>
            </p:extLst>
          </p:nvPr>
        </p:nvGraphicFramePr>
        <p:xfrm>
          <a:off x="2" y="1356277"/>
          <a:ext cx="12191998" cy="5501723"/>
        </p:xfrm>
        <a:graphic>
          <a:graphicData uri="http://schemas.openxmlformats.org/drawingml/2006/table">
            <a:tbl>
              <a:tblPr firstRow="1" bandRow="1">
                <a:tableStyleId>{F5AB1C69-6EDB-4FF4-983F-18BD219EF322}</a:tableStyleId>
              </a:tblPr>
              <a:tblGrid>
                <a:gridCol w="865231"/>
                <a:gridCol w="3269181"/>
                <a:gridCol w="1537338"/>
                <a:gridCol w="1688669"/>
                <a:gridCol w="2540744"/>
                <a:gridCol w="2290835"/>
              </a:tblGrid>
              <a:tr h="319620">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19620">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48302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15545">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055619">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по софинансированию </a:t>
                      </a:r>
                      <a:r>
                        <a:rPr lang="ru-RU" sz="1800" b="1" kern="1200" dirty="0" smtClean="0">
                          <a:solidFill>
                            <a:srgbClr val="7030A0"/>
                          </a:solidFill>
                          <a:latin typeface="+mn-lt"/>
                          <a:ea typeface="+mn-ea"/>
                          <a:cs typeface="+mn-cs"/>
                        </a:rPr>
                        <a:t>за счет высвобождаемых средств в размере двух третей задолженности по бюджетным кредитам из федерального бюджета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10308">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9784">
                <a:tc rowSpan="4">
                  <a:txBody>
                    <a:bodyPr/>
                    <a:lstStyle/>
                    <a:p>
                      <a:pPr algn="ctr" fontAlgn="ctr"/>
                      <a:r>
                        <a:rPr lang="ru-RU" sz="1800" b="0" i="0" u="none" strike="noStrike" dirty="0" smtClean="0">
                          <a:solidFill>
                            <a:srgbClr val="002060"/>
                          </a:solidFill>
                          <a:effectLst/>
                          <a:latin typeface="Times New Roman"/>
                        </a:rPr>
                        <a:t>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0" i="0" u="none" strike="noStrike" dirty="0" smtClean="0">
                          <a:solidFill>
                            <a:srgbClr val="002060"/>
                          </a:solidFill>
                          <a:effectLst/>
                          <a:latin typeface="Times New Roman"/>
                        </a:rPr>
                        <a:t>после </a:t>
                      </a:r>
                      <a:r>
                        <a:rPr lang="ru-RU" sz="1800" b="0"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6 158,8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2 963,2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429,6</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74498">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19620">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3 079,4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154,0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25193">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3 079,4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154,0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51947802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3059" y="-1"/>
            <a:ext cx="11808942" cy="10503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600" b="1" dirty="0">
                <a:solidFill>
                  <a:srgbClr val="FFFF00"/>
                </a:solidFill>
              </a:rPr>
              <a:t>Муниципальная адресная программа «Переселение граждан из аварийного жилищного фонда муниципального образования Куприяновское</a:t>
            </a:r>
            <a:r>
              <a:rPr lang="ru-RU" sz="2600" b="1" dirty="0" smtClean="0">
                <a:solidFill>
                  <a:srgbClr val="FFFF00"/>
                </a:solidFill>
              </a:rPr>
              <a:t>».</a:t>
            </a:r>
            <a:r>
              <a:rPr lang="ru-RU" sz="2600" b="1" dirty="0"/>
              <a:t> </a:t>
            </a:r>
            <a:endParaRPr lang="ru-RU" sz="2600" b="1" dirty="0" smtClean="0"/>
          </a:p>
          <a:p>
            <a:pPr algn="ctr"/>
            <a:r>
              <a:rPr lang="ru-RU" sz="2000" b="1" dirty="0" smtClean="0"/>
              <a:t>Программные </a:t>
            </a:r>
            <a:r>
              <a:rPr lang="ru-RU" sz="2000" b="1" dirty="0"/>
              <a:t>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95862"/>
              </p:ext>
            </p:extLst>
          </p:nvPr>
        </p:nvGraphicFramePr>
        <p:xfrm>
          <a:off x="0" y="0"/>
          <a:ext cx="3217863" cy="828675"/>
        </p:xfrm>
        <a:graphic>
          <a:graphicData uri="http://schemas.openxmlformats.org/presentationml/2006/ole">
            <p:oleObj spid="_x0000_s232450" name="Документ" r:id="rId3" imgW="5940803" imgH="1676580" progId="Word.Document.12">
              <p:embed/>
            </p:oleObj>
          </a:graphicData>
        </a:graphic>
      </p:graphicFrame>
      <p:graphicFrame>
        <p:nvGraphicFramePr>
          <p:cNvPr id="7" name="Таблица 6"/>
          <p:cNvGraphicFramePr>
            <a:graphicFrameLocks noGrp="1"/>
          </p:cNvGraphicFramePr>
          <p:nvPr>
            <p:extLst>
              <p:ext uri="{D42A27DB-BD31-4B8C-83A1-F6EECF244321}">
                <p14:modId xmlns="" xmlns:p14="http://schemas.microsoft.com/office/powerpoint/2010/main" val="4199234610"/>
              </p:ext>
            </p:extLst>
          </p:nvPr>
        </p:nvGraphicFramePr>
        <p:xfrm>
          <a:off x="3" y="1157743"/>
          <a:ext cx="12191997" cy="5525494"/>
        </p:xfrm>
        <a:graphic>
          <a:graphicData uri="http://schemas.openxmlformats.org/drawingml/2006/table">
            <a:tbl>
              <a:tblPr firstRow="1" bandRow="1">
                <a:tableStyleId>{F5AB1C69-6EDB-4FF4-983F-18BD219EF322}</a:tableStyleId>
              </a:tblPr>
              <a:tblGrid>
                <a:gridCol w="716017"/>
                <a:gridCol w="2397885"/>
                <a:gridCol w="1579722"/>
                <a:gridCol w="1397449"/>
                <a:gridCol w="2102578"/>
                <a:gridCol w="1963602"/>
                <a:gridCol w="138976"/>
                <a:gridCol w="1895768"/>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5">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8">
                  <a:txBody>
                    <a:bodyPr/>
                    <a:lstStyle/>
                    <a:p>
                      <a:pPr algn="ctr" fontAlgn="ctr"/>
                      <a:r>
                        <a:rPr lang="ru-RU" sz="18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и </a:t>
                      </a:r>
                      <a:r>
                        <a:rPr lang="ru-RU" sz="1800" b="1" kern="1200" dirty="0" smtClean="0">
                          <a:solidFill>
                            <a:srgbClr val="7030A0"/>
                          </a:solidFill>
                          <a:latin typeface="+mn-lt"/>
                          <a:ea typeface="+mn-ea"/>
                          <a:cs typeface="+mn-cs"/>
                        </a:rPr>
                        <a:t>областной адресной программы «Обеспечение устойчивого сокращения непригодного для проживания жилищного фонда Владимирской области»</a:t>
                      </a:r>
                      <a:endParaRPr lang="ru-RU" sz="180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gridSpan="2">
                  <a:txBody>
                    <a:bodyPr/>
                    <a:lstStyle/>
                    <a:p>
                      <a:pPr algn="ctr" fontAlgn="ctr"/>
                      <a:r>
                        <a:rPr lang="ru-RU" sz="1800" b="1" i="0" u="none" strike="noStrike" dirty="0" smtClean="0">
                          <a:solidFill>
                            <a:srgbClr val="002060"/>
                          </a:solidFill>
                          <a:effectLst/>
                          <a:latin typeface="Times New Roman"/>
                        </a:rPr>
                        <a:t>Всего по Программе</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hMerge="1">
                  <a:txBody>
                    <a:bodyPr/>
                    <a:lstStyle/>
                    <a:p>
                      <a:pPr algn="ctr" fontAlgn="ct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14 751,6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8 163,2</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5 850,8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737,6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368,8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368,8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51947802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1569660"/>
          </a:xfrm>
          <a:prstGeom prst="rect">
            <a:avLst/>
          </a:prstGeom>
          <a:solidFill>
            <a:srgbClr val="B3011A"/>
          </a:solidFill>
          <a:ln>
            <a:solidFill>
              <a:schemeClr val="accent1"/>
            </a:solidFill>
          </a:ln>
        </p:spPr>
        <p:txBody>
          <a:bodyPr wrap="square">
            <a:spAutoFit/>
          </a:bodyPr>
          <a:lstStyle/>
          <a:p>
            <a:pPr algn="ctr"/>
            <a:r>
              <a:rPr lang="ru-RU" sz="2400" b="1" dirty="0">
                <a:solidFill>
                  <a:srgbClr val="00FF00"/>
                </a:solidFill>
              </a:rPr>
              <a:t>Основные индикаторы и показатели достижения целей и задач муниципальной </a:t>
            </a:r>
            <a:r>
              <a:rPr lang="ru-RU" sz="2400" b="1" dirty="0" smtClean="0">
                <a:solidFill>
                  <a:srgbClr val="00FF00"/>
                </a:solidFill>
              </a:rPr>
              <a:t>адресной программы </a:t>
            </a:r>
          </a:p>
          <a:p>
            <a:pPr algn="ctr"/>
            <a:r>
              <a:rPr lang="ru-RU" sz="2400" b="1" dirty="0" smtClean="0">
                <a:solidFill>
                  <a:srgbClr val="FFFF00"/>
                </a:solidFill>
              </a:rPr>
              <a:t>«</a:t>
            </a:r>
            <a:r>
              <a:rPr lang="ru-RU" sz="2400" b="1" dirty="0">
                <a:solidFill>
                  <a:srgbClr val="FFFF00"/>
                </a:solidFill>
              </a:rPr>
              <a:t>Переселение граждан из аварийного жилищного фонда муниципального образования Куприяновское».</a:t>
            </a:r>
            <a:endParaRPr lang="ru-RU" sz="24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201238154"/>
              </p:ext>
            </p:extLst>
          </p:nvPr>
        </p:nvGraphicFramePr>
        <p:xfrm>
          <a:off x="0" y="0"/>
          <a:ext cx="3217863" cy="828675"/>
        </p:xfrm>
        <a:graphic>
          <a:graphicData uri="http://schemas.openxmlformats.org/presentationml/2006/ole">
            <p:oleObj spid="_x0000_s231426"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 xmlns:p14="http://schemas.microsoft.com/office/powerpoint/2010/main" val="359822384"/>
              </p:ext>
            </p:extLst>
          </p:nvPr>
        </p:nvGraphicFramePr>
        <p:xfrm>
          <a:off x="0" y="1553892"/>
          <a:ext cx="12192000" cy="5304108"/>
        </p:xfrm>
        <a:graphic>
          <a:graphicData uri="http://schemas.openxmlformats.org/drawingml/2006/table">
            <a:tbl>
              <a:tblPr firstRow="1" bandRow="1">
                <a:tableStyleId>{5C22544A-7EE6-4342-B048-85BDC9FD1C3A}</a:tableStyleId>
              </a:tblPr>
              <a:tblGrid>
                <a:gridCol w="519350"/>
                <a:gridCol w="5434956"/>
                <a:gridCol w="1171977"/>
                <a:gridCol w="1170850"/>
                <a:gridCol w="1314219"/>
                <a:gridCol w="1287616"/>
                <a:gridCol w="1293032"/>
              </a:tblGrid>
              <a:tr h="621895">
                <a:tc rowSpan="2">
                  <a:txBody>
                    <a:bodyPr/>
                    <a:lstStyle/>
                    <a:p>
                      <a:pPr algn="ctr" fontAlgn="ctr"/>
                      <a:r>
                        <a:rPr lang="ru-RU" sz="1800" b="1" i="0" u="none" strike="noStrike" dirty="0">
                          <a:solidFill>
                            <a:srgbClr val="FFFF99"/>
                          </a:solidFill>
                          <a:effectLst/>
                          <a:latin typeface="Times New Roman"/>
                        </a:rPr>
                        <a:t>№ п/п</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a:solidFill>
                            <a:srgbClr val="FFFF99"/>
                          </a:solidFill>
                          <a:effectLst/>
                          <a:latin typeface="Times New Roman"/>
                        </a:rPr>
                        <a:t>Наименования индикатора</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smtClean="0">
                          <a:solidFill>
                            <a:srgbClr val="FFFF99"/>
                          </a:solidFill>
                          <a:effectLst/>
                          <a:latin typeface="Times New Roman"/>
                        </a:rPr>
                        <a:t>Единицы измерения</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gridSpan="4">
                  <a:txBody>
                    <a:bodyPr/>
                    <a:lstStyle/>
                    <a:p>
                      <a:pPr algn="ctr" fontAlgn="ctr"/>
                      <a:r>
                        <a:rPr lang="ru-RU" sz="1800" b="1" i="0" u="none" strike="noStrike" dirty="0">
                          <a:solidFill>
                            <a:srgbClr val="FFFF99"/>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45805">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rgbClr val="FFFF99"/>
                          </a:solidFill>
                          <a:effectLst/>
                          <a:latin typeface="Times New Roman"/>
                        </a:rPr>
                        <a:t>2025</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2026</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2027</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a:solidFill>
                            <a:srgbClr val="FFFF99"/>
                          </a:solidFill>
                          <a:effectLst/>
                          <a:latin typeface="Times New Roman"/>
                        </a:rPr>
                        <a:t>Всего за </a:t>
                      </a:r>
                      <a:r>
                        <a:rPr lang="ru-RU" sz="1800" b="1" i="0" u="none" strike="noStrike" dirty="0" smtClean="0">
                          <a:solidFill>
                            <a:srgbClr val="FFFF99"/>
                          </a:solidFill>
                          <a:effectLst/>
                          <a:latin typeface="Times New Roman"/>
                        </a:rPr>
                        <a:t>2025-2027 </a:t>
                      </a:r>
                      <a:r>
                        <a:rPr lang="ru-RU" sz="1800" b="1" i="0" u="none" strike="noStrike" dirty="0">
                          <a:solidFill>
                            <a:srgbClr val="FFFF99"/>
                          </a:solidFill>
                          <a:effectLst/>
                          <a:latin typeface="Times New Roman"/>
                        </a:rPr>
                        <a:t>годы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r>
              <a:tr h="201668">
                <a:tc>
                  <a:txBody>
                    <a:bodyPr/>
                    <a:lstStyle/>
                    <a:p>
                      <a:pPr algn="ctr" fontAlgn="ctr"/>
                      <a:r>
                        <a:rPr lang="ru-RU" sz="1100" b="0" i="0" u="none" strike="noStrike">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894104">
                <a:tc gridSpan="7">
                  <a:txBody>
                    <a:bodyPr/>
                    <a:lstStyle/>
                    <a:p>
                      <a:pPr algn="ctr" fontAlgn="ctr"/>
                      <a:r>
                        <a:rPr lang="ru-RU" sz="20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a:t>
                      </a:r>
                      <a:endParaRPr lang="ru-RU" sz="1800" b="1" i="0" u="none" strike="noStrike" dirty="0">
                        <a:solidFill>
                          <a:srgbClr val="C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40149">
                <a:tc gridSpan="7">
                  <a:txBody>
                    <a:bodyPr/>
                    <a:lstStyle/>
                    <a:p>
                      <a:pPr algn="ctr" fontAlgn="ctr"/>
                      <a:r>
                        <a:rPr lang="ru-RU" sz="1800" b="1" i="0" u="none" strike="noStrike" dirty="0">
                          <a:solidFill>
                            <a:srgbClr val="00000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94104">
                <a:tc>
                  <a:txBody>
                    <a:bodyPr/>
                    <a:lstStyle/>
                    <a:p>
                      <a:pPr algn="ctr" fontAlgn="ctr"/>
                      <a:r>
                        <a:rPr lang="ru-RU" sz="2000" b="0" i="0" u="none" strike="noStrike" dirty="0">
                          <a:solidFill>
                            <a:srgbClr val="000000"/>
                          </a:solidFill>
                          <a:effectLst/>
                          <a:latin typeface="Times New Roman"/>
                        </a:rPr>
                        <a:t>1.1.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квадратных метров, расселенного аварийного жилищного фонда, признанным таковым </a:t>
                      </a:r>
                      <a:r>
                        <a:rPr lang="ru-RU" sz="2000" b="0" i="0" u="none" strike="noStrike" dirty="0" smtClean="0">
                          <a:solidFill>
                            <a:srgbClr val="000000"/>
                          </a:solidFill>
                          <a:effectLst/>
                          <a:latin typeface="Times New Roman"/>
                        </a:rPr>
                        <a:t>после </a:t>
                      </a:r>
                      <a:r>
                        <a:rPr lang="ru-RU" sz="2000" b="0" i="0" u="none" strike="noStrike" dirty="0">
                          <a:solidFill>
                            <a:srgbClr val="000000"/>
                          </a:solidFill>
                          <a:effectLst/>
                          <a:latin typeface="Times New Roman"/>
                        </a:rPr>
                        <a:t>01.01.2017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кв. м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161,4</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89066">
                <a:tc>
                  <a:txBody>
                    <a:bodyPr/>
                    <a:lstStyle/>
                    <a:p>
                      <a:pPr algn="ctr" fontAlgn="ctr"/>
                      <a:r>
                        <a:rPr lang="ru-RU" sz="2000" b="0" i="0" u="none" strike="noStrike" dirty="0">
                          <a:solidFill>
                            <a:srgbClr val="000000"/>
                          </a:solidFill>
                          <a:effectLst/>
                          <a:latin typeface="Times New Roman"/>
                        </a:rPr>
                        <a:t>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граждан, расселенных из аварийного жилищного фонда, признанным таковым </a:t>
                      </a:r>
                      <a:r>
                        <a:rPr lang="ru-RU" sz="2000" b="0" i="0" u="none" strike="noStrike" dirty="0" smtClean="0">
                          <a:solidFill>
                            <a:srgbClr val="000000"/>
                          </a:solidFill>
                          <a:effectLst/>
                          <a:latin typeface="Times New Roman"/>
                        </a:rPr>
                        <a:t>после 01.01.2017,</a:t>
                      </a:r>
                      <a:r>
                        <a:rPr lang="ru-RU" sz="2000" b="0" i="0" u="none" strike="noStrike" baseline="0" dirty="0" smtClean="0">
                          <a:solidFill>
                            <a:srgbClr val="000000"/>
                          </a:solidFill>
                          <a:effectLst/>
                          <a:latin typeface="Times New Roman"/>
                        </a:rPr>
                        <a:t> </a:t>
                      </a:r>
                      <a:r>
                        <a:rPr lang="ru-RU" sz="2000" b="0" i="0" u="none" strike="noStrike" dirty="0" smtClean="0">
                          <a:solidFill>
                            <a:srgbClr val="000000"/>
                          </a:solidFill>
                          <a:effectLst/>
                          <a:latin typeface="Times New Roman"/>
                        </a:rPr>
                        <a:t> и улучшивших жилищные условия</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11293226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4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9435018"/>
              </p:ext>
            </p:extLst>
          </p:nvPr>
        </p:nvGraphicFramePr>
        <p:xfrm>
          <a:off x="0" y="0"/>
          <a:ext cx="3217863" cy="828675"/>
        </p:xfrm>
        <a:graphic>
          <a:graphicData uri="http://schemas.openxmlformats.org/presentationml/2006/ole">
            <p:oleObj spid="_x0000_s101428"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208316785"/>
              </p:ext>
            </p:extLst>
          </p:nvPr>
        </p:nvGraphicFramePr>
        <p:xfrm>
          <a:off x="0" y="1136821"/>
          <a:ext cx="12192000" cy="5715194"/>
        </p:xfrm>
        <a:graphic>
          <a:graphicData uri="http://schemas.openxmlformats.org/drawingml/2006/table">
            <a:tbl>
              <a:tblPr firstRow="1" bandRow="1">
                <a:tableStyleId>{9DCAF9ED-07DC-4A11-8D7F-57B35C25682E}</a:tableStyleId>
              </a:tblPr>
              <a:tblGrid>
                <a:gridCol w="451885"/>
                <a:gridCol w="2810552"/>
                <a:gridCol w="1372834"/>
                <a:gridCol w="869043"/>
                <a:gridCol w="1372834"/>
                <a:gridCol w="974381"/>
                <a:gridCol w="159152"/>
                <a:gridCol w="857592"/>
                <a:gridCol w="99614"/>
                <a:gridCol w="3224113"/>
              </a:tblGrid>
              <a:tr h="164329">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800" u="none" strike="noStrike" dirty="0">
                          <a:solidFill>
                            <a:srgbClr val="00FF00"/>
                          </a:solidFill>
                          <a:effectLst/>
                        </a:rPr>
                        <a:t>п/п</a:t>
                      </a:r>
                      <a:r>
                        <a:rPr lang="ru-RU" sz="1600" u="none" strike="noStrike" dirty="0">
                          <a:solidFill>
                            <a:srgbClr val="00FF00"/>
                          </a:solidFill>
                          <a:effectLst/>
                        </a:rPr>
                        <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Наименование </a:t>
                      </a:r>
                      <a:br>
                        <a:rPr lang="ru-RU" sz="1800" b="1" u="none" strike="noStrike" dirty="0">
                          <a:solidFill>
                            <a:srgbClr val="00FF00"/>
                          </a:solidFill>
                          <a:effectLst/>
                        </a:rPr>
                      </a:br>
                      <a:r>
                        <a:rPr lang="ru-RU" sz="1800" b="1" u="none" strike="noStrike" dirty="0">
                          <a:solidFill>
                            <a:srgbClr val="00FF00"/>
                          </a:solidFill>
                          <a:effectLst/>
                        </a:rPr>
                        <a:t>мероприятий</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Срок исполнения, 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6">
                  <a:txBody>
                    <a:bodyPr/>
                    <a:lstStyle/>
                    <a:p>
                      <a:pPr algn="ctr" fontAlgn="ctr"/>
                      <a:r>
                        <a:rPr lang="ru-RU" sz="1600" u="none" strike="noStrike" dirty="0">
                          <a:solidFill>
                            <a:srgbClr val="00FF00"/>
                          </a:solidFill>
                          <a:effectLst/>
                        </a:rPr>
                        <a:t> </a:t>
                      </a:r>
                      <a:r>
                        <a:rPr lang="ru-RU" sz="1800" u="none" strike="noStrike" dirty="0">
                          <a:solidFill>
                            <a:srgbClr val="00FF00"/>
                          </a:solidFill>
                          <a:effectLst/>
                        </a:rPr>
                        <a:t>Объемы финансирования,  тыс. руб. </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ct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Ожидаемый  </a:t>
                      </a:r>
                      <a:br>
                        <a:rPr lang="ru-RU" sz="1800" b="1" u="none" strike="noStrike" dirty="0">
                          <a:solidFill>
                            <a:srgbClr val="00FF00"/>
                          </a:solidFill>
                          <a:effectLst/>
                        </a:rPr>
                      </a:br>
                      <a:r>
                        <a:rPr lang="ru-RU" sz="1800" b="1" u="none" strike="noStrike" dirty="0">
                          <a:solidFill>
                            <a:srgbClr val="00FF00"/>
                          </a:solidFill>
                          <a:effectLst/>
                        </a:rPr>
                        <a:t>результат, количественные и качественные показатели</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550958">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rgbClr val="00FF00"/>
                          </a:solidFill>
                          <a:effectLst/>
                        </a:rPr>
                        <a:t> Всего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5">
                  <a:txBody>
                    <a:bodyPr/>
                    <a:lstStyle/>
                    <a:p>
                      <a:pPr algn="ctr" fontAlgn="ctr"/>
                      <a:r>
                        <a:rPr lang="ru-RU" sz="1800" b="1" u="none" strike="noStrike" dirty="0">
                          <a:solidFill>
                            <a:srgbClr val="00FF00"/>
                          </a:solidFill>
                          <a:effectLst/>
                        </a:rPr>
                        <a:t>  в том числе за счет средств бюджетов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vMerge="1">
                  <a:txBody>
                    <a:bodyPr/>
                    <a:lstStyle/>
                    <a:p>
                      <a:endParaRPr lang="ru-RU"/>
                    </a:p>
                  </a:txBody>
                  <a:tcPr/>
                </a:tc>
              </a:tr>
              <a:tr h="32272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2">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pPr algn="ctr" fontAlgn="ct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2">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vMerge="1">
                  <a:txBody>
                    <a:bodyPr/>
                    <a:lstStyle/>
                    <a:p>
                      <a:endParaRPr lang="ru-RU"/>
                    </a:p>
                  </a:txBody>
                  <a:tcPr/>
                </a:tc>
              </a:tr>
              <a:tr h="189921">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pPr algn="ctr" fontAlgn="ct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pPr algn="ctr" fontAlgn="ct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265137">
                <a:tc gridSpan="10">
                  <a:txBody>
                    <a:bodyPr/>
                    <a:lstStyle/>
                    <a:p>
                      <a:pPr algn="ctr" fontAlgn="ctr"/>
                      <a:r>
                        <a:rPr lang="ru-RU" sz="1700" b="1" u="none" strike="noStrike" dirty="0">
                          <a:solidFill>
                            <a:srgbClr val="002060"/>
                          </a:solidFill>
                          <a:effectLst/>
                        </a:rPr>
                        <a:t>Цель: Повышение эффективности деятельности органов местного самоуправления и качества муниципального управления</a:t>
                      </a:r>
                      <a:endParaRPr lang="ru-RU" sz="17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20871">
                <a:tc gridSpan="10">
                  <a:txBody>
                    <a:bodyPr/>
                    <a:lstStyle/>
                    <a:p>
                      <a:pPr algn="ctr" fontAlgn="b"/>
                      <a:r>
                        <a:rPr lang="ru-RU" sz="1700" b="1" u="none" strike="noStrike" dirty="0">
                          <a:solidFill>
                            <a:srgbClr val="002060"/>
                          </a:solidFill>
                          <a:effectLst/>
                        </a:rPr>
                        <a:t>Задача 1: Создание необходимых условий для эффективного исполнения муниципальных функций по обеспечению реализации полномочий органов местного самоуправления</a:t>
                      </a:r>
                      <a:endParaRPr lang="ru-RU" sz="1700" b="1" i="0" u="none" strike="noStrike" dirty="0">
                        <a:solidFill>
                          <a:srgbClr val="002060"/>
                        </a:solidFill>
                        <a:effectLst/>
                        <a:latin typeface="Times New Roman"/>
                      </a:endParaRPr>
                    </a:p>
                  </a:txBody>
                  <a:tcPr marL="9525" marR="9525" marT="9525" marB="0" anchor="b">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50958">
                <a:tc rowSpan="4">
                  <a:txBody>
                    <a:bodyPr/>
                    <a:lstStyle/>
                    <a:p>
                      <a:pPr algn="ctr" fontAlgn="ctr"/>
                      <a:r>
                        <a:rPr lang="ru-RU" sz="1700" b="0" i="0" u="none" strike="noStrike" dirty="0">
                          <a:solidFill>
                            <a:srgbClr val="002060"/>
                          </a:solidFill>
                          <a:effectLst/>
                          <a:latin typeface="Times New Roman"/>
                        </a:rPr>
                        <a:t>1</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1: Обеспечение деятельности главы администрации муниципального образования Куприяновское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7 118,1</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7 118,1</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rowSpan="4" gridSpan="2">
                  <a:txBody>
                    <a:bodyPr/>
                    <a:lstStyle/>
                    <a:p>
                      <a:pPr algn="ctr" fontAlgn="ctr"/>
                      <a:r>
                        <a:rPr lang="ru-RU" sz="1800" b="0" i="0" u="none" strike="noStrike" dirty="0">
                          <a:solidFill>
                            <a:srgbClr val="002060"/>
                          </a:solidFill>
                          <a:effectLst/>
                          <a:latin typeface="Times New Roman"/>
                        </a:rPr>
                        <a:t>Обеспечение содержания главы администрации муниципального образования для исполнения своих обязанностей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r>
              <a:tr h="291097">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343622">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286714">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550958">
                <a:tc rowSpan="4">
                  <a:txBody>
                    <a:bodyPr/>
                    <a:lstStyle/>
                    <a:p>
                      <a:pPr algn="ctr" fontAlgn="ctr"/>
                      <a:r>
                        <a:rPr lang="ru-RU" sz="1700" b="0" i="0" u="none" strike="noStrike" dirty="0">
                          <a:solidFill>
                            <a:srgbClr val="002060"/>
                          </a:solidFill>
                          <a:effectLst/>
                          <a:latin typeface="Times New Roman"/>
                        </a:rPr>
                        <a:t>2</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2: Обеспечение деятельности аппарата администрации муниципального образования Куприяновское за счет средств бюджета муниципального образования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3 867,2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3 867,2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rowSpan="4" gridSpan="2">
                  <a:txBody>
                    <a:bodyPr/>
                    <a:lstStyle/>
                    <a:p>
                      <a:pPr algn="ctr" fontAlgn="ctr"/>
                      <a:r>
                        <a:rPr lang="ru-RU" sz="1800" b="0" i="0" u="none" strike="noStrike" dirty="0">
                          <a:solidFill>
                            <a:srgbClr val="002060"/>
                          </a:solidFill>
                          <a:effectLst/>
                          <a:latin typeface="Times New Roman"/>
                        </a:rPr>
                        <a:t>Обеспечение содержания заместителя главы администрации муниципального образования для исполнения своих обязанностей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r>
              <a:tr h="45353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1 287,0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1 287,0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494593">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1 288,9</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1 288,9</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556197">
                <a:tc v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v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1 291,3</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1 291,3</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dirty="0"/>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vMerge="1">
                  <a:txBody>
                    <a:bodyPr/>
                    <a:lstStyle/>
                    <a:p>
                      <a:endParaRPr lang="ru-RU"/>
                    </a:p>
                  </a:txBody>
                  <a:tcPr/>
                </a:tc>
              </a:tr>
            </a:tbl>
          </a:graphicData>
        </a:graphic>
      </p:graphicFrame>
    </p:spTree>
    <p:extLst>
      <p:ext uri="{BB962C8B-B14F-4D97-AF65-F5344CB8AC3E}">
        <p14:creationId xmlns:p14="http://schemas.microsoft.com/office/powerpoint/2010/main" xmlns="" val="205653887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6382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02449"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2766716109"/>
              </p:ext>
            </p:extLst>
          </p:nvPr>
        </p:nvGraphicFramePr>
        <p:xfrm>
          <a:off x="0" y="996755"/>
          <a:ext cx="12192000" cy="5765033"/>
        </p:xfrm>
        <a:graphic>
          <a:graphicData uri="http://schemas.openxmlformats.org/drawingml/2006/table">
            <a:tbl>
              <a:tblPr firstRow="1" bandRow="1">
                <a:tableStyleId>{9DCAF9ED-07DC-4A11-8D7F-57B35C25682E}</a:tableStyleId>
              </a:tblPr>
              <a:tblGrid>
                <a:gridCol w="451885"/>
                <a:gridCol w="2785362"/>
                <a:gridCol w="1385430"/>
                <a:gridCol w="806068"/>
                <a:gridCol w="1385429"/>
                <a:gridCol w="1037356"/>
                <a:gridCol w="1016744"/>
                <a:gridCol w="3323726"/>
              </a:tblGrid>
              <a:tr h="284302">
                <a:tc rowSpan="3">
                  <a:txBody>
                    <a:bodyPr/>
                    <a:lstStyle/>
                    <a:p>
                      <a:pPr algn="ctr" fontAlgn="ctr"/>
                      <a:r>
                        <a:rPr lang="ru-RU" sz="1600" b="1" u="none" strike="noStrike" dirty="0">
                          <a:solidFill>
                            <a:srgbClr val="00FF00"/>
                          </a:solidFill>
                          <a:effectLst/>
                        </a:rPr>
                        <a:t>№  </a:t>
                      </a:r>
                      <a:br>
                        <a:rPr lang="ru-RU" sz="1600" b="1" u="none" strike="noStrike" dirty="0">
                          <a:solidFill>
                            <a:srgbClr val="00FF00"/>
                          </a:solidFill>
                          <a:effectLst/>
                        </a:rPr>
                      </a:br>
                      <a:r>
                        <a:rPr lang="ru-RU" sz="1600" b="1" u="none" strike="noStrike" dirty="0">
                          <a:solidFill>
                            <a:srgbClr val="00FF00"/>
                          </a:solidFill>
                          <a:effectLst/>
                        </a:rPr>
                        <a:t>п/п</a:t>
                      </a:r>
                      <a:br>
                        <a:rPr lang="ru-RU" sz="1600" b="1" u="none" strike="noStrike" dirty="0">
                          <a:solidFill>
                            <a:srgbClr val="00FF00"/>
                          </a:solidFill>
                          <a:effectLst/>
                        </a:rPr>
                      </a:b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Наименование </a:t>
                      </a:r>
                      <a:br>
                        <a:rPr lang="ru-RU" sz="1800" b="1" u="none" strike="noStrike" dirty="0">
                          <a:solidFill>
                            <a:srgbClr val="00FF00"/>
                          </a:solidFill>
                          <a:effectLst/>
                        </a:rPr>
                      </a:br>
                      <a:r>
                        <a:rPr lang="ru-RU" sz="1800" b="1" u="none" strike="noStrike" dirty="0">
                          <a:solidFill>
                            <a:srgbClr val="00FF00"/>
                          </a:solidFill>
                          <a:effectLst/>
                        </a:rPr>
                        <a:t>мероприятий</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Срок исполнения, 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800" b="1" u="none" strike="noStrike" dirty="0">
                          <a:solidFill>
                            <a:srgbClr val="00FF00"/>
                          </a:solidFill>
                          <a:effectLst/>
                        </a:rPr>
                        <a:t> Объемы финансирования,  тыс. руб</a:t>
                      </a:r>
                      <a:r>
                        <a:rPr lang="ru-RU" sz="1600" b="1" u="none" strike="noStrike" dirty="0">
                          <a:solidFill>
                            <a:srgbClr val="00FF00"/>
                          </a:solidFill>
                          <a:effectLst/>
                        </a:rPr>
                        <a:t>.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u="none" strike="noStrike" dirty="0">
                          <a:solidFill>
                            <a:srgbClr val="00FF00"/>
                          </a:solidFill>
                          <a:effectLst/>
                        </a:rPr>
                        <a:t>Ожидаемый  </a:t>
                      </a:r>
                      <a:br>
                        <a:rPr lang="ru-RU" sz="1800" b="1" u="none" strike="noStrike" dirty="0">
                          <a:solidFill>
                            <a:srgbClr val="00FF00"/>
                          </a:solidFill>
                          <a:effectLst/>
                        </a:rPr>
                      </a:br>
                      <a:r>
                        <a:rPr lang="ru-RU" sz="1800" b="1" u="none" strike="noStrike" dirty="0">
                          <a:solidFill>
                            <a:srgbClr val="00FF00"/>
                          </a:solidFill>
                          <a:effectLst/>
                        </a:rPr>
                        <a:t>результат, количественные и качественные показатели</a:t>
                      </a:r>
                      <a:r>
                        <a:rPr lang="ru-RU" sz="1600" b="1" u="none" strike="noStrike" dirty="0">
                          <a:solidFill>
                            <a:srgbClr val="00FF00"/>
                          </a:solidFill>
                          <a:effectLst/>
                        </a:rPr>
                        <a:t/>
                      </a:r>
                      <a:br>
                        <a:rPr lang="ru-RU" sz="1600" b="1" u="none" strike="noStrike" dirty="0">
                          <a:solidFill>
                            <a:srgbClr val="00FF00"/>
                          </a:solidFill>
                          <a:effectLst/>
                        </a:rPr>
                      </a:b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52371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33294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215899">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70360">
                <a:tc rowSpan="4">
                  <a:txBody>
                    <a:bodyPr/>
                    <a:lstStyle/>
                    <a:p>
                      <a:pPr algn="ctr" fontAlgn="ctr"/>
                      <a:r>
                        <a:rPr lang="ru-RU" sz="1800" b="0" i="0" u="none" strike="noStrike" dirty="0">
                          <a:solidFill>
                            <a:srgbClr val="002060"/>
                          </a:solidFill>
                          <a:effectLst/>
                          <a:latin typeface="Times New Roman"/>
                        </a:rPr>
                        <a:t>3</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800" b="0" i="0" u="none" strike="noStrike" dirty="0">
                          <a:solidFill>
                            <a:srgbClr val="002060"/>
                          </a:solidFill>
                          <a:effectLst/>
                          <a:latin typeface="Times New Roman"/>
                        </a:rPr>
                        <a:t>Основное мероприятие 3:             Обеспечение ликвидации чрезвычайных ситуаций за счет средств резервного фонда в соответствии с действующим порядком его использования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60,0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60,0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ликвидации чрезвычайных ситуаций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85629">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49417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57054">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70360">
                <a:tc rowSpan="4">
                  <a:txBody>
                    <a:bodyPr/>
                    <a:lstStyle/>
                    <a:p>
                      <a:pPr algn="ctr" fontAlgn="ctr"/>
                      <a:r>
                        <a:rPr lang="ru-RU" sz="1800" b="0" i="0" u="none" strike="noStrike" dirty="0">
                          <a:solidFill>
                            <a:srgbClr val="002060"/>
                          </a:solidFill>
                          <a:effectLst/>
                          <a:latin typeface="Times New Roman"/>
                        </a:rPr>
                        <a:t>5</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800" b="0" i="0" u="none" strike="noStrike" dirty="0">
                          <a:solidFill>
                            <a:srgbClr val="002060"/>
                          </a:solidFill>
                          <a:effectLst/>
                          <a:latin typeface="Times New Roman"/>
                        </a:rPr>
                        <a:t>Основное мероприятие 5: Осуществление переданных государственных полномочий администрацией муниципального образования Куприяновское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783,0</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783,0</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smtClean="0">
                          <a:solidFill>
                            <a:srgbClr val="002060"/>
                          </a:solidFill>
                          <a:effectLst/>
                          <a:latin typeface="Times New Roman"/>
                        </a:rPr>
                        <a:t>-</a:t>
                      </a:r>
                      <a:endParaRPr lang="ru-RU" sz="17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smtClean="0">
                          <a:solidFill>
                            <a:srgbClr val="002060"/>
                          </a:solidFill>
                          <a:effectLst/>
                          <a:latin typeface="Times New Roman"/>
                        </a:rPr>
                        <a:t>-</a:t>
                      </a:r>
                      <a:endParaRPr lang="ru-RU" sz="17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содержания военно-учетным работникам, осуществляющих исполнение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17606">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391,5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391,5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492203">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391,5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391,5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869278">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391,5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391,5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xmlns="" val="306159503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5147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663693990"/>
              </p:ext>
            </p:extLst>
          </p:nvPr>
        </p:nvGraphicFramePr>
        <p:xfrm>
          <a:off x="2161309" y="4114800"/>
          <a:ext cx="3217863" cy="828675"/>
        </p:xfrm>
        <a:graphic>
          <a:graphicData uri="http://schemas.openxmlformats.org/presentationml/2006/ole">
            <p:oleObj spid="_x0000_s103474"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3368745021"/>
              </p:ext>
            </p:extLst>
          </p:nvPr>
        </p:nvGraphicFramePr>
        <p:xfrm>
          <a:off x="110838" y="996755"/>
          <a:ext cx="11961557" cy="5629529"/>
        </p:xfrm>
        <a:graphic>
          <a:graphicData uri="http://schemas.openxmlformats.org/drawingml/2006/table">
            <a:tbl>
              <a:tblPr firstRow="1" bandRow="1">
                <a:tableStyleId>{9DCAF9ED-07DC-4A11-8D7F-57B35C25682E}</a:tableStyleId>
              </a:tblPr>
              <a:tblGrid>
                <a:gridCol w="443344"/>
                <a:gridCol w="2806856"/>
                <a:gridCol w="1248032"/>
                <a:gridCol w="766119"/>
                <a:gridCol w="1334530"/>
                <a:gridCol w="1104245"/>
                <a:gridCol w="997527"/>
                <a:gridCol w="3260904"/>
              </a:tblGrid>
              <a:tr h="277516">
                <a:tc rowSpan="3">
                  <a:txBody>
                    <a:bodyPr/>
                    <a:lstStyle/>
                    <a:p>
                      <a:pPr algn="ctr" fontAlgn="ctr"/>
                      <a:r>
                        <a:rPr lang="ru-RU" sz="1800" b="1" u="none" strike="noStrike" dirty="0">
                          <a:solidFill>
                            <a:srgbClr val="00FF00"/>
                          </a:solidFill>
                          <a:effectLst/>
                        </a:rPr>
                        <a:t>№  </a:t>
                      </a:r>
                      <a:br>
                        <a:rPr lang="ru-RU" sz="1800" b="1" u="none" strike="noStrike" dirty="0">
                          <a:solidFill>
                            <a:srgbClr val="00FF00"/>
                          </a:solidFill>
                          <a:effectLst/>
                        </a:rPr>
                      </a:br>
                      <a:r>
                        <a:rPr lang="ru-RU" sz="1800" b="1" u="none" strike="noStrike" dirty="0">
                          <a:solidFill>
                            <a:srgbClr val="00FF00"/>
                          </a:solidFill>
                          <a:effectLst/>
                        </a:rPr>
                        <a:t>п/п</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Наименование </a:t>
                      </a:r>
                      <a:br>
                        <a:rPr lang="ru-RU" sz="1800" b="1" u="none" strike="noStrike" dirty="0">
                          <a:solidFill>
                            <a:srgbClr val="00FF00"/>
                          </a:solidFill>
                          <a:effectLst/>
                        </a:rPr>
                      </a:br>
                      <a:r>
                        <a:rPr lang="ru-RU" sz="1800" b="1" u="none" strike="noStrike" dirty="0">
                          <a:solidFill>
                            <a:srgbClr val="00FF00"/>
                          </a:solidFill>
                          <a:effectLst/>
                        </a:rPr>
                        <a:t>мероприятий</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Срок исполнения, 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800" u="none" strike="noStrike" dirty="0">
                          <a:solidFill>
                            <a:srgbClr val="00FF00"/>
                          </a:solidFill>
                          <a:effectLst/>
                        </a:rPr>
                        <a:t> Объемы финансирования,  тыс. руб. </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u="none" strike="noStrike" dirty="0">
                          <a:solidFill>
                            <a:srgbClr val="00FF00"/>
                          </a:solidFill>
                          <a:effectLst/>
                        </a:rPr>
                        <a:t>Ожидаемый  </a:t>
                      </a:r>
                      <a:br>
                        <a:rPr lang="ru-RU" sz="1800" b="1" u="none" strike="noStrike" dirty="0">
                          <a:solidFill>
                            <a:srgbClr val="00FF00"/>
                          </a:solidFill>
                          <a:effectLst/>
                        </a:rPr>
                      </a:br>
                      <a:r>
                        <a:rPr lang="ru-RU" sz="1800" b="1" u="none" strike="noStrike" dirty="0">
                          <a:solidFill>
                            <a:srgbClr val="00FF00"/>
                          </a:solidFill>
                          <a:effectLst/>
                        </a:rPr>
                        <a:t>результат, количественные и качественные показатели</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51121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rgbClr val="00FF00"/>
                          </a:solidFill>
                          <a:effectLst/>
                        </a:rPr>
                        <a:t> Всего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800" b="1" u="none" strike="noStrike" dirty="0">
                          <a:solidFill>
                            <a:srgbClr val="00FF00"/>
                          </a:solidFill>
                          <a:effectLst/>
                        </a:rPr>
                        <a:t>  в том числе за счет средств бюджетов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34838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292352">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56747">
                <a:tc rowSpan="4">
                  <a:txBody>
                    <a:bodyPr/>
                    <a:lstStyle/>
                    <a:p>
                      <a:pPr algn="ctr" fontAlgn="ctr"/>
                      <a:r>
                        <a:rPr lang="ru-RU" sz="1700" b="0" i="0" u="none" strike="noStrike" dirty="0">
                          <a:solidFill>
                            <a:srgbClr val="002060"/>
                          </a:solidFill>
                          <a:effectLst/>
                          <a:latin typeface="Times New Roman"/>
                        </a:rPr>
                        <a:t>6</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6:             Обеспечение реализации части переданных полномочий поселения администрации Гороховецкого района в соответствии с Соглашениями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700" b="0" i="0" u="none" strike="noStrike">
                          <a:solidFill>
                            <a:srgbClr val="002060"/>
                          </a:solidFill>
                          <a:effectLst/>
                          <a:latin typeface="Times New Roman"/>
                        </a:rPr>
                        <a:t> Финансовое обеспечение для качественного исполнения муниципальным районном переданных полномочий от сельского поселения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7798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7798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8412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56747">
                <a:tc rowSpan="4">
                  <a:txBody>
                    <a:bodyPr/>
                    <a:lstStyle/>
                    <a:p>
                      <a:pPr algn="ctr" fontAlgn="ctr"/>
                      <a:r>
                        <a:rPr lang="ru-RU" sz="1700" b="0" i="0" u="none" strike="noStrike" dirty="0">
                          <a:solidFill>
                            <a:srgbClr val="002060"/>
                          </a:solidFill>
                          <a:effectLst/>
                          <a:latin typeface="Times New Roman"/>
                        </a:rPr>
                        <a:t>7</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7:             Обеспечение реализации части переданных полномочий  администрации Гороховецкого района в соответствии с Соглашениями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3 919,2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3 919,2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700" b="0" i="0" u="none" strike="noStrike">
                          <a:solidFill>
                            <a:srgbClr val="002060"/>
                          </a:solidFill>
                          <a:effectLst/>
                          <a:latin typeface="Times New Roman"/>
                        </a:rPr>
                        <a:t> Исполнение принятых полномочий по решению вопросов местного значения от муниципального района сельскому поселению в соответствии с заключенным Соглашением</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0619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3 919,2</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3 919,2</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7798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0619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xmlns="" val="3061595034"/>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04496"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1422912177"/>
              </p:ext>
            </p:extLst>
          </p:nvPr>
        </p:nvGraphicFramePr>
        <p:xfrm>
          <a:off x="110838" y="1173891"/>
          <a:ext cx="11961557" cy="4561891"/>
        </p:xfrm>
        <a:graphic>
          <a:graphicData uri="http://schemas.openxmlformats.org/drawingml/2006/table">
            <a:tbl>
              <a:tblPr firstRow="1" bandRow="1">
                <a:tableStyleId>{9DCAF9ED-07DC-4A11-8D7F-57B35C25682E}</a:tableStyleId>
              </a:tblPr>
              <a:tblGrid>
                <a:gridCol w="443344"/>
                <a:gridCol w="2436153"/>
                <a:gridCol w="1359243"/>
                <a:gridCol w="1099752"/>
                <a:gridCol w="1322173"/>
                <a:gridCol w="1042461"/>
                <a:gridCol w="997527"/>
                <a:gridCol w="3260904"/>
              </a:tblGrid>
              <a:tr h="344005">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Наименование </a:t>
                      </a:r>
                      <a:br>
                        <a:rPr lang="ru-RU" sz="1800" u="none" strike="noStrike" dirty="0">
                          <a:solidFill>
                            <a:srgbClr val="00FF00"/>
                          </a:solidFill>
                          <a:effectLst/>
                        </a:rPr>
                      </a:br>
                      <a:r>
                        <a:rPr lang="ru-RU" sz="1800" u="none" strike="noStrike" dirty="0">
                          <a:solidFill>
                            <a:srgbClr val="00FF00"/>
                          </a:solidFill>
                          <a:effectLst/>
                        </a:rPr>
                        <a:t>мероприятий</a:t>
                      </a:r>
                      <a:br>
                        <a:rPr lang="ru-RU" sz="1800" u="none" strike="noStrike" dirty="0">
                          <a:solidFill>
                            <a:srgbClr val="00FF00"/>
                          </a:solidFill>
                          <a:effectLst/>
                        </a:rPr>
                      </a:b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600" u="none" strike="noStrike" dirty="0">
                          <a:solidFill>
                            <a:srgbClr val="00FF00"/>
                          </a:solidFill>
                          <a:effectLst/>
                        </a:rPr>
                        <a:t>Срок исполнения, годы</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600" b="1" u="none" strike="noStrike" dirty="0">
                          <a:solidFill>
                            <a:srgbClr val="00FF00"/>
                          </a:solidFill>
                          <a:effectLst/>
                        </a:rPr>
                        <a:t> </a:t>
                      </a:r>
                      <a:r>
                        <a:rPr lang="ru-RU" sz="1800" b="1" u="none" strike="noStrike" dirty="0">
                          <a:solidFill>
                            <a:srgbClr val="00FF00"/>
                          </a:solidFill>
                          <a:effectLst/>
                        </a:rPr>
                        <a:t>Объемы финансирования,  тыс. руб.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dirty="0">
                          <a:solidFill>
                            <a:srgbClr val="00FF00"/>
                          </a:solidFill>
                          <a:effectLst/>
                        </a:rPr>
                        <a:t>Ожидаемый  </a:t>
                      </a:r>
                      <a:br>
                        <a:rPr lang="ru-RU" sz="1800" u="none" strike="noStrike" dirty="0">
                          <a:solidFill>
                            <a:srgbClr val="00FF00"/>
                          </a:solidFill>
                          <a:effectLst/>
                        </a:rPr>
                      </a:br>
                      <a:r>
                        <a:rPr lang="ru-RU" sz="1800" u="none" strike="noStrike" dirty="0">
                          <a:solidFill>
                            <a:srgbClr val="00FF00"/>
                          </a:solidFill>
                          <a:effectLst/>
                        </a:rPr>
                        <a:t>результат, количественные и качественные показатели</a:t>
                      </a:r>
                      <a:r>
                        <a:rPr lang="ru-RU" sz="1600" u="none" strike="noStrike" dirty="0">
                          <a:solidFill>
                            <a:srgbClr val="00FF00"/>
                          </a:solidFill>
                          <a:effectLst/>
                        </a:rPr>
                        <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633691">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50912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351909">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95143">
                <a:tc rowSpan="4" gridSpan="2">
                  <a:txBody>
                    <a:bodyPr/>
                    <a:lstStyle/>
                    <a:p>
                      <a:pPr algn="ctr" fontAlgn="ctr"/>
                      <a:r>
                        <a:rPr lang="ru-RU" sz="1800" b="1" i="0" u="none" strike="noStrike" dirty="0">
                          <a:solidFill>
                            <a:srgbClr val="002060"/>
                          </a:solidFill>
                          <a:effectLst/>
                          <a:latin typeface="Times New Roman"/>
                        </a:rPr>
                        <a:t>Всего по задаче 1</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2025-2027     </a:t>
                      </a:r>
                      <a:r>
                        <a:rPr lang="ru-RU" sz="1800" b="1"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16 889,0</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1 174,5</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3 919,2</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11 795,3</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осуществления деятельности администрации муниципального образования Куприяновское материально-техническими ресурсами для исполнения своих функций по решению вопросов местного значения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21763">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8 740,4</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391,5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3 919,2</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4 429,7</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716460">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4 073,1</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391,5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3 681,6</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689794">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2027</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4 075,5</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391,5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3 684,0</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xmlns="" val="306159503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6382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0552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2821766472"/>
              </p:ext>
            </p:extLst>
          </p:nvPr>
        </p:nvGraphicFramePr>
        <p:xfrm>
          <a:off x="0" y="1025611"/>
          <a:ext cx="12192000" cy="6098814"/>
        </p:xfrm>
        <a:graphic>
          <a:graphicData uri="http://schemas.openxmlformats.org/drawingml/2006/table">
            <a:tbl>
              <a:tblPr firstRow="1" bandRow="1">
                <a:tableStyleId>{9DCAF9ED-07DC-4A11-8D7F-57B35C25682E}</a:tableStyleId>
              </a:tblPr>
              <a:tblGrid>
                <a:gridCol w="451886"/>
                <a:gridCol w="2946222"/>
                <a:gridCol w="1248033"/>
                <a:gridCol w="902043"/>
                <a:gridCol w="86276"/>
                <a:gridCol w="1242688"/>
                <a:gridCol w="974381"/>
                <a:gridCol w="1016745"/>
                <a:gridCol w="3323726"/>
              </a:tblGrid>
              <a:tr h="256094">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Наименование </a:t>
                      </a:r>
                      <a:br>
                        <a:rPr lang="ru-RU" sz="1800" u="none" strike="noStrike" dirty="0">
                          <a:solidFill>
                            <a:srgbClr val="00FF00"/>
                          </a:solidFill>
                          <a:effectLst/>
                        </a:rPr>
                      </a:br>
                      <a:r>
                        <a:rPr lang="ru-RU" sz="1800" u="none" strike="noStrike" dirty="0">
                          <a:solidFill>
                            <a:srgbClr val="00FF00"/>
                          </a:solidFill>
                          <a:effectLst/>
                        </a:rPr>
                        <a:t>мероприятий</a:t>
                      </a:r>
                      <a:br>
                        <a:rPr lang="ru-RU" sz="1800" u="none" strike="noStrike" dirty="0">
                          <a:solidFill>
                            <a:srgbClr val="00FF00"/>
                          </a:solidFill>
                          <a:effectLst/>
                        </a:rPr>
                      </a:b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Срок исполнения, годы</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5">
                  <a:txBody>
                    <a:bodyPr/>
                    <a:lstStyle/>
                    <a:p>
                      <a:pPr algn="ctr" fontAlgn="ctr"/>
                      <a:r>
                        <a:rPr lang="ru-RU" sz="1800" u="none" strike="noStrike" dirty="0">
                          <a:solidFill>
                            <a:srgbClr val="00FF00"/>
                          </a:solidFill>
                          <a:effectLst/>
                        </a:rPr>
                        <a:t> Объемы финансирования,  тыс. руб. </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600" u="none" strike="noStrike" dirty="0">
                          <a:solidFill>
                            <a:srgbClr val="00FF00"/>
                          </a:solidFill>
                          <a:effectLst/>
                        </a:rPr>
                        <a:t>Ожидаемый  </a:t>
                      </a:r>
                      <a:br>
                        <a:rPr lang="ru-RU" sz="1600" u="none" strike="noStrike" dirty="0">
                          <a:solidFill>
                            <a:srgbClr val="00FF00"/>
                          </a:solidFill>
                          <a:effectLst/>
                        </a:rPr>
                      </a:br>
                      <a:r>
                        <a:rPr lang="ru-RU" sz="1600" u="none" strike="noStrike" dirty="0">
                          <a:solidFill>
                            <a:srgbClr val="00FF00"/>
                          </a:solidFill>
                          <a:effectLst/>
                        </a:rPr>
                        <a:t>результат, количественные и качественные показатели</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471751">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500" b="1" u="none" strike="noStrike" dirty="0">
                          <a:solidFill>
                            <a:srgbClr val="00FF00"/>
                          </a:solidFill>
                          <a:effectLst/>
                        </a:rPr>
                        <a:t> Всего </a:t>
                      </a:r>
                      <a:endParaRPr lang="ru-RU" sz="15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pPr algn="ctr" fontAlgn="ct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26764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pPr algn="ctr" fontAlgn="ct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194477">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pPr algn="ctr" fontAlgn="ct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49026">
                <a:tc gridSpan="9">
                  <a:txBody>
                    <a:bodyPr/>
                    <a:lstStyle/>
                    <a:p>
                      <a:pPr algn="ctr" fontAlgn="ctr"/>
                      <a:r>
                        <a:rPr lang="ru-RU" sz="1600" b="1" i="0" u="none" strike="noStrike" dirty="0">
                          <a:solidFill>
                            <a:srgbClr val="002060"/>
                          </a:solidFill>
                          <a:effectLst/>
                          <a:latin typeface="Times New Roman"/>
                        </a:rPr>
                        <a:t>Задача 2: Создание необходимых условий муниципальному казенному учреждению для эффективного осуществления функций по обеспечению деятельности органов местного самоуправления для реализации исполнения ими функций и полномочий, совершенствованию учета своей деятельности и органов местного самоуправления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4176">
                <a:tc rowSpan="4">
                  <a:txBody>
                    <a:bodyPr/>
                    <a:lstStyle/>
                    <a:p>
                      <a:pPr algn="ctr" fontAlgn="ctr"/>
                      <a:r>
                        <a:rPr lang="ru-RU" sz="1700" b="0" i="0" u="none" strike="noStrike">
                          <a:solidFill>
                            <a:srgbClr val="002060"/>
                          </a:solidFill>
                          <a:effectLst/>
                          <a:latin typeface="Times New Roman"/>
                        </a:rPr>
                        <a:t>8</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550" b="0" i="0" u="none" strike="noStrike" dirty="0">
                          <a:solidFill>
                            <a:srgbClr val="002060"/>
                          </a:solidFill>
                          <a:effectLst/>
                          <a:latin typeface="Times New Roman"/>
                        </a:rPr>
                        <a:t>Основное мероприятие 8: Обеспечение деятельности муниципального казенного учреждения для эффективного осуществления функций по обеспечению деятельности органов </a:t>
                      </a:r>
                      <a:r>
                        <a:rPr lang="ru-RU" sz="1550" b="0" i="0" u="none" strike="noStrike" dirty="0" smtClean="0">
                          <a:solidFill>
                            <a:srgbClr val="002060"/>
                          </a:solidFill>
                          <a:effectLst/>
                          <a:latin typeface="Times New Roman"/>
                        </a:rPr>
                        <a:t>местного самоуправления </a:t>
                      </a:r>
                      <a:r>
                        <a:rPr lang="ru-RU" sz="1550" b="0" i="0" u="none" strike="noStrike" dirty="0">
                          <a:solidFill>
                            <a:srgbClr val="002060"/>
                          </a:solidFill>
                          <a:effectLst/>
                          <a:latin typeface="Times New Roman"/>
                        </a:rPr>
                        <a:t>для реализации исполнения ими функций и полномочий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27 707,2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27 707,2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600" b="0" i="0" u="none" strike="noStrike" dirty="0">
                          <a:solidFill>
                            <a:srgbClr val="002060"/>
                          </a:solidFill>
                          <a:effectLst/>
                          <a:latin typeface="Times New Roman"/>
                        </a:rPr>
                        <a:t>Обеспечение содержания работников МКУ "Административный центр МО Куприяновское"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23592">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2025</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9 104,2</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9 104,2</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67965">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2026</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9 283,1</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9 283,1</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70277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2027</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9 319,9</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9 319,9</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64176">
                <a:tc rowSpan="4">
                  <a:txBody>
                    <a:bodyPr/>
                    <a:lstStyle/>
                    <a:p>
                      <a:pPr algn="ctr" fontAlgn="ctr"/>
                      <a:r>
                        <a:rPr lang="ru-RU" sz="1700" b="0" i="0" u="none" strike="noStrike">
                          <a:solidFill>
                            <a:srgbClr val="002060"/>
                          </a:solidFill>
                          <a:effectLst/>
                          <a:latin typeface="Times New Roman"/>
                        </a:rPr>
                        <a:t>9</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tabLst/>
                      </a:pPr>
                      <a:r>
                        <a:rPr lang="ru-RU" sz="1550" b="0" i="0" u="none" strike="noStrike" dirty="0">
                          <a:solidFill>
                            <a:srgbClr val="002060"/>
                          </a:solidFill>
                          <a:effectLst/>
                          <a:latin typeface="Times New Roman"/>
                        </a:rPr>
                        <a:t>Основное мероприятие 9: Обеспечение реализации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123,9</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123,9</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400" b="0" i="0" u="none" strike="noStrike" dirty="0">
                          <a:solidFill>
                            <a:srgbClr val="002060"/>
                          </a:solidFill>
                          <a:effectLst/>
                          <a:latin typeface="Times New Roman"/>
                        </a:rPr>
                        <a:t>Создание необходимых условий для эффективного осуществления функций военно-учетным работником, осуществляющим исполнение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9893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2025</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11,5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11,5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67965">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2026</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48,6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48,6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403814">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2027</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63,8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63,8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xmlns="" val="306159503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06543"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2239084636"/>
              </p:ext>
            </p:extLst>
          </p:nvPr>
        </p:nvGraphicFramePr>
        <p:xfrm>
          <a:off x="110838" y="1136821"/>
          <a:ext cx="11961557" cy="5549492"/>
        </p:xfrm>
        <a:graphic>
          <a:graphicData uri="http://schemas.openxmlformats.org/drawingml/2006/table">
            <a:tbl>
              <a:tblPr firstRow="1" bandRow="1">
                <a:tableStyleId>{9DCAF9ED-07DC-4A11-8D7F-57B35C25682E}</a:tableStyleId>
              </a:tblPr>
              <a:tblGrid>
                <a:gridCol w="443344"/>
                <a:gridCol w="2621504"/>
                <a:gridCol w="1309817"/>
                <a:gridCol w="926756"/>
                <a:gridCol w="1359244"/>
                <a:gridCol w="1042461"/>
                <a:gridCol w="997527"/>
                <a:gridCol w="3260904"/>
              </a:tblGrid>
              <a:tr h="262930">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Наименование </a:t>
                      </a:r>
                      <a:br>
                        <a:rPr lang="ru-RU" sz="1800" u="none" strike="noStrike" dirty="0">
                          <a:solidFill>
                            <a:srgbClr val="00FF00"/>
                          </a:solidFill>
                          <a:effectLst/>
                        </a:rPr>
                      </a:br>
                      <a:r>
                        <a:rPr lang="ru-RU" sz="1800" u="none" strike="noStrike" dirty="0">
                          <a:solidFill>
                            <a:srgbClr val="00FF00"/>
                          </a:solidFill>
                          <a:effectLst/>
                        </a:rPr>
                        <a:t>мероприятий</a:t>
                      </a:r>
                      <a:br>
                        <a:rPr lang="ru-RU" sz="1800" u="none" strike="noStrike" dirty="0">
                          <a:solidFill>
                            <a:srgbClr val="00FF00"/>
                          </a:solidFill>
                          <a:effectLst/>
                        </a:rPr>
                      </a:b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Срок исполнения, годы</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800" u="none" strike="noStrike" dirty="0">
                          <a:solidFill>
                            <a:srgbClr val="00FF00"/>
                          </a:solidFill>
                          <a:effectLst/>
                        </a:rPr>
                        <a:t> Объемы финансирования,  тыс. руб</a:t>
                      </a:r>
                      <a:r>
                        <a:rPr lang="ru-RU" sz="1600" u="none" strike="noStrike" dirty="0">
                          <a:solidFill>
                            <a:srgbClr val="00FF00"/>
                          </a:solidFill>
                          <a:effectLst/>
                        </a:rPr>
                        <a:t>. </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dirty="0">
                          <a:solidFill>
                            <a:srgbClr val="00FF00"/>
                          </a:solidFill>
                          <a:effectLst/>
                        </a:rPr>
                        <a:t>Ожидаемый  </a:t>
                      </a:r>
                      <a:br>
                        <a:rPr lang="ru-RU" sz="1800" u="none" strike="noStrike" dirty="0">
                          <a:solidFill>
                            <a:srgbClr val="00FF00"/>
                          </a:solidFill>
                          <a:effectLst/>
                        </a:rPr>
                      </a:br>
                      <a:r>
                        <a:rPr lang="ru-RU" sz="1800" u="none" strike="noStrike" dirty="0">
                          <a:solidFill>
                            <a:srgbClr val="00FF00"/>
                          </a:solidFill>
                          <a:effectLst/>
                        </a:rPr>
                        <a:t>результат, количественные и качественные показатели</a:t>
                      </a:r>
                      <a:r>
                        <a:rPr lang="ru-RU" sz="1600" u="none" strike="noStrike" dirty="0">
                          <a:solidFill>
                            <a:srgbClr val="00FF00"/>
                          </a:solidFill>
                          <a:effectLst/>
                        </a:rPr>
                        <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48434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33373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179843">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44535">
                <a:tc rowSpan="4">
                  <a:txBody>
                    <a:bodyPr/>
                    <a:lstStyle/>
                    <a:p>
                      <a:pPr algn="ctr" fontAlgn="ctr"/>
                      <a:r>
                        <a:rPr lang="ru-RU" sz="1700" b="0" i="0" u="none" strike="noStrike">
                          <a:solidFill>
                            <a:srgbClr val="002060"/>
                          </a:solidFill>
                          <a:effectLst/>
                          <a:latin typeface="Times New Roman"/>
                        </a:rPr>
                        <a:t>10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Основное мероприятие 10: Осуществление принятых  полномочий администрацией муниципального образования Куприяновское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600" b="0" i="0" u="none" strike="noStrike" dirty="0">
                          <a:solidFill>
                            <a:srgbClr val="002060"/>
                          </a:solidFill>
                          <a:effectLst/>
                          <a:latin typeface="Times New Roman"/>
                        </a:rPr>
                        <a:t>Обеспечение реализации части переданных полномочий  муниципального образования Гороховецкий район</a:t>
                      </a:r>
                      <a:br>
                        <a:rPr lang="ru-RU" sz="1600" b="0" i="0" u="none" strike="noStrike" dirty="0">
                          <a:solidFill>
                            <a:srgbClr val="002060"/>
                          </a:solidFill>
                          <a:effectLst/>
                          <a:latin typeface="Times New Roman"/>
                        </a:rPr>
                      </a:br>
                      <a:r>
                        <a:rPr lang="ru-RU" sz="1600" b="0" i="0" u="none" strike="noStrike" dirty="0">
                          <a:solidFill>
                            <a:srgbClr val="002060"/>
                          </a:solidFill>
                          <a:effectLst/>
                          <a:latin typeface="Times New Roman"/>
                        </a:rPr>
                        <a:t>по решению вопросов местного значения по организации в границах поселения газоснабжения населения, снабжения населения топливом</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4760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2025</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4760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2026</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84839">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2027</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44535">
                <a:tc rowSpan="4" gridSpan="2">
                  <a:txBody>
                    <a:bodyPr/>
                    <a:lstStyle/>
                    <a:p>
                      <a:pPr algn="ctr" fontAlgn="ctr"/>
                      <a:r>
                        <a:rPr lang="ru-RU" sz="1700" b="1" i="0" u="none" strike="noStrike" dirty="0">
                          <a:solidFill>
                            <a:srgbClr val="002060"/>
                          </a:solidFill>
                          <a:effectLst/>
                          <a:latin typeface="Times New Roman"/>
                        </a:rPr>
                        <a:t>Всего по задаче 2</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2025-2027     </a:t>
                      </a:r>
                      <a:r>
                        <a:rPr lang="ru-RU" sz="1800" b="1"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27</a:t>
                      </a:r>
                      <a:r>
                        <a:rPr lang="ru-RU" sz="1800" b="1" i="0" u="none" strike="noStrike" baseline="0" dirty="0" smtClean="0">
                          <a:solidFill>
                            <a:srgbClr val="002060"/>
                          </a:solidFill>
                          <a:effectLst/>
                          <a:latin typeface="Times New Roman"/>
                        </a:rPr>
                        <a:t> 939,1</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123,9</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108,0   </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27 707,2</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600" b="0" i="0" u="none" strike="noStrike" dirty="0">
                          <a:solidFill>
                            <a:srgbClr val="002060"/>
                          </a:solidFill>
                          <a:effectLst/>
                          <a:latin typeface="Times New Roman"/>
                        </a:rPr>
                        <a:t>Обеспечение осуществления деятельности муниципального казенного учреждения для эффективного осуществления функций по обеспечению деятельности органов местного самоуправления для реализации исполнения ими функций и </a:t>
                      </a:r>
                      <a:r>
                        <a:rPr lang="ru-RU" sz="1600" b="0" i="0" u="none" strike="noStrike" dirty="0" smtClean="0">
                          <a:solidFill>
                            <a:srgbClr val="002060"/>
                          </a:solidFill>
                          <a:effectLst/>
                          <a:latin typeface="Times New Roman"/>
                        </a:rPr>
                        <a:t>полномочий</a:t>
                      </a:r>
                      <a:endParaRPr lang="ru-RU" sz="16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94055">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2025</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9 223,7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11,5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108,0</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9 104,2</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47605">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2026</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9 331,7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48,6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9 283,1</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99343">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9 383,7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63,8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9 319,9</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xmlns="" val="306159503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132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1800" b="1" dirty="0" smtClean="0">
                <a:solidFill>
                  <a:srgbClr val="00FF00"/>
                </a:solidFill>
              </a:rPr>
              <a:t>Муниципальная программа </a:t>
            </a:r>
            <a:r>
              <a:rPr lang="ru-RU" sz="2000" b="1" dirty="0" smtClean="0"/>
              <a:t>«</a:t>
            </a:r>
            <a:r>
              <a:rPr lang="ru-RU" sz="2400" b="1" dirty="0" smtClean="0"/>
              <a:t>Обеспечение муниципального управления в муниципальном образовании Куприяновское».</a:t>
            </a:r>
            <a:endParaRPr lang="ru-RU" sz="1800" b="1" dirty="0" smtClean="0">
              <a:solidFill>
                <a:srgbClr val="FF0000"/>
              </a:solidFill>
            </a:endParaRPr>
          </a:p>
          <a:p>
            <a:pPr algn="ctr"/>
            <a:r>
              <a:rPr lang="ru-RU" sz="2000" b="1" dirty="0" smtClean="0">
                <a:solidFill>
                  <a:srgbClr val="00FF00"/>
                </a:solidFill>
              </a:rPr>
              <a:t>Программные </a:t>
            </a:r>
            <a:r>
              <a:rPr lang="ru-RU" sz="2000" b="1" dirty="0">
                <a:solidFill>
                  <a:srgbClr val="00FF00"/>
                </a:solidFill>
              </a:rPr>
              <a:t>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07568"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413685152"/>
              </p:ext>
            </p:extLst>
          </p:nvPr>
        </p:nvGraphicFramePr>
        <p:xfrm>
          <a:off x="0" y="1248032"/>
          <a:ext cx="11961557" cy="4561962"/>
        </p:xfrm>
        <a:graphic>
          <a:graphicData uri="http://schemas.openxmlformats.org/drawingml/2006/table">
            <a:tbl>
              <a:tblPr firstRow="1" bandRow="1">
                <a:tableStyleId>{9DCAF9ED-07DC-4A11-8D7F-57B35C25682E}</a:tableStyleId>
              </a:tblPr>
              <a:tblGrid>
                <a:gridCol w="443344"/>
                <a:gridCol w="2522278"/>
                <a:gridCol w="1359243"/>
                <a:gridCol w="1025611"/>
                <a:gridCol w="1309816"/>
                <a:gridCol w="1042834"/>
                <a:gridCol w="997527"/>
                <a:gridCol w="3260904"/>
              </a:tblGrid>
              <a:tr h="357256">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600" u="none" strike="noStrike" dirty="0">
                          <a:solidFill>
                            <a:srgbClr val="00FF00"/>
                          </a:solidFill>
                          <a:effectLst/>
                        </a:rPr>
                        <a:t>Наименование </a:t>
                      </a:r>
                      <a:br>
                        <a:rPr lang="ru-RU" sz="1600" u="none" strike="noStrike" dirty="0">
                          <a:solidFill>
                            <a:srgbClr val="00FF00"/>
                          </a:solidFill>
                          <a:effectLst/>
                        </a:rPr>
                      </a:br>
                      <a:r>
                        <a:rPr lang="ru-RU" sz="1600" u="none" strike="noStrike" dirty="0">
                          <a:solidFill>
                            <a:srgbClr val="00FF00"/>
                          </a:solidFill>
                          <a:effectLst/>
                        </a:rPr>
                        <a:t>мероприятий</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600" u="none" strike="noStrike" dirty="0">
                          <a:solidFill>
                            <a:srgbClr val="00FF00"/>
                          </a:solidFill>
                          <a:effectLst/>
                        </a:rPr>
                        <a:t>Срок исполнения, годы</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600" u="none" strike="noStrike" dirty="0">
                          <a:solidFill>
                            <a:srgbClr val="00FF00"/>
                          </a:solidFill>
                          <a:effectLst/>
                        </a:rPr>
                        <a:t> </a:t>
                      </a:r>
                      <a:r>
                        <a:rPr lang="ru-RU" sz="1800" u="none" strike="noStrike" dirty="0">
                          <a:solidFill>
                            <a:srgbClr val="00FF00"/>
                          </a:solidFill>
                          <a:effectLst/>
                        </a:rPr>
                        <a:t>Объемы финансирования,  тыс. руб. </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600" u="none" strike="noStrike" dirty="0">
                          <a:solidFill>
                            <a:srgbClr val="00FF00"/>
                          </a:solidFill>
                          <a:effectLst/>
                        </a:rPr>
                        <a:t>Ожидаемый  </a:t>
                      </a:r>
                      <a:br>
                        <a:rPr lang="ru-RU" sz="1600" u="none" strike="noStrike" dirty="0">
                          <a:solidFill>
                            <a:srgbClr val="00FF00"/>
                          </a:solidFill>
                          <a:effectLst/>
                        </a:rPr>
                      </a:br>
                      <a:r>
                        <a:rPr lang="ru-RU" sz="1600" u="none" strike="noStrike" dirty="0">
                          <a:solidFill>
                            <a:srgbClr val="00FF00"/>
                          </a:solidFill>
                          <a:effectLst/>
                        </a:rPr>
                        <a:t>результат, количественные и качественные показатели</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65810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54755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271300">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16719">
                <a:tc rowSpan="4" gridSpan="2">
                  <a:txBody>
                    <a:bodyPr/>
                    <a:lstStyle/>
                    <a:p>
                      <a:pPr algn="ctr" fontAlgn="ctr"/>
                      <a:r>
                        <a:rPr lang="ru-RU" sz="1700" b="1" i="0" u="none" strike="noStrike" dirty="0">
                          <a:solidFill>
                            <a:srgbClr val="002060"/>
                          </a:solidFill>
                          <a:effectLst/>
                          <a:latin typeface="Times New Roman"/>
                        </a:rPr>
                        <a:t>Всего по Программе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2025-2027     </a:t>
                      </a:r>
                      <a:r>
                        <a:rPr lang="ru-RU" sz="1800" b="1"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44 828,1</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1 298,4</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4 027,2</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39 502,5</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700" b="0" i="0" u="none" strike="noStrike">
                          <a:solidFill>
                            <a:srgbClr val="002060"/>
                          </a:solidFill>
                          <a:effectLst/>
                          <a:latin typeface="Times New Roman"/>
                        </a:rPr>
                        <a:t>Повышение эффективности деятельности органов местного самоуправления и качества муниципального управления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44061">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2025</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17 964,1</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403,0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4 027,2</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13 533,9</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744061">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2026</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13 404,8</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440,1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12 964,7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22903">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13 459,2</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455,3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13 003,9</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p14="http://schemas.microsoft.com/office/powerpoint/2010/main" xmlns="" val="3061595034"/>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46396"/>
            <a:ext cx="11515388" cy="661720"/>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программы  </a:t>
            </a:r>
            <a:r>
              <a:rPr lang="ru-RU" sz="1900" b="1" dirty="0" smtClean="0">
                <a:solidFill>
                  <a:srgbClr val="00FF00"/>
                </a:solidFill>
              </a:rPr>
              <a:t>«Обеспечение </a:t>
            </a:r>
            <a:r>
              <a:rPr lang="ru-RU" sz="1900" b="1" dirty="0">
                <a:solidFill>
                  <a:srgbClr val="00FF00"/>
                </a:solidFill>
              </a:rPr>
              <a:t>муниципального управления в муниципальном образовании Куприяновское</a:t>
            </a:r>
            <a:r>
              <a:rPr lang="ru-RU" sz="1900" b="1" dirty="0" smtClean="0">
                <a:solidFill>
                  <a:srgbClr val="00FF00"/>
                </a:solidFill>
              </a:rPr>
              <a:t>»</a:t>
            </a:r>
            <a:endParaRPr lang="ru-RU" sz="19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3134351484"/>
              </p:ext>
            </p:extLst>
          </p:nvPr>
        </p:nvGraphicFramePr>
        <p:xfrm>
          <a:off x="0" y="931"/>
          <a:ext cx="3217863" cy="828675"/>
        </p:xfrm>
        <a:graphic>
          <a:graphicData uri="http://schemas.openxmlformats.org/presentationml/2006/ole">
            <p:oleObj spid="_x0000_s10859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1804769410"/>
              </p:ext>
            </p:extLst>
          </p:nvPr>
        </p:nvGraphicFramePr>
        <p:xfrm>
          <a:off x="96982" y="748146"/>
          <a:ext cx="11998035" cy="5904992"/>
        </p:xfrm>
        <a:graphic>
          <a:graphicData uri="http://schemas.openxmlformats.org/drawingml/2006/table">
            <a:tbl>
              <a:tblPr firstRow="1" bandRow="1">
                <a:tableStyleId>{5C22544A-7EE6-4342-B048-85BDC9FD1C3A}</a:tableStyleId>
              </a:tblPr>
              <a:tblGrid>
                <a:gridCol w="7226725"/>
                <a:gridCol w="1171900"/>
                <a:gridCol w="1185853"/>
                <a:gridCol w="1199804"/>
                <a:gridCol w="1213753"/>
              </a:tblGrid>
              <a:tr h="623535">
                <a:tc rowSpan="2">
                  <a:txBody>
                    <a:bodyPr/>
                    <a:lstStyle/>
                    <a:p>
                      <a:pPr algn="ctr" fontAlgn="ctr"/>
                      <a:r>
                        <a:rPr lang="ru-RU" sz="1800" b="1" i="0" u="none" strike="noStrike" dirty="0">
                          <a:solidFill>
                            <a:srgbClr val="FFFF00"/>
                          </a:solidFill>
                          <a:effectLst/>
                          <a:latin typeface="Times New Roman"/>
                        </a:rPr>
                        <a:t>Наименование индикаторов, показателей реализации Программы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rowSpan="2">
                  <a:txBody>
                    <a:bodyPr/>
                    <a:lstStyle/>
                    <a:p>
                      <a:pPr algn="ctr" fontAlgn="ctr"/>
                      <a:r>
                        <a:rPr lang="ru-RU" sz="1800" b="1" i="0" u="none" strike="noStrike" dirty="0">
                          <a:solidFill>
                            <a:srgbClr val="FFFF00"/>
                          </a:solidFill>
                          <a:effectLst/>
                          <a:latin typeface="Times New Roman"/>
                        </a:rPr>
                        <a:t>Един</a:t>
                      </a:r>
                      <a:r>
                        <a:rPr lang="ru-RU" sz="1800" b="1" i="0" u="none" strike="noStrike" dirty="0" smtClean="0">
                          <a:solidFill>
                            <a:srgbClr val="FFFF00"/>
                          </a:solidFill>
                          <a:effectLst/>
                          <a:latin typeface="Times New Roman"/>
                        </a:rPr>
                        <a:t>.   </a:t>
                      </a:r>
                      <a:r>
                        <a:rPr lang="ru-RU" sz="1800" b="1" i="0" u="none" strike="noStrike" dirty="0" err="1">
                          <a:solidFill>
                            <a:srgbClr val="FFFF00"/>
                          </a:solidFill>
                          <a:effectLst/>
                          <a:latin typeface="Times New Roman"/>
                        </a:rPr>
                        <a:t>измер</a:t>
                      </a:r>
                      <a:r>
                        <a:rPr lang="ru-RU" sz="1800" b="1" i="0" u="none" strike="noStrike" dirty="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gridSpan="3">
                  <a:txBody>
                    <a:bodyPr/>
                    <a:lstStyle/>
                    <a:p>
                      <a:pPr algn="ctr" fontAlgn="ctr"/>
                      <a:r>
                        <a:rPr lang="ru-RU" sz="1800" b="1" i="0" u="none" strike="noStrike" dirty="0" smtClean="0">
                          <a:solidFill>
                            <a:srgbClr val="FFFF00"/>
                          </a:solidFill>
                          <a:effectLst/>
                          <a:latin typeface="Times New Roman"/>
                        </a:rPr>
                        <a:t>Показатели реализации Программы по годам</a:t>
                      </a:r>
                      <a:r>
                        <a:rPr lang="ru-RU" sz="1800" b="0" i="0" u="none" strike="noStrike" dirty="0" smtClean="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459866">
                <a:tc vMerge="1">
                  <a:txBody>
                    <a:bodyPr/>
                    <a:lstStyle/>
                    <a:p>
                      <a:endParaRPr lang="ru-RU"/>
                    </a:p>
                  </a:txBody>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a:rPr>
                        <a:t>2025</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2026</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2027</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r>
              <a:tr h="315908">
                <a:tc>
                  <a:txBody>
                    <a:bodyPr/>
                    <a:lstStyle/>
                    <a:p>
                      <a:pPr algn="ctr" fontAlgn="ctr"/>
                      <a:r>
                        <a:rPr lang="ru-RU" sz="10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71054">
                <a:tc gridSpan="5">
                  <a:txBody>
                    <a:bodyPr/>
                    <a:lstStyle/>
                    <a:p>
                      <a:pPr algn="ctr" fontAlgn="ctr"/>
                      <a:r>
                        <a:rPr lang="ru-RU" sz="1700" b="1" i="0" u="none" strike="noStrike" dirty="0">
                          <a:solidFill>
                            <a:srgbClr val="4B0108"/>
                          </a:solidFill>
                          <a:effectLst/>
                          <a:latin typeface="Times New Roman"/>
                        </a:rPr>
                        <a:t>Цель: Повышение эффективности деятельности органов местного самоуправления и качества муниципального управления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9115">
                <a:tc gridSpan="5">
                  <a:txBody>
                    <a:bodyPr/>
                    <a:lstStyle/>
                    <a:p>
                      <a:pPr algn="ctr" fontAlgn="ctr"/>
                      <a:r>
                        <a:rPr lang="ru-RU" sz="1700" b="1" i="0" u="none" strike="noStrike" dirty="0">
                          <a:solidFill>
                            <a:srgbClr val="4B0108"/>
                          </a:solidFill>
                          <a:effectLst/>
                          <a:latin typeface="Times New Roman"/>
                        </a:rPr>
                        <a:t>Задача 1: Создание необходимых условий для эффективного исполнения муниципальных функций по обеспечению реализации полномочий органов местного самоуправления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68976">
                <a:tc>
                  <a:txBody>
                    <a:bodyPr/>
                    <a:lstStyle/>
                    <a:p>
                      <a:pPr marL="82550" indent="0" algn="l" fontAlgn="ctr"/>
                      <a:r>
                        <a:rPr lang="ru-RU" sz="1700" b="0" i="0" u="none" strike="noStrike" dirty="0">
                          <a:solidFill>
                            <a:srgbClr val="4B0108"/>
                          </a:solidFill>
                          <a:effectLst/>
                          <a:latin typeface="Times New Roman"/>
                        </a:rPr>
                        <a:t>Уровень удовлетворенности населения деятельностью органов администрации муниципального образования Куприяновской</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390738">
                <a:tc>
                  <a:txBody>
                    <a:bodyPr/>
                    <a:lstStyle/>
                    <a:p>
                      <a:pPr marL="82550" indent="0" algn="l" fontAlgn="ctr"/>
                      <a:r>
                        <a:rPr lang="ru-RU" sz="1700" b="0" i="0" u="none" strike="noStrike" dirty="0">
                          <a:solidFill>
                            <a:srgbClr val="4B0108"/>
                          </a:solidFill>
                          <a:effectLst/>
                          <a:latin typeface="Times New Roman"/>
                        </a:rPr>
                        <a:t>Наличие актуализированного Прогноза социально-экономического развития муниципального образования Куприяновской</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791308">
                <a:tc>
                  <a:txBody>
                    <a:bodyPr/>
                    <a:lstStyle/>
                    <a:p>
                      <a:pPr marL="82550" indent="0" algn="l" fontAlgn="ctr"/>
                      <a:r>
                        <a:rPr lang="ru-RU" sz="1700" b="0" i="0" u="none" strike="noStrike" dirty="0">
                          <a:solidFill>
                            <a:srgbClr val="4B0108"/>
                          </a:solidFill>
                          <a:effectLst/>
                          <a:latin typeface="Times New Roman"/>
                        </a:rPr>
                        <a:t>Уровень использования субвенции на исполнение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664149">
                <a:tc>
                  <a:txBody>
                    <a:bodyPr/>
                    <a:lstStyle/>
                    <a:p>
                      <a:pPr marL="82550" indent="0" algn="l" fontAlgn="ctr"/>
                      <a:r>
                        <a:rPr lang="ru-RU" sz="1700" b="0" i="0" u="none" strike="noStrike" dirty="0">
                          <a:solidFill>
                            <a:srgbClr val="4B0108"/>
                          </a:solidFill>
                          <a:effectLst/>
                          <a:latin typeface="Times New Roman"/>
                        </a:rPr>
                        <a:t>Доля обращений граждан, рассмотренных без нарушений установленных сроков, в общем числе обращений граждан</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664149">
                <a:tc>
                  <a:txBody>
                    <a:bodyPr/>
                    <a:lstStyle/>
                    <a:p>
                      <a:pPr marL="82550" indent="0" algn="l" fontAlgn="ctr"/>
                      <a:r>
                        <a:rPr lang="ru-RU" sz="1700" b="0" i="0" u="none" strike="noStrike" dirty="0">
                          <a:solidFill>
                            <a:srgbClr val="4B0108"/>
                          </a:solidFill>
                          <a:effectLst/>
                          <a:latin typeface="Times New Roman"/>
                        </a:rPr>
                        <a:t>Количество жалоб от органов местного самоуправления, передающих часть полномочий на решение вопросов местного значения муниципальному образованию Куприяновское</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53470281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46396"/>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программы  «Обеспечение </a:t>
            </a:r>
            <a:r>
              <a:rPr lang="ru-RU" b="1" dirty="0">
                <a:solidFill>
                  <a:srgbClr val="00FF00"/>
                </a:solidFill>
              </a:rPr>
              <a:t>муниципального управления в муниципальном образовании Куприяновское</a:t>
            </a:r>
            <a:r>
              <a:rPr lang="ru-RU" b="1" dirty="0" smtClean="0">
                <a:solidFill>
                  <a:srgbClr val="00FF00"/>
                </a:solidFill>
              </a:rPr>
              <a:t>»</a:t>
            </a:r>
            <a:endParaRPr lang="ru-RU"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595203878"/>
              </p:ext>
            </p:extLst>
          </p:nvPr>
        </p:nvGraphicFramePr>
        <p:xfrm>
          <a:off x="0" y="931"/>
          <a:ext cx="3217863" cy="828675"/>
        </p:xfrm>
        <a:graphic>
          <a:graphicData uri="http://schemas.openxmlformats.org/presentationml/2006/ole">
            <p:oleObj spid="_x0000_s109614"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4012988208"/>
              </p:ext>
            </p:extLst>
          </p:nvPr>
        </p:nvGraphicFramePr>
        <p:xfrm>
          <a:off x="96983" y="748144"/>
          <a:ext cx="11998034" cy="5562820"/>
        </p:xfrm>
        <a:graphic>
          <a:graphicData uri="http://schemas.openxmlformats.org/drawingml/2006/table">
            <a:tbl>
              <a:tblPr firstRow="1" bandRow="1">
                <a:tableStyleId>{5C22544A-7EE6-4342-B048-85BDC9FD1C3A}</a:tableStyleId>
              </a:tblPr>
              <a:tblGrid>
                <a:gridCol w="7510743"/>
                <a:gridCol w="933028"/>
                <a:gridCol w="1170979"/>
                <a:gridCol w="1184755"/>
                <a:gridCol w="1198529"/>
              </a:tblGrid>
              <a:tr h="624052">
                <a:tc rowSpan="2">
                  <a:txBody>
                    <a:bodyPr/>
                    <a:lstStyle/>
                    <a:p>
                      <a:pPr algn="ctr" fontAlgn="ctr"/>
                      <a:r>
                        <a:rPr lang="ru-RU" sz="1800" b="1" i="0" u="none" strike="noStrike" dirty="0">
                          <a:solidFill>
                            <a:srgbClr val="FFFF00"/>
                          </a:solidFill>
                          <a:effectLst/>
                          <a:latin typeface="Times New Roman"/>
                        </a:rPr>
                        <a:t>Наименование индикаторов, показателей реализации Программы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rowSpan="2">
                  <a:txBody>
                    <a:bodyPr/>
                    <a:lstStyle/>
                    <a:p>
                      <a:pPr algn="ctr" fontAlgn="ctr"/>
                      <a:r>
                        <a:rPr lang="ru-RU" sz="1800" b="1" i="0" u="none" strike="noStrike" dirty="0">
                          <a:solidFill>
                            <a:srgbClr val="FFFF00"/>
                          </a:solidFill>
                          <a:effectLst/>
                          <a:latin typeface="Times New Roman"/>
                        </a:rPr>
                        <a:t>Един</a:t>
                      </a:r>
                      <a:r>
                        <a:rPr lang="ru-RU" sz="1800" b="1" i="0" u="none" strike="noStrike" dirty="0" smtClean="0">
                          <a:solidFill>
                            <a:srgbClr val="FFFF00"/>
                          </a:solidFill>
                          <a:effectLst/>
                          <a:latin typeface="Times New Roman"/>
                        </a:rPr>
                        <a:t>.   </a:t>
                      </a:r>
                      <a:r>
                        <a:rPr lang="ru-RU" sz="1800" b="1" i="0" u="none" strike="noStrike" dirty="0" err="1">
                          <a:solidFill>
                            <a:srgbClr val="FFFF00"/>
                          </a:solidFill>
                          <a:effectLst/>
                          <a:latin typeface="Times New Roman"/>
                        </a:rPr>
                        <a:t>измер</a:t>
                      </a:r>
                      <a:r>
                        <a:rPr lang="ru-RU" sz="1800" b="1" i="0" u="none" strike="noStrike" dirty="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gridSpan="3">
                  <a:txBody>
                    <a:bodyPr/>
                    <a:lstStyle/>
                    <a:p>
                      <a:pPr algn="ctr" fontAlgn="ctr"/>
                      <a:r>
                        <a:rPr lang="ru-RU" sz="1800" b="1" i="0" u="none" strike="noStrike" dirty="0" smtClean="0">
                          <a:solidFill>
                            <a:srgbClr val="FFFF00"/>
                          </a:solidFill>
                          <a:effectLst/>
                          <a:latin typeface="Times New Roman"/>
                        </a:rPr>
                        <a:t>Показатели реализации Программы по годам:</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266599">
                <a:tc vMerge="1">
                  <a:txBody>
                    <a:bodyPr/>
                    <a:lstStyle/>
                    <a:p>
                      <a:endParaRPr lang="ru-RU"/>
                    </a:p>
                  </a:txBody>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a:rPr>
                        <a:t>2025</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2026</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2027</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r>
              <a:tr h="290939">
                <a:tc>
                  <a:txBody>
                    <a:bodyPr/>
                    <a:lstStyle/>
                    <a:p>
                      <a:pPr algn="ctr" fontAlgn="ctr"/>
                      <a:r>
                        <a:rPr lang="ru-RU" sz="10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1330610">
                <a:tc>
                  <a:txBody>
                    <a:bodyPr/>
                    <a:lstStyle/>
                    <a:p>
                      <a:pPr marL="82550" indent="0" algn="l" fontAlgn="ctr"/>
                      <a:r>
                        <a:rPr lang="ru-RU" sz="1700" b="0" i="0" u="none" strike="noStrike" dirty="0">
                          <a:solidFill>
                            <a:srgbClr val="4B0108"/>
                          </a:solidFill>
                          <a:effectLst/>
                          <a:latin typeface="Times New Roman"/>
                        </a:rPr>
                        <a:t>Обеспеченность финансирования передаваемых полномочий поселения на решение вопросов местного значения администрации муниципального образования Гороховецкий район в соответствии с заключенными Соглашениями о передачи части полномочий по решению вопросов местного значения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smtClean="0">
                          <a:solidFill>
                            <a:srgbClr val="4B0108"/>
                          </a:solidFill>
                          <a:effectLst/>
                          <a:latin typeface="Times New Roman"/>
                        </a:rPr>
                        <a:t>-</a:t>
                      </a:r>
                      <a:r>
                        <a:rPr lang="ru-RU" sz="1700" b="0" i="0" u="none" strike="noStrike" dirty="0">
                          <a:solidFill>
                            <a:srgbClr val="4B0108"/>
                          </a:solidFill>
                          <a:effectLst/>
                          <a:latin typeface="Times New Roman"/>
                        </a:rPr>
                        <a:t>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smtClean="0">
                          <a:solidFill>
                            <a:srgbClr val="4B0108"/>
                          </a:solidFill>
                          <a:effectLst/>
                          <a:latin typeface="Times New Roman"/>
                        </a:rPr>
                        <a:t>-</a:t>
                      </a:r>
                      <a:r>
                        <a:rPr lang="ru-RU" sz="1700" b="0" i="0" u="none" strike="noStrike" dirty="0">
                          <a:solidFill>
                            <a:srgbClr val="4B0108"/>
                          </a:solidFill>
                          <a:effectLst/>
                          <a:latin typeface="Times New Roman"/>
                        </a:rPr>
                        <a:t>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01246">
                <a:tc gridSpan="5">
                  <a:txBody>
                    <a:bodyPr/>
                    <a:lstStyle/>
                    <a:p>
                      <a:pPr algn="ctr" fontAlgn="ctr"/>
                      <a:r>
                        <a:rPr lang="ru-RU" sz="1700" b="1" i="0" u="none" strike="noStrike" dirty="0">
                          <a:solidFill>
                            <a:srgbClr val="4B0108"/>
                          </a:solidFill>
                          <a:effectLst/>
                          <a:latin typeface="Times New Roman"/>
                        </a:rPr>
                        <a:t>Задача 2: Создание необходимых условий муниципальному казенному учреждению для эффективного осуществления функций по обеспечению деятельности органов местного самоуправления для реализации исполнения ими функций и полномочий, совершенствованию учета своей деятельности и органов местного самоуправления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1029829">
                <a:tc>
                  <a:txBody>
                    <a:bodyPr/>
                    <a:lstStyle/>
                    <a:p>
                      <a:pPr marL="82550" indent="0" algn="l" fontAlgn="ctr">
                        <a:tabLst>
                          <a:tab pos="82550" algn="l"/>
                        </a:tabLst>
                      </a:pPr>
                      <a:r>
                        <a:rPr lang="ru-RU" sz="1700" b="0" i="0" u="none" strike="noStrike" dirty="0">
                          <a:solidFill>
                            <a:srgbClr val="4B0108"/>
                          </a:solidFill>
                          <a:effectLst/>
                          <a:latin typeface="Times New Roman"/>
                        </a:rPr>
                        <a:t>Количество жалоб от органов местного самоуправления на качество транспортного и материально-технического обеспечения муниципальным казенным учреждением «Административный центр муниципального образования Куприяновское»</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276166">
                <a:tc>
                  <a:txBody>
                    <a:bodyPr/>
                    <a:lstStyle/>
                    <a:p>
                      <a:pPr marL="82550" indent="0" algn="just" fontAlgn="ctr"/>
                      <a:r>
                        <a:rPr lang="ru-RU" sz="1700" b="0" i="0" u="none" strike="noStrike" dirty="0">
                          <a:solidFill>
                            <a:srgbClr val="4B0108"/>
                          </a:solidFill>
                          <a:effectLst/>
                          <a:latin typeface="Times New Roman"/>
                        </a:rPr>
                        <a:t>Сумма просроченной кредиторской задолженности</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руб.</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79637">
                <a:tc>
                  <a:txBody>
                    <a:bodyPr/>
                    <a:lstStyle/>
                    <a:p>
                      <a:pPr marL="82550" indent="0" algn="just" fontAlgn="ctr"/>
                      <a:r>
                        <a:rPr lang="ru-RU" sz="1700" b="0" i="0" u="none" strike="noStrike" dirty="0">
                          <a:solidFill>
                            <a:srgbClr val="4B0108"/>
                          </a:solidFill>
                          <a:effectLst/>
                          <a:latin typeface="Times New Roman"/>
                        </a:rPr>
                        <a:t>Доля предоставления форм бюджетной, налоговой и статистической отчетности по всем обслуживаемым учреждениям с нарушением сроков предоставления от общего количества предоставленных форм</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27085485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46396"/>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программы  «Обеспечение </a:t>
            </a:r>
            <a:r>
              <a:rPr lang="ru-RU" b="1" dirty="0">
                <a:solidFill>
                  <a:srgbClr val="00FF00"/>
                </a:solidFill>
              </a:rPr>
              <a:t>муниципального управления в муниципальном образовании Куприяновское</a:t>
            </a:r>
            <a:r>
              <a:rPr lang="ru-RU" b="1" dirty="0" smtClean="0">
                <a:solidFill>
                  <a:srgbClr val="00FF00"/>
                </a:solidFill>
              </a:rPr>
              <a:t>»</a:t>
            </a:r>
            <a:endParaRPr lang="ru-RU"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305193558"/>
              </p:ext>
            </p:extLst>
          </p:nvPr>
        </p:nvGraphicFramePr>
        <p:xfrm>
          <a:off x="0" y="931"/>
          <a:ext cx="3217863" cy="828675"/>
        </p:xfrm>
        <a:graphic>
          <a:graphicData uri="http://schemas.openxmlformats.org/presentationml/2006/ole">
            <p:oleObj spid="_x0000_s110638"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xmlns="" val="3426436690"/>
              </p:ext>
            </p:extLst>
          </p:nvPr>
        </p:nvGraphicFramePr>
        <p:xfrm>
          <a:off x="96983" y="748146"/>
          <a:ext cx="11998034" cy="3445883"/>
        </p:xfrm>
        <a:graphic>
          <a:graphicData uri="http://schemas.openxmlformats.org/drawingml/2006/table">
            <a:tbl>
              <a:tblPr firstRow="1" bandRow="1">
                <a:tableStyleId>{5C22544A-7EE6-4342-B048-85BDC9FD1C3A}</a:tableStyleId>
              </a:tblPr>
              <a:tblGrid>
                <a:gridCol w="7510743"/>
                <a:gridCol w="933028"/>
                <a:gridCol w="1170979"/>
                <a:gridCol w="1184755"/>
                <a:gridCol w="1198529"/>
              </a:tblGrid>
              <a:tr h="771869">
                <a:tc rowSpan="2">
                  <a:txBody>
                    <a:bodyPr/>
                    <a:lstStyle/>
                    <a:p>
                      <a:pPr algn="ctr" fontAlgn="ctr"/>
                      <a:r>
                        <a:rPr lang="ru-RU" sz="1800" b="0" i="0" u="none" strike="noStrike" dirty="0">
                          <a:solidFill>
                            <a:srgbClr val="FFFF00"/>
                          </a:solidFill>
                          <a:effectLst/>
                          <a:latin typeface="Times New Roman"/>
                        </a:rPr>
                        <a:t>Наименование индикаторов, показателей реализации Программы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rowSpan="2">
                  <a:txBody>
                    <a:bodyPr/>
                    <a:lstStyle/>
                    <a:p>
                      <a:pPr algn="ctr" fontAlgn="ctr"/>
                      <a:r>
                        <a:rPr lang="ru-RU" sz="1800" b="0" i="0" u="none" strike="noStrike" dirty="0">
                          <a:solidFill>
                            <a:srgbClr val="FFFF00"/>
                          </a:solidFill>
                          <a:effectLst/>
                          <a:latin typeface="Times New Roman"/>
                        </a:rPr>
                        <a:t>Един</a:t>
                      </a:r>
                      <a:r>
                        <a:rPr lang="ru-RU" sz="1800" b="0" i="0" u="none" strike="noStrike" dirty="0" smtClean="0">
                          <a:solidFill>
                            <a:srgbClr val="FFFF00"/>
                          </a:solidFill>
                          <a:effectLst/>
                          <a:latin typeface="Times New Roman"/>
                        </a:rPr>
                        <a:t>.   </a:t>
                      </a:r>
                      <a:r>
                        <a:rPr lang="ru-RU" sz="1800" b="0" i="0" u="none" strike="noStrike" dirty="0" err="1">
                          <a:solidFill>
                            <a:srgbClr val="FFFF00"/>
                          </a:solidFill>
                          <a:effectLst/>
                          <a:latin typeface="Times New Roman"/>
                        </a:rPr>
                        <a:t>измер</a:t>
                      </a:r>
                      <a:r>
                        <a:rPr lang="ru-RU" sz="1800" b="0" i="0" u="none" strike="noStrike" dirty="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gridSpan="3">
                  <a:txBody>
                    <a:bodyPr/>
                    <a:lstStyle/>
                    <a:p>
                      <a:pPr algn="ctr" fontAlgn="ctr"/>
                      <a:r>
                        <a:rPr lang="ru-RU" sz="1800" b="0" i="0" u="none" strike="noStrike" dirty="0" smtClean="0">
                          <a:solidFill>
                            <a:srgbClr val="FFFF00"/>
                          </a:solidFill>
                          <a:effectLst/>
                          <a:latin typeface="Times New Roman"/>
                        </a:rPr>
                        <a:t>Показатели реализации Программы по годам:</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641294">
                <a:tc vMerge="1">
                  <a:txBody>
                    <a:bodyPr/>
                    <a:lstStyle/>
                    <a:p>
                      <a:endParaRPr lang="ru-RU"/>
                    </a:p>
                  </a:txBody>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a:rPr>
                        <a:t>2025</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2026</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2027</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r>
              <a:tr h="415028">
                <a:tc>
                  <a:txBody>
                    <a:bodyPr/>
                    <a:lstStyle/>
                    <a:p>
                      <a:pPr algn="ctr" fontAlgn="ctr"/>
                      <a:r>
                        <a:rPr lang="ru-RU" sz="10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08846">
                <a:tc>
                  <a:txBody>
                    <a:bodyPr/>
                    <a:lstStyle/>
                    <a:p>
                      <a:pPr marL="82550" indent="0" algn="just" fontAlgn="ctr"/>
                      <a:r>
                        <a:rPr lang="ru-RU" sz="1700" b="0" i="0" u="none" strike="noStrike" dirty="0">
                          <a:solidFill>
                            <a:srgbClr val="4B0108"/>
                          </a:solidFill>
                          <a:effectLst/>
                          <a:latin typeface="Times New Roman"/>
                        </a:rPr>
                        <a:t>Оценка рейтинга качества организации и осуществления бюджетного процесса в муниципальном образовании</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a:solidFill>
                            <a:srgbClr val="4B0108"/>
                          </a:solidFill>
                          <a:effectLst/>
                          <a:latin typeface="Times New Roman"/>
                        </a:rPr>
                        <a:t>баллы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76,5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08846">
                <a:tc>
                  <a:txBody>
                    <a:bodyPr/>
                    <a:lstStyle/>
                    <a:p>
                      <a:pPr marL="82550" indent="0" algn="just" fontAlgn="ctr">
                        <a:tabLst>
                          <a:tab pos="7350125" algn="l"/>
                        </a:tabLst>
                      </a:pPr>
                      <a:r>
                        <a:rPr lang="ru-RU" sz="1700" b="0" i="0" u="none" strike="noStrike" dirty="0">
                          <a:solidFill>
                            <a:srgbClr val="4B0108"/>
                          </a:solidFill>
                          <a:effectLst/>
                          <a:latin typeface="Times New Roman"/>
                        </a:rPr>
                        <a:t>Количество замечаний, выявленных при проверке контролирующими органами отчетности</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14247244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8884" y="1685073"/>
            <a:ext cx="11403722" cy="2862322"/>
          </a:xfrm>
          <a:prstGeom prst="rect">
            <a:avLst/>
          </a:prstGeom>
          <a:solidFill>
            <a:srgbClr val="4B0108"/>
          </a:solidFill>
        </p:spPr>
        <p:txBody>
          <a:bodyPr wrap="square">
            <a:spAutoFit/>
          </a:bodyPr>
          <a:lstStyle/>
          <a:p>
            <a:pPr algn="ctr"/>
            <a:r>
              <a:rPr lang="ru-RU" sz="6000" b="1" dirty="0" smtClean="0">
                <a:solidFill>
                  <a:srgbClr val="FFFF00"/>
                </a:solidFill>
              </a:rPr>
              <a:t>Реализация национальных проектов в муниципальном образовании </a:t>
            </a:r>
            <a:r>
              <a:rPr lang="ru-RU" sz="6000" b="1" dirty="0">
                <a:solidFill>
                  <a:srgbClr val="FFFF00"/>
                </a:solidFill>
              </a:rPr>
              <a:t>Куприяновское</a:t>
            </a:r>
          </a:p>
        </p:txBody>
      </p:sp>
      <p:pic>
        <p:nvPicPr>
          <p:cNvPr id="3" name="Picture 2" descr="http://gorohovec.ru/tinybrowser/images/gerb.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534390" cy="67689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144122" y="0"/>
            <a:ext cx="2047878" cy="8050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18789003"/>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597" y="1067235"/>
            <a:ext cx="11547743" cy="5016758"/>
          </a:xfrm>
          <a:prstGeom prst="rect">
            <a:avLst/>
          </a:prstGeom>
          <a:blipFill>
            <a:blip r:embed="rId2" cstate="print"/>
            <a:tile tx="0" ty="0" sx="100000" sy="100000" flip="none" algn="tl"/>
          </a:blipFill>
        </p:spPr>
        <p:txBody>
          <a:bodyPr wrap="square">
            <a:spAutoFit/>
          </a:bodyPr>
          <a:lstStyle/>
          <a:p>
            <a:pPr algn="ctr"/>
            <a:r>
              <a:rPr lang="ru-RU" sz="4000" b="1" dirty="0" smtClean="0">
                <a:solidFill>
                  <a:schemeClr val="bg1"/>
                </a:solidFill>
                <a:latin typeface="Times New Roman" pitchFamily="18" charset="0"/>
                <a:cs typeface="Times New Roman" pitchFamily="18" charset="0"/>
              </a:rPr>
              <a:t>Реализация регионального проекта «Жилье», обеспечивающего достижение результатов федеральных проектов, входящих в состав национальных проектов, и областной адресной программы «Обеспечение устойчивого сокращения непригодного для проживания жилищного фонда Владимирской области» в муниципальном образовании </a:t>
            </a:r>
            <a:r>
              <a:rPr lang="ru-RU" sz="4000" b="1" dirty="0">
                <a:solidFill>
                  <a:schemeClr val="bg1"/>
                </a:solidFill>
                <a:latin typeface="Times New Roman" pitchFamily="18" charset="0"/>
                <a:cs typeface="Times New Roman" pitchFamily="18" charset="0"/>
              </a:rPr>
              <a:t>Куприяновское</a:t>
            </a:r>
          </a:p>
        </p:txBody>
      </p:sp>
      <p:pic>
        <p:nvPicPr>
          <p:cNvPr id="3" name="Picture 2" descr="http://gorohovec.ru/tinybrowser/images/gerb.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534390" cy="67689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Рисунок 4"/>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708879" y="0"/>
            <a:ext cx="2483121" cy="976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18789003"/>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00FF00"/>
                </a:solidFill>
              </a:rPr>
              <a:t>Информация об участии муниципального образования Куприяновское в реализации мероприятий национальных проектов в </a:t>
            </a:r>
            <a:r>
              <a:rPr lang="ru-RU" sz="2000" b="1" dirty="0" smtClean="0">
                <a:solidFill>
                  <a:srgbClr val="00FF00"/>
                </a:solidFill>
              </a:rPr>
              <a:t>2025-2027 </a:t>
            </a:r>
            <a:r>
              <a:rPr lang="ru-RU" sz="2000" b="1" dirty="0">
                <a:solidFill>
                  <a:srgbClr val="00FF00"/>
                </a:solidFill>
              </a:rPr>
              <a:t>годах в муниципальном образовании Куприяновское, </a:t>
            </a:r>
            <a:r>
              <a:rPr lang="ru-RU" sz="2000" b="1" dirty="0" smtClean="0">
                <a:solidFill>
                  <a:srgbClr val="00FF00"/>
                </a:solidFill>
              </a:rPr>
              <a:t>объемы </a:t>
            </a:r>
            <a:r>
              <a:rPr lang="ru-RU" sz="2000" b="1" dirty="0">
                <a:solidFill>
                  <a:srgbClr val="00FF00"/>
                </a:solidFill>
              </a:rPr>
              <a:t>и источники их финансирования , </a:t>
            </a:r>
            <a:r>
              <a:rPr lang="ru-RU" sz="2000" b="1" dirty="0" smtClean="0">
                <a:solidFill>
                  <a:srgbClr val="00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79686694"/>
              </p:ext>
            </p:extLst>
          </p:nvPr>
        </p:nvGraphicFramePr>
        <p:xfrm>
          <a:off x="0" y="0"/>
          <a:ext cx="3217863" cy="828675"/>
        </p:xfrm>
        <a:graphic>
          <a:graphicData uri="http://schemas.openxmlformats.org/presentationml/2006/ole">
            <p:oleObj spid="_x0000_s225282" name="Документ" r:id="rId3" imgW="5940360" imgH="1676520" progId="Word.Document.12">
              <p:embed/>
            </p:oleObj>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199234610"/>
              </p:ext>
            </p:extLst>
          </p:nvPr>
        </p:nvGraphicFramePr>
        <p:xfrm>
          <a:off x="1" y="997105"/>
          <a:ext cx="12191998" cy="5454806"/>
        </p:xfrm>
        <a:graphic>
          <a:graphicData uri="http://schemas.openxmlformats.org/drawingml/2006/table">
            <a:tbl>
              <a:tblPr firstRow="1" bandRow="1">
                <a:tableStyleId>{F5AB1C69-6EDB-4FF4-983F-18BD219EF322}</a:tableStyleId>
              </a:tblPr>
              <a:tblGrid>
                <a:gridCol w="865231"/>
                <a:gridCol w="3269181"/>
                <a:gridCol w="1512625"/>
                <a:gridCol w="1713382"/>
                <a:gridCol w="2540744"/>
                <a:gridCol w="2290835"/>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1" i="0" u="none" strike="noStrike" dirty="0">
                          <a:solidFill>
                            <a:srgbClr val="FFFF00"/>
                          </a:solidFill>
                          <a:effectLst/>
                          <a:latin typeface="Times New Roman" pitchFamily="18" charset="0"/>
                          <a:cs typeface="Times New Roman" pitchFamily="18" charset="0"/>
                        </a:rPr>
                        <a:t> </a:t>
                      </a: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18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входящих в состав национального проекта,  по софинансированию со средствами </a:t>
                      </a:r>
                      <a:r>
                        <a:rPr lang="ru-RU" sz="1750" b="1" kern="1200" dirty="0" smtClean="0">
                          <a:solidFill>
                            <a:srgbClr val="7030A0"/>
                          </a:solidFill>
                          <a:latin typeface="Times New Roman" pitchFamily="18" charset="0"/>
                          <a:ea typeface="+mn-ea"/>
                          <a:cs typeface="Times New Roman" pitchFamily="18" charset="0"/>
                        </a:rPr>
                        <a:t>публично правовой компании «Фонд развития территорий»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a:txBody>
                    <a:bodyPr/>
                    <a:lstStyle/>
                    <a:p>
                      <a:pPr algn="ctr" fontAlgn="ctr"/>
                      <a:r>
                        <a:rPr lang="ru-RU" sz="18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0" i="0" u="none" strike="noStrike" dirty="0" smtClean="0">
                          <a:solidFill>
                            <a:srgbClr val="002060"/>
                          </a:solidFill>
                          <a:effectLst/>
                          <a:latin typeface="Times New Roman"/>
                        </a:rPr>
                        <a:t>после </a:t>
                      </a:r>
                      <a:r>
                        <a:rPr lang="ru-RU" sz="1800" b="0"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8 592,8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8 163,2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429,6</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4 296,4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214,8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4 296,4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214,8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821444212"/>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00FF00"/>
                </a:solidFill>
              </a:rPr>
              <a:t>Информация об участии муниципального образования Куприяновское в реализации мероприятий национальных проектов в </a:t>
            </a:r>
            <a:r>
              <a:rPr lang="ru-RU" sz="2000" b="1" dirty="0" smtClean="0">
                <a:solidFill>
                  <a:srgbClr val="00FF00"/>
                </a:solidFill>
              </a:rPr>
              <a:t>2025-2027 </a:t>
            </a:r>
            <a:r>
              <a:rPr lang="ru-RU" sz="2000" b="1" dirty="0">
                <a:solidFill>
                  <a:srgbClr val="00FF00"/>
                </a:solidFill>
              </a:rPr>
              <a:t>годах в муниципальном образовании Куприяновское, </a:t>
            </a:r>
            <a:r>
              <a:rPr lang="ru-RU" sz="2000" b="1" dirty="0" smtClean="0">
                <a:solidFill>
                  <a:srgbClr val="00FF00"/>
                </a:solidFill>
              </a:rPr>
              <a:t>объемы </a:t>
            </a:r>
            <a:r>
              <a:rPr lang="ru-RU" sz="2000" b="1" dirty="0">
                <a:solidFill>
                  <a:srgbClr val="00FF00"/>
                </a:solidFill>
              </a:rPr>
              <a:t>и источники их финансирования , </a:t>
            </a:r>
            <a:r>
              <a:rPr lang="ru-RU" sz="2000" b="1" dirty="0" smtClean="0">
                <a:solidFill>
                  <a:srgbClr val="00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79686694"/>
              </p:ext>
            </p:extLst>
          </p:nvPr>
        </p:nvGraphicFramePr>
        <p:xfrm>
          <a:off x="0" y="0"/>
          <a:ext cx="3217863" cy="828675"/>
        </p:xfrm>
        <a:graphic>
          <a:graphicData uri="http://schemas.openxmlformats.org/presentationml/2006/ole">
            <p:oleObj spid="_x0000_s228354" name="Документ" r:id="rId3" imgW="5940360" imgH="1676520" progId="Word.Document.12">
              <p:embed/>
            </p:oleObj>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199234610"/>
              </p:ext>
            </p:extLst>
          </p:nvPr>
        </p:nvGraphicFramePr>
        <p:xfrm>
          <a:off x="1" y="997105"/>
          <a:ext cx="12191998" cy="5736746"/>
        </p:xfrm>
        <a:graphic>
          <a:graphicData uri="http://schemas.openxmlformats.org/drawingml/2006/table">
            <a:tbl>
              <a:tblPr firstRow="1" bandRow="1">
                <a:tableStyleId>{F5AB1C69-6EDB-4FF4-983F-18BD219EF322}</a:tableStyleId>
              </a:tblPr>
              <a:tblGrid>
                <a:gridCol w="865231"/>
                <a:gridCol w="3269181"/>
                <a:gridCol w="1537338"/>
                <a:gridCol w="1688669"/>
                <a:gridCol w="2540744"/>
                <a:gridCol w="2290835"/>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по софинансированию </a:t>
                      </a:r>
                      <a:r>
                        <a:rPr lang="ru-RU" sz="1800" b="1" kern="1200" dirty="0" smtClean="0">
                          <a:solidFill>
                            <a:srgbClr val="7030A0"/>
                          </a:solidFill>
                          <a:latin typeface="+mn-lt"/>
                          <a:ea typeface="+mn-ea"/>
                          <a:cs typeface="+mn-cs"/>
                        </a:rPr>
                        <a:t>за счет высвобождаемых средств в размере двух третей задолженности по бюджетным кредитам из федерального бюджета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a:txBody>
                    <a:bodyPr/>
                    <a:lstStyle/>
                    <a:p>
                      <a:pPr algn="ctr" fontAlgn="ctr"/>
                      <a:r>
                        <a:rPr lang="ru-RU" sz="1800" b="0" i="0" u="none" strike="noStrike" dirty="0" smtClean="0">
                          <a:solidFill>
                            <a:srgbClr val="002060"/>
                          </a:solidFill>
                          <a:effectLst/>
                          <a:latin typeface="Times New Roman"/>
                        </a:rPr>
                        <a:t>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0" i="0" u="none" strike="noStrike" dirty="0" smtClean="0">
                          <a:solidFill>
                            <a:srgbClr val="002060"/>
                          </a:solidFill>
                          <a:effectLst/>
                          <a:latin typeface="Times New Roman"/>
                        </a:rPr>
                        <a:t>после </a:t>
                      </a:r>
                      <a:r>
                        <a:rPr lang="ru-RU" sz="1800" b="0"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6 158,8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2 963,2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429,6</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3 079,4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154,0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3 079,4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154,0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821444212"/>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00FF00"/>
                </a:solidFill>
              </a:rPr>
              <a:t>Информация об участии муниципального образования Куприяновское в реализации мероприятий национальных проектов в </a:t>
            </a:r>
            <a:r>
              <a:rPr lang="ru-RU" sz="2000" b="1" dirty="0" smtClean="0">
                <a:solidFill>
                  <a:srgbClr val="00FF00"/>
                </a:solidFill>
              </a:rPr>
              <a:t>2025-2027 </a:t>
            </a:r>
            <a:r>
              <a:rPr lang="ru-RU" sz="2000" b="1" dirty="0">
                <a:solidFill>
                  <a:srgbClr val="00FF00"/>
                </a:solidFill>
              </a:rPr>
              <a:t>годах в муниципальном образовании Куприяновское, </a:t>
            </a:r>
            <a:r>
              <a:rPr lang="ru-RU" sz="2000" b="1" dirty="0" smtClean="0">
                <a:solidFill>
                  <a:srgbClr val="00FF00"/>
                </a:solidFill>
              </a:rPr>
              <a:t>объемы </a:t>
            </a:r>
            <a:r>
              <a:rPr lang="ru-RU" sz="2000" b="1" dirty="0">
                <a:solidFill>
                  <a:srgbClr val="00FF00"/>
                </a:solidFill>
              </a:rPr>
              <a:t>и источники их финансирования , </a:t>
            </a:r>
            <a:r>
              <a:rPr lang="ru-RU" sz="2000" b="1" dirty="0" smtClean="0">
                <a:solidFill>
                  <a:srgbClr val="00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79686694"/>
              </p:ext>
            </p:extLst>
          </p:nvPr>
        </p:nvGraphicFramePr>
        <p:xfrm>
          <a:off x="0" y="0"/>
          <a:ext cx="3217863" cy="828675"/>
        </p:xfrm>
        <a:graphic>
          <a:graphicData uri="http://schemas.openxmlformats.org/presentationml/2006/ole">
            <p:oleObj spid="_x0000_s229378" name="Документ" r:id="rId3" imgW="5940360" imgH="1676520" progId="Word.Document.12">
              <p:embed/>
            </p:oleObj>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199234610"/>
              </p:ext>
            </p:extLst>
          </p:nvPr>
        </p:nvGraphicFramePr>
        <p:xfrm>
          <a:off x="1" y="997105"/>
          <a:ext cx="12191997" cy="5525494"/>
        </p:xfrm>
        <a:graphic>
          <a:graphicData uri="http://schemas.openxmlformats.org/drawingml/2006/table">
            <a:tbl>
              <a:tblPr firstRow="1" bandRow="1">
                <a:tableStyleId>{F5AB1C69-6EDB-4FF4-983F-18BD219EF322}</a:tableStyleId>
              </a:tblPr>
              <a:tblGrid>
                <a:gridCol w="716017"/>
                <a:gridCol w="2397885"/>
                <a:gridCol w="1579722"/>
                <a:gridCol w="1397449"/>
                <a:gridCol w="2102578"/>
                <a:gridCol w="1963602"/>
                <a:gridCol w="138976"/>
                <a:gridCol w="1895768"/>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5">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8">
                  <a:txBody>
                    <a:bodyPr/>
                    <a:lstStyle/>
                    <a:p>
                      <a:pPr algn="ctr" fontAlgn="ctr"/>
                      <a:r>
                        <a:rPr lang="ru-RU" sz="18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и </a:t>
                      </a:r>
                      <a:r>
                        <a:rPr lang="ru-RU" sz="1800" b="1" kern="1200" dirty="0" smtClean="0">
                          <a:solidFill>
                            <a:srgbClr val="7030A0"/>
                          </a:solidFill>
                          <a:latin typeface="+mn-lt"/>
                          <a:ea typeface="+mn-ea"/>
                          <a:cs typeface="+mn-cs"/>
                        </a:rPr>
                        <a:t>областной адресной программы «Обеспечение устойчивого сокращения непригодного для проживания жилищного фонда Владимирской области»</a:t>
                      </a:r>
                      <a:endParaRPr lang="ru-RU" sz="180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gridSpan="2">
                  <a:txBody>
                    <a:bodyPr/>
                    <a:lstStyle/>
                    <a:p>
                      <a:pPr algn="ctr" fontAlgn="ctr"/>
                      <a:r>
                        <a:rPr lang="ru-RU" sz="1800" b="1" i="0" u="none" strike="noStrike" dirty="0" smtClean="0">
                          <a:solidFill>
                            <a:srgbClr val="002060"/>
                          </a:solidFill>
                          <a:effectLst/>
                          <a:latin typeface="Times New Roman"/>
                        </a:rPr>
                        <a:t>Всего по Программе</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hMerge="1">
                  <a:txBody>
                    <a:bodyPr/>
                    <a:lstStyle/>
                    <a:p>
                      <a:pPr algn="ctr" fontAlgn="ct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14 751,6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8 163,2</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5 850,8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737,6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368,8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368,8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7" name="Таблица 6"/>
          <p:cNvGraphicFramePr>
            <a:graphicFrameLocks noGrp="1"/>
          </p:cNvGraphicFramePr>
          <p:nvPr>
            <p:extLst>
              <p:ext uri="{D42A27DB-BD31-4B8C-83A1-F6EECF244321}">
                <p14:modId xmlns="" xmlns:p14="http://schemas.microsoft.com/office/powerpoint/2010/main" val="4199234610"/>
              </p:ext>
            </p:extLst>
          </p:nvPr>
        </p:nvGraphicFramePr>
        <p:xfrm>
          <a:off x="3" y="997105"/>
          <a:ext cx="12191997" cy="5525494"/>
        </p:xfrm>
        <a:graphic>
          <a:graphicData uri="http://schemas.openxmlformats.org/drawingml/2006/table">
            <a:tbl>
              <a:tblPr firstRow="1" bandRow="1">
                <a:tableStyleId>{F5AB1C69-6EDB-4FF4-983F-18BD219EF322}</a:tableStyleId>
              </a:tblPr>
              <a:tblGrid>
                <a:gridCol w="716017"/>
                <a:gridCol w="2397885"/>
                <a:gridCol w="1579722"/>
                <a:gridCol w="1397449"/>
                <a:gridCol w="2102578"/>
                <a:gridCol w="1963602"/>
                <a:gridCol w="138976"/>
                <a:gridCol w="1895768"/>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5">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8">
                  <a:txBody>
                    <a:bodyPr/>
                    <a:lstStyle/>
                    <a:p>
                      <a:pPr algn="ctr" fontAlgn="ctr"/>
                      <a:r>
                        <a:rPr lang="ru-RU" sz="18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и </a:t>
                      </a:r>
                      <a:r>
                        <a:rPr lang="ru-RU" sz="1800" b="1" kern="1200" dirty="0" smtClean="0">
                          <a:solidFill>
                            <a:srgbClr val="7030A0"/>
                          </a:solidFill>
                          <a:latin typeface="+mn-lt"/>
                          <a:ea typeface="+mn-ea"/>
                          <a:cs typeface="+mn-cs"/>
                        </a:rPr>
                        <a:t>областной адресной программы «Обеспечение устойчивого сокращения непригодного для проживания жилищного фонда Владимирской области»</a:t>
                      </a:r>
                      <a:endParaRPr lang="ru-RU" sz="180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gridSpan="2">
                  <a:txBody>
                    <a:bodyPr/>
                    <a:lstStyle/>
                    <a:p>
                      <a:pPr algn="ctr" fontAlgn="ctr"/>
                      <a:r>
                        <a:rPr lang="ru-RU" sz="1800" b="1" i="0" u="none" strike="noStrike" dirty="0" smtClean="0">
                          <a:solidFill>
                            <a:srgbClr val="002060"/>
                          </a:solidFill>
                          <a:effectLst/>
                          <a:latin typeface="Times New Roman"/>
                        </a:rPr>
                        <a:t>Всего по Программе</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hMerge="1">
                  <a:txBody>
                    <a:bodyPr/>
                    <a:lstStyle/>
                    <a:p>
                      <a:pPr algn="ctr" fontAlgn="ct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14 751,6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8 163,2</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5 850,8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737,6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368,8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368,8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821444212"/>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0130" y="0"/>
            <a:ext cx="11771870" cy="677108"/>
          </a:xfrm>
          <a:prstGeom prst="rect">
            <a:avLst/>
          </a:prstGeom>
          <a:solidFill>
            <a:srgbClr val="B3011A"/>
          </a:solidFill>
          <a:ln>
            <a:solidFill>
              <a:schemeClr val="accent1"/>
            </a:solidFill>
          </a:ln>
        </p:spPr>
        <p:txBody>
          <a:bodyPr wrap="square">
            <a:spAutoFit/>
          </a:bodyPr>
          <a:lstStyle/>
          <a:p>
            <a:pPr algn="ctr"/>
            <a:r>
              <a:rPr lang="ru-RU" sz="1900" b="1" dirty="0">
                <a:solidFill>
                  <a:srgbClr val="00FF00"/>
                </a:solidFill>
              </a:rPr>
              <a:t>Основные индикаторы и показатели достижения целей и задач </a:t>
            </a:r>
            <a:r>
              <a:rPr lang="ru-RU" sz="1900" b="1" dirty="0" smtClean="0">
                <a:solidFill>
                  <a:srgbClr val="00FF00"/>
                </a:solidFill>
              </a:rPr>
              <a:t>реализации национальных </a:t>
            </a:r>
            <a:r>
              <a:rPr lang="ru-RU" sz="1900" b="1" dirty="0">
                <a:solidFill>
                  <a:srgbClr val="00FF00"/>
                </a:solidFill>
              </a:rPr>
              <a:t>проектов в </a:t>
            </a:r>
            <a:r>
              <a:rPr lang="ru-RU" sz="1900" b="1" dirty="0" smtClean="0">
                <a:solidFill>
                  <a:srgbClr val="00FF00"/>
                </a:solidFill>
              </a:rPr>
              <a:t>2025-2027 годах </a:t>
            </a:r>
            <a:r>
              <a:rPr lang="ru-RU" sz="1900" b="1" dirty="0">
                <a:solidFill>
                  <a:srgbClr val="00FF00"/>
                </a:solidFill>
              </a:rPr>
              <a:t>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43662877"/>
              </p:ext>
            </p:extLst>
          </p:nvPr>
        </p:nvGraphicFramePr>
        <p:xfrm>
          <a:off x="0" y="0"/>
          <a:ext cx="3217863" cy="828675"/>
        </p:xfrm>
        <a:graphic>
          <a:graphicData uri="http://schemas.openxmlformats.org/presentationml/2006/ole">
            <p:oleObj spid="_x0000_s22733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59822384"/>
              </p:ext>
            </p:extLst>
          </p:nvPr>
        </p:nvGraphicFramePr>
        <p:xfrm>
          <a:off x="-2" y="812021"/>
          <a:ext cx="12192002" cy="5359786"/>
        </p:xfrm>
        <a:graphic>
          <a:graphicData uri="http://schemas.openxmlformats.org/drawingml/2006/table">
            <a:tbl>
              <a:tblPr firstRow="1" bandRow="1">
                <a:tableStyleId>{5C22544A-7EE6-4342-B048-85BDC9FD1C3A}</a:tableStyleId>
              </a:tblPr>
              <a:tblGrid>
                <a:gridCol w="673145"/>
                <a:gridCol w="5363348"/>
                <a:gridCol w="1156536"/>
                <a:gridCol w="1155423"/>
                <a:gridCol w="1296903"/>
                <a:gridCol w="1270651"/>
                <a:gridCol w="1275996"/>
              </a:tblGrid>
              <a:tr h="642637">
                <a:tc rowSpan="2">
                  <a:txBody>
                    <a:bodyPr/>
                    <a:lstStyle/>
                    <a:p>
                      <a:pPr algn="ctr" fontAlgn="ctr"/>
                      <a:r>
                        <a:rPr lang="ru-RU" sz="1800" b="1" i="0" u="none" strike="noStrike" dirty="0">
                          <a:solidFill>
                            <a:srgbClr val="FFFF99"/>
                          </a:solidFill>
                          <a:effectLst/>
                          <a:latin typeface="Times New Roman"/>
                        </a:rPr>
                        <a:t>№ п/п</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a:solidFill>
                            <a:srgbClr val="FFFF99"/>
                          </a:solidFill>
                          <a:effectLst/>
                          <a:latin typeface="Times New Roman"/>
                        </a:rPr>
                        <a:t>Наименования индикатора</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smtClean="0">
                          <a:solidFill>
                            <a:srgbClr val="FFFF99"/>
                          </a:solidFill>
                          <a:effectLst/>
                          <a:latin typeface="Times New Roman"/>
                        </a:rPr>
                        <a:t>Единицы измерения</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gridSpan="4">
                  <a:txBody>
                    <a:bodyPr/>
                    <a:lstStyle/>
                    <a:p>
                      <a:pPr algn="ctr" fontAlgn="ctr"/>
                      <a:r>
                        <a:rPr lang="ru-RU" sz="1800" b="1" i="0" u="none" strike="noStrike" dirty="0">
                          <a:solidFill>
                            <a:srgbClr val="FFFF99"/>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74015">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rgbClr val="FFFF99"/>
                          </a:solidFill>
                          <a:effectLst/>
                          <a:latin typeface="Times New Roman"/>
                        </a:rPr>
                        <a:t>2025</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2026</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2027</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a:solidFill>
                            <a:srgbClr val="FFFF99"/>
                          </a:solidFill>
                          <a:effectLst/>
                          <a:latin typeface="Times New Roman"/>
                        </a:rPr>
                        <a:t>Всего за </a:t>
                      </a:r>
                      <a:r>
                        <a:rPr lang="ru-RU" sz="1800" b="1" i="0" u="none" strike="noStrike" dirty="0" smtClean="0">
                          <a:solidFill>
                            <a:srgbClr val="FFFF99"/>
                          </a:solidFill>
                          <a:effectLst/>
                          <a:latin typeface="Times New Roman"/>
                        </a:rPr>
                        <a:t>2025-2027 </a:t>
                      </a:r>
                      <a:r>
                        <a:rPr lang="ru-RU" sz="1800" b="1" i="0" u="none" strike="noStrike" dirty="0">
                          <a:solidFill>
                            <a:srgbClr val="FFFF99"/>
                          </a:solidFill>
                          <a:effectLst/>
                          <a:latin typeface="Times New Roman"/>
                        </a:rPr>
                        <a:t>годы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r>
              <a:tr h="208394">
                <a:tc>
                  <a:txBody>
                    <a:bodyPr/>
                    <a:lstStyle/>
                    <a:p>
                      <a:pPr algn="ctr" fontAlgn="ctr"/>
                      <a:r>
                        <a:rPr lang="ru-RU" sz="1100" b="0" i="0" u="none" strike="noStrike">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910465">
                <a:tc gridSpan="7">
                  <a:txBody>
                    <a:bodyPr/>
                    <a:lstStyle/>
                    <a:p>
                      <a:pPr algn="ctr" fontAlgn="ctr"/>
                      <a:r>
                        <a:rPr lang="ru-RU" sz="20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a:t>
                      </a:r>
                      <a:endParaRPr lang="ru-RU" sz="1800" b="1" i="0" u="none" strike="noStrike" dirty="0">
                        <a:solidFill>
                          <a:srgbClr val="C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50033">
                <a:tc gridSpan="7">
                  <a:txBody>
                    <a:bodyPr/>
                    <a:lstStyle/>
                    <a:p>
                      <a:pPr algn="ctr" fontAlgn="ctr"/>
                      <a:r>
                        <a:rPr lang="ru-RU" sz="1800" b="1" i="0" u="none" strike="noStrike" dirty="0">
                          <a:solidFill>
                            <a:srgbClr val="00000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910465">
                <a:tc>
                  <a:txBody>
                    <a:bodyPr/>
                    <a:lstStyle/>
                    <a:p>
                      <a:pPr algn="ctr" fontAlgn="ctr"/>
                      <a:r>
                        <a:rPr lang="ru-RU" sz="2000" b="0" i="0" u="none" strike="noStrike" dirty="0">
                          <a:solidFill>
                            <a:srgbClr val="000000"/>
                          </a:solidFill>
                          <a:effectLst/>
                          <a:latin typeface="Times New Roman"/>
                        </a:rPr>
                        <a:t>1.1.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квадратных метров, расселенного аварийного жилищного фонда, признанным таковым </a:t>
                      </a:r>
                      <a:r>
                        <a:rPr lang="ru-RU" sz="2000" b="0" i="0" u="none" strike="noStrike" dirty="0" smtClean="0">
                          <a:solidFill>
                            <a:srgbClr val="000000"/>
                          </a:solidFill>
                          <a:effectLst/>
                          <a:latin typeface="Times New Roman"/>
                        </a:rPr>
                        <a:t>после </a:t>
                      </a:r>
                      <a:r>
                        <a:rPr lang="ru-RU" sz="2000" b="0" i="0" u="none" strike="noStrike" dirty="0">
                          <a:solidFill>
                            <a:srgbClr val="000000"/>
                          </a:solidFill>
                          <a:effectLst/>
                          <a:latin typeface="Times New Roman"/>
                        </a:rPr>
                        <a:t>01.01.2017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кв. м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161,4</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210824">
                <a:tc>
                  <a:txBody>
                    <a:bodyPr/>
                    <a:lstStyle/>
                    <a:p>
                      <a:pPr algn="ctr" fontAlgn="ctr"/>
                      <a:r>
                        <a:rPr lang="ru-RU" sz="2000" b="0" i="0" u="none" strike="noStrike" dirty="0">
                          <a:solidFill>
                            <a:srgbClr val="000000"/>
                          </a:solidFill>
                          <a:effectLst/>
                          <a:latin typeface="Times New Roman"/>
                        </a:rPr>
                        <a:t>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граждан, расселенных из аварийного жилищного фонда, признанным таковым </a:t>
                      </a:r>
                      <a:r>
                        <a:rPr lang="ru-RU" sz="2000" b="0" i="0" u="none" strike="noStrike" dirty="0" smtClean="0">
                          <a:solidFill>
                            <a:srgbClr val="000000"/>
                          </a:solidFill>
                          <a:effectLst/>
                          <a:latin typeface="Times New Roman"/>
                        </a:rPr>
                        <a:t>после 01.01.2017,</a:t>
                      </a:r>
                      <a:r>
                        <a:rPr lang="ru-RU" sz="2000" b="0" i="0" u="none" strike="noStrike" baseline="0" dirty="0" smtClean="0">
                          <a:solidFill>
                            <a:srgbClr val="000000"/>
                          </a:solidFill>
                          <a:effectLst/>
                          <a:latin typeface="Times New Roman"/>
                        </a:rPr>
                        <a:t> </a:t>
                      </a:r>
                      <a:r>
                        <a:rPr lang="ru-RU" sz="2000" b="0" i="0" u="none" strike="noStrike" dirty="0" smtClean="0">
                          <a:solidFill>
                            <a:srgbClr val="000000"/>
                          </a:solidFill>
                          <a:effectLst/>
                          <a:latin typeface="Times New Roman"/>
                        </a:rPr>
                        <a:t> и улучшивших жилищные условия</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345240855"/>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39386" y="700644"/>
            <a:ext cx="11305309" cy="5225143"/>
          </a:xfrm>
          <a:prstGeom prst="round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0" b="1" dirty="0">
                <a:solidFill>
                  <a:srgbClr val="00FF00"/>
                </a:solidFill>
              </a:rPr>
              <a:t>Инициативное бюджетирование </a:t>
            </a:r>
            <a:endParaRPr lang="ru-RU" sz="8000" b="1" dirty="0" smtClean="0">
              <a:solidFill>
                <a:srgbClr val="00FF00"/>
              </a:solidFill>
            </a:endParaRPr>
          </a:p>
          <a:p>
            <a:pPr algn="ctr"/>
            <a:r>
              <a:rPr lang="ru-RU" sz="8000" b="1" dirty="0" smtClean="0">
                <a:solidFill>
                  <a:srgbClr val="00FF00"/>
                </a:solidFill>
              </a:rPr>
              <a:t>с </a:t>
            </a:r>
            <a:r>
              <a:rPr lang="ru-RU" sz="8000" b="1" dirty="0">
                <a:solidFill>
                  <a:srgbClr val="00FF00"/>
                </a:solidFill>
              </a:rPr>
              <a:t>участием населения </a:t>
            </a:r>
            <a:endParaRPr lang="ru-RU" sz="8000" dirty="0">
              <a:solidFill>
                <a:srgbClr val="00FF00"/>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2780799291"/>
              </p:ext>
            </p:extLst>
          </p:nvPr>
        </p:nvGraphicFramePr>
        <p:xfrm>
          <a:off x="0" y="0"/>
          <a:ext cx="3105150" cy="857250"/>
        </p:xfrm>
        <a:graphic>
          <a:graphicData uri="http://schemas.openxmlformats.org/presentationml/2006/ole">
            <p:oleObj spid="_x0000_s124952" name="Документ" r:id="rId4" imgW="5940803" imgH="1676580" progId="Word.Document.12">
              <p:embed/>
            </p:oleObj>
          </a:graphicData>
        </a:graphic>
      </p:graphicFrame>
    </p:spTree>
    <p:extLst>
      <p:ext uri="{BB962C8B-B14F-4D97-AF65-F5344CB8AC3E}">
        <p14:creationId xmlns:p14="http://schemas.microsoft.com/office/powerpoint/2010/main" xmlns="" val="187115234"/>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522514" y="184068"/>
            <a:ext cx="11376561" cy="6412675"/>
          </a:xfrm>
          <a:prstGeom prst="round2DiagRect">
            <a:avLst/>
          </a:prstGeom>
          <a:solidFill>
            <a:schemeClr val="tx1">
              <a:lumMod val="95000"/>
              <a:lumOff val="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500" b="1" dirty="0" smtClean="0">
                <a:solidFill>
                  <a:srgbClr val="00FF00"/>
                </a:solidFill>
              </a:rPr>
              <a:t>Инициативное </a:t>
            </a:r>
            <a:r>
              <a:rPr lang="ru-RU" sz="2500" b="1" dirty="0">
                <a:solidFill>
                  <a:srgbClr val="00FF00"/>
                </a:solidFill>
              </a:rPr>
              <a:t>бюджетирование – это форма осуществления гражданами местного самоуправления посредством участия в инициировании, отборе и последующем контроле за реализацией отобранных проектов для их финансирования за счет средств местного бюджета, в том числе с возможным привлечением дополнительного финансирования из средств бюджета субъекта РФ, инициативных платежей граждан, индивидуальных предпринимателей и юридических лиц, в целях реализации мероприятий, имеющих приоритетное значение для жителей муниципального образования или его части, по решению вопросов местного значения или иных вопросов, право решения которых, предоставлено органам местного самоуправления.</a:t>
            </a: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29048" name="Документ" r:id="rId3" imgW="5940803" imgH="1676580" progId="Word.Document.12">
              <p:embed/>
            </p:oleObj>
          </a:graphicData>
        </a:graphic>
      </p:graphicFrame>
    </p:spTree>
    <p:extLst>
      <p:ext uri="{BB962C8B-B14F-4D97-AF65-F5344CB8AC3E}">
        <p14:creationId xmlns:p14="http://schemas.microsoft.com/office/powerpoint/2010/main" xmlns="" val="2682876381"/>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308758" y="142502"/>
            <a:ext cx="11649693" cy="6715498"/>
          </a:xfrm>
          <a:prstGeom prst="round2DiagRect">
            <a:avLst/>
          </a:prstGeom>
          <a:blipFill>
            <a:blip r:embed="rId3" cstate="print"/>
            <a:tile tx="0" ty="0" sx="100000" sy="100000" flip="none" algn="tl"/>
          </a:blip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B3011A"/>
                </a:solidFill>
              </a:rPr>
              <a:t>Инициативное бюджетирование – это форма непосредственного участия населения в осуществлении местного самоуправления путем выдвижения инициатив по целям расходования определенной части бюджетных </a:t>
            </a:r>
            <a:r>
              <a:rPr lang="ru-RU" sz="2400" b="1" dirty="0" smtClean="0">
                <a:solidFill>
                  <a:srgbClr val="B3011A"/>
                </a:solidFill>
              </a:rPr>
              <a:t>средств.</a:t>
            </a:r>
          </a:p>
          <a:p>
            <a:r>
              <a:rPr lang="ru-RU" sz="2400" b="1" i="1" u="sng" dirty="0">
                <a:solidFill>
                  <a:srgbClr val="B3011A"/>
                </a:solidFill>
              </a:rPr>
              <a:t>Основные критерии отнесения практики к инициативному бюджетированию:</a:t>
            </a:r>
            <a:r>
              <a:rPr lang="ru-RU" sz="2400" b="1" dirty="0">
                <a:solidFill>
                  <a:srgbClr val="B3011A"/>
                </a:solidFill>
              </a:rPr>
              <a:t> </a:t>
            </a:r>
          </a:p>
          <a:p>
            <a:r>
              <a:rPr lang="ru-RU" sz="2400" b="1" dirty="0">
                <a:solidFill>
                  <a:srgbClr val="B3011A"/>
                </a:solidFill>
              </a:rPr>
              <a:t>- проекты выдвигаются жителями муниципального образования (его части). </a:t>
            </a:r>
          </a:p>
          <a:p>
            <a:r>
              <a:rPr lang="ru-RU" sz="2400" b="1" dirty="0">
                <a:solidFill>
                  <a:srgbClr val="B3011A"/>
                </a:solidFill>
              </a:rPr>
              <a:t>- в финансировании проектов задействован областной и местный бюджет. </a:t>
            </a:r>
          </a:p>
          <a:p>
            <a:r>
              <a:rPr lang="ru-RU" sz="2400" b="1" dirty="0">
                <a:solidFill>
                  <a:srgbClr val="B3011A"/>
                </a:solidFill>
              </a:rPr>
              <a:t>- жители могут на добровольной основе принять участие в его </a:t>
            </a:r>
            <a:r>
              <a:rPr lang="ru-RU" sz="2400" b="1" dirty="0" err="1">
                <a:solidFill>
                  <a:srgbClr val="B3011A"/>
                </a:solidFill>
              </a:rPr>
              <a:t>софинансировании</a:t>
            </a:r>
            <a:r>
              <a:rPr lang="ru-RU" sz="2400" b="1" dirty="0">
                <a:solidFill>
                  <a:srgbClr val="B3011A"/>
                </a:solidFill>
              </a:rPr>
              <a:t> в разных формах (инициативных платежей, иных имущественных и (или) нематериальных вложений граждан). </a:t>
            </a:r>
          </a:p>
          <a:p>
            <a:r>
              <a:rPr lang="ru-RU" sz="2400" b="1" dirty="0">
                <a:solidFill>
                  <a:srgbClr val="B3011A"/>
                </a:solidFill>
              </a:rPr>
              <a:t>- в </a:t>
            </a:r>
            <a:r>
              <a:rPr lang="ru-RU" sz="2400" b="1" dirty="0" err="1">
                <a:solidFill>
                  <a:srgbClr val="B3011A"/>
                </a:solidFill>
              </a:rPr>
              <a:t>софинансировании</a:t>
            </a:r>
            <a:r>
              <a:rPr lang="ru-RU" sz="2400" b="1" dirty="0">
                <a:solidFill>
                  <a:srgbClr val="B3011A"/>
                </a:solidFill>
              </a:rPr>
              <a:t> проектов могут участвовать заинтересованные индивидуальные предприниматели и юридические лица. </a:t>
            </a:r>
          </a:p>
          <a:p>
            <a:r>
              <a:rPr lang="ru-RU" sz="2400" b="1" dirty="0">
                <a:solidFill>
                  <a:srgbClr val="B3011A"/>
                </a:solidFill>
              </a:rPr>
              <a:t>- проекты для финансирования отбираются на основе конкурса с заранее обозначенными критериями. </a:t>
            </a:r>
          </a:p>
          <a:p>
            <a:r>
              <a:rPr lang="ru-RU" sz="2400" b="1" dirty="0">
                <a:solidFill>
                  <a:srgbClr val="B3011A"/>
                </a:solidFill>
              </a:rPr>
              <a:t>- мнение жителей учитывается при отборе проектов (голосованием). </a:t>
            </a:r>
          </a:p>
          <a:p>
            <a:r>
              <a:rPr lang="ru-RU" sz="2400" b="1" dirty="0">
                <a:solidFill>
                  <a:srgbClr val="B3011A"/>
                </a:solidFill>
              </a:rPr>
              <a:t>- жители реализуют право общественного контроля за реализацией отобранных проектов. </a:t>
            </a:r>
            <a:endParaRPr lang="ru-RU" sz="1400" dirty="0">
              <a:solidFill>
                <a:srgbClr val="B3011A"/>
              </a:solidFill>
            </a:endParaRPr>
          </a:p>
        </p:txBody>
      </p:sp>
      <p:graphicFrame>
        <p:nvGraphicFramePr>
          <p:cNvPr id="4" name="Объект 3"/>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30073" name="Документ" r:id="rId4" imgW="5940803" imgH="1676580" progId="Word.Document.12">
              <p:embed/>
            </p:oleObj>
          </a:graphicData>
        </a:graphic>
      </p:graphicFrame>
    </p:spTree>
    <p:extLst>
      <p:ext uri="{BB962C8B-B14F-4D97-AF65-F5344CB8AC3E}">
        <p14:creationId xmlns:p14="http://schemas.microsoft.com/office/powerpoint/2010/main" xmlns="" val="3816958863"/>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249382" y="142505"/>
            <a:ext cx="11649693" cy="6175168"/>
          </a:xfrm>
          <a:prstGeom prst="round2DiagRect">
            <a:avLst/>
          </a:prstGeom>
          <a:blipFill>
            <a:blip r:embed="rId3" cstate="print"/>
            <a:tile tx="0" ty="0" sx="100000" sy="100000" flip="none" algn="tl"/>
          </a:blip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ru-RU" sz="2400" b="1" i="1" u="sng" dirty="0" smtClean="0">
                <a:solidFill>
                  <a:srgbClr val="B3011A"/>
                </a:solidFill>
              </a:rPr>
              <a:t>Участники </a:t>
            </a:r>
            <a:r>
              <a:rPr lang="ru-RU" sz="2400" b="1" i="1" u="sng" dirty="0">
                <a:solidFill>
                  <a:srgbClr val="B3011A"/>
                </a:solidFill>
              </a:rPr>
              <a:t>инициативного бюджетирования:</a:t>
            </a:r>
            <a:r>
              <a:rPr lang="ru-RU" sz="2400" b="1" dirty="0">
                <a:solidFill>
                  <a:srgbClr val="B3011A"/>
                </a:solidFill>
              </a:rPr>
              <a:t> </a:t>
            </a:r>
          </a:p>
          <a:p>
            <a:pPr marL="355600"/>
            <a:r>
              <a:rPr lang="ru-RU" sz="2400" b="1" dirty="0">
                <a:solidFill>
                  <a:srgbClr val="B3011A"/>
                </a:solidFill>
              </a:rPr>
              <a:t>•        Жители городских и сельских поселений; </a:t>
            </a:r>
          </a:p>
          <a:p>
            <a:pPr marL="355600"/>
            <a:r>
              <a:rPr lang="ru-RU" sz="2400" b="1" dirty="0">
                <a:solidFill>
                  <a:srgbClr val="B3011A"/>
                </a:solidFill>
              </a:rPr>
              <a:t>•        Индивидуальные предприниматели; </a:t>
            </a:r>
          </a:p>
          <a:p>
            <a:pPr marL="355600"/>
            <a:r>
              <a:rPr lang="ru-RU" sz="2400" b="1" dirty="0">
                <a:solidFill>
                  <a:srgbClr val="B3011A"/>
                </a:solidFill>
              </a:rPr>
              <a:t>•        Юридические лица. </a:t>
            </a:r>
          </a:p>
          <a:p>
            <a:pPr marL="355600"/>
            <a:r>
              <a:rPr lang="ru-RU" sz="2400" b="1" i="1" u="sng" dirty="0">
                <a:solidFill>
                  <a:srgbClr val="B3011A"/>
                </a:solidFill>
              </a:rPr>
              <a:t>Направления инициативного бюджетирования:</a:t>
            </a:r>
            <a:r>
              <a:rPr lang="ru-RU" sz="2400" b="1" dirty="0">
                <a:solidFill>
                  <a:srgbClr val="B3011A"/>
                </a:solidFill>
              </a:rPr>
              <a:t> </a:t>
            </a:r>
          </a:p>
          <a:p>
            <a:pPr marL="355600"/>
            <a:r>
              <a:rPr lang="ru-RU" sz="2400" b="1" dirty="0" smtClean="0">
                <a:solidFill>
                  <a:srgbClr val="B3011A"/>
                </a:solidFill>
              </a:rPr>
              <a:t>- </a:t>
            </a:r>
            <a:r>
              <a:rPr lang="ru-RU" sz="2400" b="1" dirty="0">
                <a:solidFill>
                  <a:srgbClr val="B3011A"/>
                </a:solidFill>
              </a:rPr>
              <a:t>детские игровые площадки; </a:t>
            </a:r>
          </a:p>
          <a:p>
            <a:pPr marL="355600"/>
            <a:r>
              <a:rPr lang="ru-RU" sz="2400" b="1" dirty="0">
                <a:solidFill>
                  <a:srgbClr val="B3011A"/>
                </a:solidFill>
              </a:rPr>
              <a:t>- места массового отдыха населения; </a:t>
            </a:r>
          </a:p>
          <a:p>
            <a:pPr marL="355600"/>
            <a:r>
              <a:rPr lang="ru-RU" sz="2400" b="1" dirty="0">
                <a:solidFill>
                  <a:srgbClr val="B3011A"/>
                </a:solidFill>
              </a:rPr>
              <a:t>- объекты озеленения; </a:t>
            </a:r>
          </a:p>
          <a:p>
            <a:pPr marL="355600"/>
            <a:r>
              <a:rPr lang="ru-RU" sz="2400" b="1" dirty="0">
                <a:solidFill>
                  <a:srgbClr val="B3011A"/>
                </a:solidFill>
              </a:rPr>
              <a:t>- объекты благоустройства территорий; </a:t>
            </a:r>
          </a:p>
          <a:p>
            <a:pPr marL="355600"/>
            <a:r>
              <a:rPr lang="ru-RU" sz="2400" b="1" dirty="0">
                <a:solidFill>
                  <a:srgbClr val="B3011A"/>
                </a:solidFill>
              </a:rPr>
              <a:t>- объекты физической культуры и массового спорта. </a:t>
            </a:r>
          </a:p>
          <a:p>
            <a:pPr marL="355600"/>
            <a:r>
              <a:rPr lang="ru-RU" sz="2400" b="1" i="1" u="sng" dirty="0">
                <a:solidFill>
                  <a:srgbClr val="B3011A"/>
                </a:solidFill>
              </a:rPr>
              <a:t>Источники финансирования проектов инициативного бюджетирования:</a:t>
            </a:r>
            <a:r>
              <a:rPr lang="ru-RU" sz="2400" b="1" dirty="0">
                <a:solidFill>
                  <a:srgbClr val="B3011A"/>
                </a:solidFill>
              </a:rPr>
              <a:t> </a:t>
            </a:r>
          </a:p>
          <a:p>
            <a:pPr marL="355600"/>
            <a:r>
              <a:rPr lang="ru-RU" sz="2400" b="1" dirty="0">
                <a:solidFill>
                  <a:srgbClr val="B3011A"/>
                </a:solidFill>
              </a:rPr>
              <a:t>- областной бюджет; </a:t>
            </a:r>
          </a:p>
          <a:p>
            <a:pPr marL="355600"/>
            <a:r>
              <a:rPr lang="ru-RU" sz="2400" b="1" dirty="0">
                <a:solidFill>
                  <a:srgbClr val="B3011A"/>
                </a:solidFill>
              </a:rPr>
              <a:t>- местный бюджет; </a:t>
            </a:r>
          </a:p>
          <a:p>
            <a:pPr marL="355600"/>
            <a:r>
              <a:rPr lang="ru-RU" sz="2400" b="1" dirty="0">
                <a:solidFill>
                  <a:srgbClr val="B3011A"/>
                </a:solidFill>
              </a:rPr>
              <a:t>- спонсорская помощь; </a:t>
            </a:r>
          </a:p>
          <a:p>
            <a:pPr marL="355600"/>
            <a:r>
              <a:rPr lang="ru-RU" sz="2400" b="1" dirty="0">
                <a:solidFill>
                  <a:srgbClr val="B3011A"/>
                </a:solidFill>
              </a:rPr>
              <a:t>- вклад населения. </a:t>
            </a:r>
            <a:endParaRPr lang="ru-RU" sz="1400" dirty="0">
              <a:solidFill>
                <a:srgbClr val="B3011A"/>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619191362"/>
              </p:ext>
            </p:extLst>
          </p:nvPr>
        </p:nvGraphicFramePr>
        <p:xfrm>
          <a:off x="0" y="0"/>
          <a:ext cx="3217863" cy="828675"/>
        </p:xfrm>
        <a:graphic>
          <a:graphicData uri="http://schemas.openxmlformats.org/presentationml/2006/ole">
            <p:oleObj spid="_x0000_s132120" name="Документ" r:id="rId4" imgW="5940803" imgH="1676580" progId="Word.Document.12">
              <p:embed/>
            </p:oleObj>
          </a:graphicData>
        </a:graphic>
      </p:graphicFrame>
    </p:spTree>
    <p:extLst>
      <p:ext uri="{BB962C8B-B14F-4D97-AF65-F5344CB8AC3E}">
        <p14:creationId xmlns:p14="http://schemas.microsoft.com/office/powerpoint/2010/main" xmlns="" val="521692714"/>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47059"/>
            <a:ext cx="12192000" cy="600164"/>
          </a:xfrm>
          <a:prstGeom prst="rect">
            <a:avLst/>
          </a:prstGeom>
          <a:solidFill>
            <a:srgbClr val="002060"/>
          </a:solidFill>
        </p:spPr>
        <p:txBody>
          <a:bodyPr wrap="square">
            <a:spAutoFit/>
          </a:bodyPr>
          <a:lstStyle/>
          <a:p>
            <a:pPr algn="ctr"/>
            <a:r>
              <a:rPr lang="ru-RU" sz="3300" b="1" dirty="0" smtClean="0">
                <a:solidFill>
                  <a:srgbClr val="FFFF00"/>
                </a:solidFill>
              </a:rPr>
              <a:t>Инициативное </a:t>
            </a:r>
            <a:r>
              <a:rPr lang="ru-RU" sz="3300" b="1" dirty="0">
                <a:solidFill>
                  <a:srgbClr val="FFFF00"/>
                </a:solidFill>
              </a:rPr>
              <a:t>бюджетирование с участием населения </a:t>
            </a:r>
            <a:endParaRPr lang="ru-RU" sz="3300" dirty="0">
              <a:solidFill>
                <a:srgbClr val="FFFF00"/>
              </a:solidFill>
            </a:endParaRPr>
          </a:p>
        </p:txBody>
      </p:sp>
      <p:sp>
        <p:nvSpPr>
          <p:cNvPr id="3" name="Прямоугольник 2"/>
          <p:cNvSpPr/>
          <p:nvPr/>
        </p:nvSpPr>
        <p:spPr>
          <a:xfrm>
            <a:off x="372532" y="1485458"/>
            <a:ext cx="11506198" cy="646331"/>
          </a:xfrm>
          <a:prstGeom prst="rect">
            <a:avLst/>
          </a:prstGeom>
          <a:solidFill>
            <a:srgbClr val="FFFF00"/>
          </a:solidFill>
          <a:ln>
            <a:solidFill>
              <a:srgbClr val="FF0000"/>
            </a:solidFill>
          </a:ln>
        </p:spPr>
        <p:txBody>
          <a:bodyPr wrap="square">
            <a:spAutoFit/>
          </a:bodyPr>
          <a:lstStyle/>
          <a:p>
            <a:pPr algn="ctr"/>
            <a:r>
              <a:rPr lang="ru-RU" b="1" dirty="0" smtClean="0">
                <a:solidFill>
                  <a:srgbClr val="002060"/>
                </a:solidFill>
              </a:rPr>
              <a:t>Проект </a:t>
            </a:r>
            <a:r>
              <a:rPr lang="ru-RU" b="1" dirty="0">
                <a:solidFill>
                  <a:srgbClr val="002060"/>
                </a:solidFill>
              </a:rPr>
              <a:t>«Поддержка инициатив граждан и юридических лиц на благоустройство территорий сельских населенных пунктов» </a:t>
            </a:r>
            <a:endParaRPr lang="ru-RU" dirty="0">
              <a:solidFill>
                <a:srgbClr val="002060"/>
              </a:solidFill>
            </a:endParaRPr>
          </a:p>
        </p:txBody>
      </p:sp>
      <p:sp>
        <p:nvSpPr>
          <p:cNvPr id="4" name="Прямоугольник 3"/>
          <p:cNvSpPr/>
          <p:nvPr/>
        </p:nvSpPr>
        <p:spPr>
          <a:xfrm>
            <a:off x="527754" y="2367171"/>
            <a:ext cx="11350976" cy="646331"/>
          </a:xfrm>
          <a:prstGeom prst="rect">
            <a:avLst/>
          </a:prstGeom>
        </p:spPr>
        <p:txBody>
          <a:bodyPr wrap="square">
            <a:spAutoFit/>
          </a:bodyPr>
          <a:lstStyle/>
          <a:p>
            <a:pPr algn="ctr"/>
            <a:r>
              <a:rPr lang="ru-RU" b="1" dirty="0" smtClean="0"/>
              <a:t>Цель </a:t>
            </a:r>
            <a:r>
              <a:rPr lang="ru-RU" b="1" dirty="0"/>
              <a:t>проекта – </a:t>
            </a:r>
            <a:r>
              <a:rPr lang="ru-RU" dirty="0"/>
              <a:t>минимизация иждивенческих настроений со стороны населения и активизация его участия в местном развитии </a:t>
            </a:r>
          </a:p>
        </p:txBody>
      </p:sp>
      <p:sp>
        <p:nvSpPr>
          <p:cNvPr id="5" name="Прямоугольник 4"/>
          <p:cNvSpPr/>
          <p:nvPr/>
        </p:nvSpPr>
        <p:spPr>
          <a:xfrm>
            <a:off x="372532" y="3325211"/>
            <a:ext cx="11661422" cy="2554545"/>
          </a:xfrm>
          <a:prstGeom prst="rect">
            <a:avLst/>
          </a:prstGeom>
        </p:spPr>
        <p:txBody>
          <a:bodyPr wrap="square">
            <a:spAutoFit/>
          </a:bodyPr>
          <a:lstStyle/>
          <a:p>
            <a:r>
              <a:rPr lang="ru-RU" sz="2000" b="1" dirty="0" smtClean="0"/>
              <a:t>Доля </a:t>
            </a:r>
            <a:r>
              <a:rPr lang="ru-RU" sz="2000" b="1" dirty="0"/>
              <a:t>софинансирования Проекта </a:t>
            </a:r>
            <a:r>
              <a:rPr lang="ru-RU" sz="2000" dirty="0"/>
              <a:t>населением составляет </a:t>
            </a:r>
            <a:r>
              <a:rPr lang="ru-RU" sz="2000" b="1" dirty="0" smtClean="0"/>
              <a:t>30</a:t>
            </a:r>
            <a:r>
              <a:rPr lang="ru-RU" sz="2000" b="1" dirty="0"/>
              <a:t>%. </a:t>
            </a:r>
            <a:endParaRPr lang="ru-RU" sz="2000" dirty="0"/>
          </a:p>
          <a:p>
            <a:r>
              <a:rPr lang="ru-RU" sz="2000" dirty="0"/>
              <a:t>С </a:t>
            </a:r>
            <a:r>
              <a:rPr lang="ru-RU" sz="2000" dirty="0" smtClean="0"/>
              <a:t>2024 </a:t>
            </a:r>
            <a:r>
              <a:rPr lang="ru-RU" sz="2000" dirty="0"/>
              <a:t>года в соответствии с постановлением Губернатора области от </a:t>
            </a:r>
            <a:r>
              <a:rPr lang="ru-RU" sz="2000" dirty="0" smtClean="0"/>
              <a:t>25.12.2023 </a:t>
            </a:r>
            <a:r>
              <a:rPr lang="ru-RU" sz="2000" dirty="0"/>
              <a:t>№ </a:t>
            </a:r>
            <a:r>
              <a:rPr lang="ru-RU" sz="2000" dirty="0" smtClean="0"/>
              <a:t>976 </a:t>
            </a:r>
            <a:r>
              <a:rPr lang="ru-RU" sz="2000" dirty="0"/>
              <a:t>выделяются средства на условиях </a:t>
            </a:r>
            <a:r>
              <a:rPr lang="ru-RU" sz="2000" dirty="0" smtClean="0"/>
              <a:t>70</a:t>
            </a:r>
            <a:r>
              <a:rPr lang="ru-RU" sz="2000" dirty="0"/>
              <a:t>% софинансирования из областного бюджета муниципальным образованиям, привлекшим добровольные пожертвования граждан и юридических лиц на поддержку местных инициатив по решению вопросов местного значения: на благоустройство сельских населенных пунктов, газоснабжение населения, а также ремонт и содержание автомобильных дорог местного значения к сельским населенным пунктам и в их границах. </a:t>
            </a: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2282737433"/>
              </p:ext>
            </p:extLst>
          </p:nvPr>
        </p:nvGraphicFramePr>
        <p:xfrm>
          <a:off x="0" y="-32727"/>
          <a:ext cx="3105150" cy="857250"/>
        </p:xfrm>
        <a:graphic>
          <a:graphicData uri="http://schemas.openxmlformats.org/presentationml/2006/ole">
            <p:oleObj spid="_x0000_s125978" name="Документ" r:id="rId3" imgW="5940803" imgH="1676580" progId="Word.Document.12">
              <p:embed/>
            </p:oleObj>
          </a:graphicData>
        </a:graphic>
      </p:graphicFrame>
    </p:spTree>
    <p:extLst>
      <p:ext uri="{BB962C8B-B14F-4D97-AF65-F5344CB8AC3E}">
        <p14:creationId xmlns:p14="http://schemas.microsoft.com/office/powerpoint/2010/main" xmlns="" val="1601860678"/>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7522" y="304800"/>
            <a:ext cx="11079678" cy="2246769"/>
          </a:xfrm>
          <a:prstGeom prst="rect">
            <a:avLst/>
          </a:prstGeom>
        </p:spPr>
        <p:txBody>
          <a:bodyPr wrap="square">
            <a:spAutoFit/>
          </a:bodyPr>
          <a:lstStyle/>
          <a:p>
            <a:endParaRPr lang="ru-RU" sz="2000" b="1" dirty="0">
              <a:solidFill>
                <a:srgbClr val="B3011A"/>
              </a:solidFill>
            </a:endParaRPr>
          </a:p>
          <a:p>
            <a:pPr algn="ctr"/>
            <a:r>
              <a:rPr lang="ru-RU" sz="2400" b="1" dirty="0">
                <a:solidFill>
                  <a:srgbClr val="B3011A"/>
                </a:solidFill>
              </a:rPr>
              <a:t>Планируемые расходы </a:t>
            </a:r>
            <a:r>
              <a:rPr lang="ru-RU" sz="2400" b="1" dirty="0" smtClean="0">
                <a:solidFill>
                  <a:srgbClr val="B3011A"/>
                </a:solidFill>
              </a:rPr>
              <a:t>муниципального образования Куприяновское бюджета на 2025-2027 годы на реализацию проектов </a:t>
            </a:r>
            <a:r>
              <a:rPr lang="ru-RU" sz="2400" b="1" dirty="0">
                <a:solidFill>
                  <a:srgbClr val="B3011A"/>
                </a:solidFill>
              </a:rPr>
              <a:t>«Поддержка инициатив граждан и юридических лиц на благоустройство территорий сельских населенных пунктов» </a:t>
            </a:r>
            <a:r>
              <a:rPr lang="ru-RU" sz="2400" b="1" dirty="0" smtClean="0">
                <a:solidFill>
                  <a:srgbClr val="B3011A"/>
                </a:solidFill>
              </a:rPr>
              <a:t>(без учета денежных средств из областного бюджета): </a:t>
            </a:r>
            <a:endParaRPr lang="ru-RU" sz="2400" b="1" dirty="0">
              <a:solidFill>
                <a:srgbClr val="B3011A"/>
              </a:solidFill>
            </a:endParaRPr>
          </a:p>
        </p:txBody>
      </p:sp>
      <p:graphicFrame>
        <p:nvGraphicFramePr>
          <p:cNvPr id="5" name="Схема 4"/>
          <p:cNvGraphicFramePr/>
          <p:nvPr>
            <p:extLst>
              <p:ext uri="{D42A27DB-BD31-4B8C-83A1-F6EECF244321}">
                <p14:modId xmlns:p14="http://schemas.microsoft.com/office/powerpoint/2010/main" xmlns="" val="3504533379"/>
              </p:ext>
            </p:extLst>
          </p:nvPr>
        </p:nvGraphicFramePr>
        <p:xfrm>
          <a:off x="406400" y="2161309"/>
          <a:ext cx="11480800" cy="4397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Объект 8"/>
          <p:cNvGraphicFramePr>
            <a:graphicFrameLocks noChangeAspect="1"/>
          </p:cNvGraphicFramePr>
          <p:nvPr>
            <p:extLst>
              <p:ext uri="{D42A27DB-BD31-4B8C-83A1-F6EECF244321}">
                <p14:modId xmlns:p14="http://schemas.microsoft.com/office/powerpoint/2010/main" xmlns="" val="2111171998"/>
              </p:ext>
            </p:extLst>
          </p:nvPr>
        </p:nvGraphicFramePr>
        <p:xfrm>
          <a:off x="0" y="0"/>
          <a:ext cx="3105150" cy="857250"/>
        </p:xfrm>
        <a:graphic>
          <a:graphicData uri="http://schemas.openxmlformats.org/presentationml/2006/ole">
            <p:oleObj spid="_x0000_s123932" name="Документ" r:id="rId8" imgW="5940803" imgH="1676580" progId="Word.Document.12">
              <p:embed/>
            </p:oleObj>
          </a:graphicData>
        </a:graphic>
      </p:graphicFrame>
    </p:spTree>
    <p:extLst>
      <p:ext uri="{BB962C8B-B14F-4D97-AF65-F5344CB8AC3E}">
        <p14:creationId xmlns:p14="http://schemas.microsoft.com/office/powerpoint/2010/main" xmlns="" val="889627917"/>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3352657974"/>
              </p:ext>
            </p:extLst>
          </p:nvPr>
        </p:nvGraphicFramePr>
        <p:xfrm>
          <a:off x="0" y="705852"/>
          <a:ext cx="12053454" cy="5932306"/>
        </p:xfrm>
        <a:graphic>
          <a:graphicData uri="http://schemas.openxmlformats.org/drawingml/2006/table">
            <a:tbl>
              <a:tblPr firstRow="1" bandRow="1">
                <a:tableStyleId>{5C22544A-7EE6-4342-B048-85BDC9FD1C3A}</a:tableStyleId>
              </a:tblPr>
              <a:tblGrid>
                <a:gridCol w="538658"/>
                <a:gridCol w="3558588"/>
                <a:gridCol w="683340"/>
                <a:gridCol w="769510"/>
                <a:gridCol w="1416880"/>
                <a:gridCol w="1227515"/>
                <a:gridCol w="1240994"/>
                <a:gridCol w="2617969"/>
              </a:tblGrid>
              <a:tr h="302920">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0292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59567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381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12062">
                <a:tc gridSpan="8">
                  <a:txBody>
                    <a:bodyPr/>
                    <a:lstStyle/>
                    <a:p>
                      <a:pPr algn="ctr" fontAlgn="b"/>
                      <a:r>
                        <a:rPr lang="ru-RU" sz="1800" b="1" dirty="0" smtClean="0">
                          <a:solidFill>
                            <a:srgbClr val="B3011A"/>
                          </a:solidFill>
                        </a:rPr>
                        <a:t>Проекты «Поддержка инициатив граждан и юридических лиц на благоустройство территорий сельских населенных пунктов» </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62246">
                <a:tc rowSpan="4">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1.</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Капитальный ремонт, текущее содержание, восстановление и обслуживание сетей уличного освещения территории </a:t>
                      </a: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поселения</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en-AU" sz="1600" b="0" i="0" u="none" strike="noStrike" dirty="0" smtClean="0">
                          <a:solidFill>
                            <a:srgbClr val="000000"/>
                          </a:solidFill>
                          <a:effectLst/>
                          <a:latin typeface="Times New Roman"/>
                        </a:rPr>
                        <a:t>3</a:t>
                      </a:r>
                      <a:r>
                        <a:rPr lang="ru-RU" sz="1600" b="0" i="0" u="none" strike="noStrike" dirty="0" smtClean="0">
                          <a:solidFill>
                            <a:srgbClr val="000000"/>
                          </a:solidFill>
                          <a:effectLst/>
                          <a:latin typeface="Times New Roman"/>
                        </a:rPr>
                        <a:t>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600" b="0" i="0" u="none" strike="noStrike" dirty="0" smtClean="0">
                          <a:solidFill>
                            <a:srgbClr val="000000"/>
                          </a:solidFill>
                          <a:effectLst/>
                          <a:latin typeface="Times New Roman"/>
                        </a:rPr>
                        <a:t>3</a:t>
                      </a:r>
                      <a:r>
                        <a:rPr lang="ru-RU" sz="1600" b="0" i="0" u="none" strike="noStrike" dirty="0" smtClean="0">
                          <a:solidFill>
                            <a:srgbClr val="000000"/>
                          </a:solidFill>
                          <a:effectLst/>
                          <a:latin typeface="Times New Roman"/>
                        </a:rPr>
                        <a:t>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 и улучшение эстетического вида 4 детских площадок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dirty="0"/>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93765">
                <a:tc vMerge="1">
                  <a:txBody>
                    <a:bodyPr/>
                    <a:lstStyle/>
                    <a:p>
                      <a:endParaRPr lang="ru-RU"/>
                    </a:p>
                  </a:txBody>
                  <a:tcPr/>
                </a:tc>
                <a:tc vMerge="1">
                  <a:txBody>
                    <a:bodyPr/>
                    <a:lstStyle/>
                    <a:p>
                      <a:endParaRPr lang="ru-RU" dirty="0"/>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6788">
                <a:tc vMerge="1">
                  <a:txBody>
                    <a:bodyPr/>
                    <a:lstStyle/>
                    <a:p>
                      <a:endParaRPr lang="ru-RU"/>
                    </a:p>
                  </a:txBody>
                  <a:tcPr/>
                </a:tc>
                <a:tc vMerge="1">
                  <a:txBody>
                    <a:bodyPr/>
                    <a:lstStyle/>
                    <a:p>
                      <a:endParaRPr lang="ru-RU" dirty="0"/>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45126">
                <a:tc rowSpan="4">
                  <a:txBody>
                    <a:bodyPr/>
                    <a:lstStyle/>
                    <a:p>
                      <a:pPr algn="ctr" fontAlgn="ctr"/>
                      <a:r>
                        <a:rPr lang="ru-RU" sz="1800" b="0" i="0" u="none" strike="noStrike" dirty="0" smtClean="0">
                          <a:solidFill>
                            <a:srgbClr val="000000"/>
                          </a:solidFill>
                          <a:effectLst/>
                          <a:latin typeface="Times New Roman"/>
                        </a:rPr>
                        <a:t>2.</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Оборудование детских площадок, и мест массового отдыха населения в п.Галицы, д. Великово,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д.Арефино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д.Слукино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п. ТП "Большое",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п.Груздевский</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набережной в п.Галицы,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д.Кондюрино</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300,0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300,0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dirty="0"/>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701929">
                <a:tc vMerge="1">
                  <a:txBody>
                    <a:bodyPr/>
                    <a:lstStyle/>
                    <a:p>
                      <a:endParaRPr lang="ru-RU"/>
                    </a:p>
                  </a:txBody>
                  <a:tcPr/>
                </a:tc>
                <a:tc vMerge="1">
                  <a:txBody>
                    <a:bodyPr/>
                    <a:lstStyle/>
                    <a:p>
                      <a:endParaRPr lang="ru-RU" dirty="0"/>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a:p>
                  </a:txBody>
                  <a:tcPr>
                    <a:lnT w="12700" cap="flat" cmpd="sng" algn="ctr">
                      <a:solidFill>
                        <a:srgbClr val="FF0000"/>
                      </a:solidFill>
                      <a:prstDash val="solid"/>
                      <a:round/>
                      <a:headEnd type="none" w="med" len="med"/>
                      <a:tailEnd type="none" w="med" len="med"/>
                    </a:lnT>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T w="12700" cap="flat" cmpd="sng" algn="ctr">
                      <a:solidFill>
                        <a:srgbClr val="FF0000"/>
                      </a:solidFill>
                      <a:prstDash val="solid"/>
                      <a:round/>
                      <a:headEnd type="none" w="med" len="med"/>
                      <a:tailEnd type="none" w="med" len="med"/>
                    </a:lnT>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1776417570"/>
              </p:ext>
            </p:extLst>
          </p:nvPr>
        </p:nvGraphicFramePr>
        <p:xfrm>
          <a:off x="0" y="0"/>
          <a:ext cx="3217863" cy="828675"/>
        </p:xfrm>
        <a:graphic>
          <a:graphicData uri="http://schemas.openxmlformats.org/presentationml/2006/ole">
            <p:oleObj spid="_x0000_s135200" name="Документ" r:id="rId3" imgW="5940803" imgH="1676580" progId="Word.Document.12">
              <p:embed/>
            </p:oleObj>
          </a:graphicData>
        </a:graphic>
      </p:graphicFrame>
    </p:spTree>
    <p:extLst>
      <p:ext uri="{BB962C8B-B14F-4D97-AF65-F5344CB8AC3E}">
        <p14:creationId xmlns:p14="http://schemas.microsoft.com/office/powerpoint/2010/main" xmlns="" val="3749458226"/>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321169495"/>
              </p:ext>
            </p:extLst>
          </p:nvPr>
        </p:nvGraphicFramePr>
        <p:xfrm>
          <a:off x="0" y="705852"/>
          <a:ext cx="12053454" cy="5937835"/>
        </p:xfrm>
        <a:graphic>
          <a:graphicData uri="http://schemas.openxmlformats.org/drawingml/2006/table">
            <a:tbl>
              <a:tblPr firstRow="1" bandRow="1">
                <a:tableStyleId>{5C22544A-7EE6-4342-B048-85BDC9FD1C3A}</a:tableStyleId>
              </a:tblPr>
              <a:tblGrid>
                <a:gridCol w="538658"/>
                <a:gridCol w="3558588"/>
                <a:gridCol w="683340"/>
                <a:gridCol w="769510"/>
                <a:gridCol w="1416880"/>
                <a:gridCol w="1227515"/>
                <a:gridCol w="1240994"/>
                <a:gridCol w="2617969"/>
              </a:tblGrid>
              <a:tr h="325327">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2532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3974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63136">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6439">
                <a:tc rowSpan="4">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3.</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Оборудование детских площадок, и мест массового отдыха населения в п.Галицы, д. Великово,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д.Арефино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д.Слукино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п. ТП "Большое",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п.Груздевский</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набережной в п.Галицы,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д.Кондюрино</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6439">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2289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567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8052">
                <a:tc rowSpan="4">
                  <a:txBody>
                    <a:bodyPr/>
                    <a:lstStyle/>
                    <a:p>
                      <a:pPr algn="ctr" fontAlgn="ctr"/>
                      <a:r>
                        <a:rPr lang="ru-RU" sz="1800" b="0" i="0" u="none" strike="noStrike" dirty="0" smtClean="0">
                          <a:solidFill>
                            <a:srgbClr val="000000"/>
                          </a:solidFill>
                          <a:effectLst/>
                          <a:latin typeface="Times New Roman"/>
                        </a:rPr>
                        <a:t>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Благоустройство  элементов простейшего водоснабжения, водоемов и мест благоустройства для обеспечения противопожарных мер  с участием средств добровольного пожертвования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0" i="0" u="none" strike="noStrike" dirty="0">
                          <a:solidFill>
                            <a:srgbClr val="000000"/>
                          </a:solidFill>
                          <a:effectLst/>
                          <a:latin typeface="Times New Roman"/>
                        </a:rPr>
                        <a:t>благоустройство дорог, тротуаров и дорожек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6439">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75385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3451">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a:p>
                  </a:txBody>
                  <a:tcPr>
                    <a:lnT w="12700" cap="flat" cmpd="sng" algn="ctr">
                      <a:solidFill>
                        <a:srgbClr val="FF0000"/>
                      </a:solidFill>
                      <a:prstDash val="solid"/>
                      <a:round/>
                      <a:headEnd type="none" w="med" len="med"/>
                      <a:tailEnd type="none" w="med" len="med"/>
                    </a:lnT>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T w="12700" cap="flat" cmpd="sng" algn="ctr">
                      <a:solidFill>
                        <a:srgbClr val="FF0000"/>
                      </a:solidFill>
                      <a:prstDash val="solid"/>
                      <a:round/>
                      <a:headEnd type="none" w="med" len="med"/>
                      <a:tailEnd type="none" w="med" len="med"/>
                    </a:lnT>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ChangeAspect="1"/>
          </p:cNvGraphicFramePr>
          <p:nvPr>
            <p:extLst>
              <p:ext uri="{D42A27DB-BD31-4B8C-83A1-F6EECF244321}">
                <p14:modId xmlns:p14="http://schemas.microsoft.com/office/powerpoint/2010/main" xmlns="" val="3818885142"/>
              </p:ext>
            </p:extLst>
          </p:nvPr>
        </p:nvGraphicFramePr>
        <p:xfrm>
          <a:off x="0" y="0"/>
          <a:ext cx="3217863" cy="828675"/>
        </p:xfrm>
        <a:graphic>
          <a:graphicData uri="http://schemas.openxmlformats.org/presentationml/2006/ole">
            <p:oleObj spid="_x0000_s165902" name="Документ" r:id="rId3" imgW="5940803" imgH="1676580" progId="Word.Document.12">
              <p:embed/>
            </p:oleObj>
          </a:graphicData>
        </a:graphic>
      </p:graphicFrame>
    </p:spTree>
    <p:extLst>
      <p:ext uri="{BB962C8B-B14F-4D97-AF65-F5344CB8AC3E}">
        <p14:creationId xmlns:p14="http://schemas.microsoft.com/office/powerpoint/2010/main" xmlns="" val="1813858095"/>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886946017"/>
              </p:ext>
            </p:extLst>
          </p:nvPr>
        </p:nvGraphicFramePr>
        <p:xfrm>
          <a:off x="-2" y="705850"/>
          <a:ext cx="12089082" cy="6041790"/>
        </p:xfrm>
        <a:graphic>
          <a:graphicData uri="http://schemas.openxmlformats.org/drawingml/2006/table">
            <a:tbl>
              <a:tblPr firstRow="1" bandRow="1">
                <a:tableStyleId>{5C22544A-7EE6-4342-B048-85BDC9FD1C3A}</a:tableStyleId>
              </a:tblPr>
              <a:tblGrid>
                <a:gridCol w="540250"/>
                <a:gridCol w="3569106"/>
                <a:gridCol w="685360"/>
                <a:gridCol w="771785"/>
                <a:gridCol w="1421068"/>
                <a:gridCol w="1231143"/>
                <a:gridCol w="1331364"/>
                <a:gridCol w="2539006"/>
              </a:tblGrid>
              <a:tr h="321346">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2134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31911">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58692">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Благоустройство по замощению земельных участков, предназначенных для прохода и проезда, с участием средств добровольного пожертвования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дорог, тротуаров и дорожек</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92117">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45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0095">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Удаление аварийных и естественно усохших деревьев на территории поселения и благоустройство объектов озеленения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1 1</a:t>
                      </a:r>
                      <a:r>
                        <a:rPr lang="ru-RU" sz="1800" b="0" i="0" u="none" strike="noStrike" dirty="0" smtClean="0">
                          <a:solidFill>
                            <a:srgbClr val="000000"/>
                          </a:solidFill>
                          <a:effectLst/>
                          <a:latin typeface="Times New Roman"/>
                        </a:rPr>
                        <a:t>3</a:t>
                      </a:r>
                      <a:r>
                        <a:rPr lang="en-AU" sz="1800" b="0" i="0" u="none" strike="noStrike" dirty="0" smtClean="0">
                          <a:solidFill>
                            <a:srgbClr val="000000"/>
                          </a:solidFill>
                          <a:effectLst/>
                          <a:latin typeface="Times New Roman"/>
                        </a:rPr>
                        <a:t>0,00</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1 1</a:t>
                      </a:r>
                      <a:r>
                        <a:rPr lang="ru-RU" sz="1800" b="0" i="0" u="none" strike="noStrike" dirty="0" smtClean="0">
                          <a:solidFill>
                            <a:srgbClr val="000000"/>
                          </a:solidFill>
                          <a:effectLst/>
                          <a:latin typeface="Times New Roman"/>
                        </a:rPr>
                        <a:t>3</a:t>
                      </a:r>
                      <a:r>
                        <a:rPr lang="en-AU" sz="1800" b="0" i="0" u="none" strike="noStrike" dirty="0" smtClean="0">
                          <a:solidFill>
                            <a:srgbClr val="000000"/>
                          </a:solidFill>
                          <a:effectLst/>
                          <a:latin typeface="Times New Roman"/>
                        </a:rPr>
                        <a:t>0,00</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Улучшение благоустройства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462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4882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7535">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xmlns="" val="1681135735"/>
              </p:ext>
            </p:extLst>
          </p:nvPr>
        </p:nvGraphicFramePr>
        <p:xfrm>
          <a:off x="0" y="0"/>
          <a:ext cx="3217863" cy="828675"/>
        </p:xfrm>
        <a:graphic>
          <a:graphicData uri="http://schemas.openxmlformats.org/presentationml/2006/ole">
            <p:oleObj spid="_x0000_s136220" name="Документ" r:id="rId3" imgW="5940803" imgH="1676580" progId="Word.Document.12">
              <p:embed/>
            </p:oleObj>
          </a:graphicData>
        </a:graphic>
      </p:graphicFrame>
      <p:sp>
        <p:nvSpPr>
          <p:cNvPr id="7" name="Прямоугольник 6"/>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6124937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1767627817"/>
              </p:ext>
            </p:extLst>
          </p:nvPr>
        </p:nvGraphicFramePr>
        <p:xfrm>
          <a:off x="-2" y="705850"/>
          <a:ext cx="12089082" cy="6041790"/>
        </p:xfrm>
        <a:graphic>
          <a:graphicData uri="http://schemas.openxmlformats.org/drawingml/2006/table">
            <a:tbl>
              <a:tblPr firstRow="1" bandRow="1">
                <a:tableStyleId>{5C22544A-7EE6-4342-B048-85BDC9FD1C3A}</a:tableStyleId>
              </a:tblPr>
              <a:tblGrid>
                <a:gridCol w="540250"/>
                <a:gridCol w="3569106"/>
                <a:gridCol w="685360"/>
                <a:gridCol w="771785"/>
                <a:gridCol w="1421068"/>
                <a:gridCol w="1231143"/>
                <a:gridCol w="1331364"/>
                <a:gridCol w="2539006"/>
              </a:tblGrid>
              <a:tr h="321346">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2134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31911">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58692">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Ремонт и реконструкция обелисков участникам ВОВ  и бюстов участникам ВОВ Героям Советского Союза, содержание мест захоронения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b"/>
                      <a:r>
                        <a:rPr lang="ru-RU" sz="1800" b="0" i="0" u="none" strike="noStrike" dirty="0" smtClean="0">
                          <a:solidFill>
                            <a:srgbClr val="000000"/>
                          </a:solidFill>
                          <a:effectLst/>
                          <a:latin typeface="Times New Roman"/>
                        </a:rPr>
                        <a:t>Содержание в  надлежащим состоянии существующих мест воинской славы  и мест захоронения</a:t>
                      </a:r>
                      <a:endParaRPr lang="ru-RU" sz="1800" b="0" i="0" u="none" strike="noStrike" dirty="0">
                        <a:solidFill>
                          <a:srgbClr val="000000"/>
                        </a:solidFill>
                        <a:effectLst/>
                        <a:latin typeface="Times New Roman"/>
                      </a:endParaRPr>
                    </a:p>
                  </a:txBody>
                  <a:tcPr marL="9525" marR="9525" marT="9525" marB="0" anchor="ctr" anchorCtr="1">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92117">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45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0095">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Проведение благоустройства территорий населенных пунктов</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 Повышение уровня эстетического вида и улучшение санитарного состояния населенных пунктов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462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4882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7535">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xmlns="" val="3421499100"/>
              </p:ext>
            </p:extLst>
          </p:nvPr>
        </p:nvGraphicFramePr>
        <p:xfrm>
          <a:off x="0" y="0"/>
          <a:ext cx="3217863" cy="828675"/>
        </p:xfrm>
        <a:graphic>
          <a:graphicData uri="http://schemas.openxmlformats.org/presentationml/2006/ole">
            <p:oleObj spid="_x0000_s166926" name="Документ" r:id="rId3" imgW="5940803" imgH="1676580" progId="Word.Document.12">
              <p:embed/>
            </p:oleObj>
          </a:graphicData>
        </a:graphic>
      </p:graphicFrame>
      <p:sp>
        <p:nvSpPr>
          <p:cNvPr id="7" name="Прямоугольник 6"/>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76009977"/>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2271733495"/>
              </p:ext>
            </p:extLst>
          </p:nvPr>
        </p:nvGraphicFramePr>
        <p:xfrm>
          <a:off x="0" y="577516"/>
          <a:ext cx="12191999" cy="4450866"/>
        </p:xfrm>
        <a:graphic>
          <a:graphicData uri="http://schemas.openxmlformats.org/drawingml/2006/table">
            <a:tbl>
              <a:tblPr firstRow="1" bandRow="1">
                <a:tableStyleId>{5C22544A-7EE6-4342-B048-85BDC9FD1C3A}</a:tableStyleId>
              </a:tblPr>
              <a:tblGrid>
                <a:gridCol w="497857"/>
                <a:gridCol w="3156160"/>
                <a:gridCol w="597062"/>
                <a:gridCol w="704533"/>
                <a:gridCol w="1134417"/>
                <a:gridCol w="1158299"/>
                <a:gridCol w="1146995"/>
                <a:gridCol w="3796676"/>
              </a:tblGrid>
              <a:tr h="313576">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smtClean="0">
                          <a:solidFill>
                            <a:srgbClr val="00FF00"/>
                          </a:solidFill>
                          <a:effectLst/>
                          <a:latin typeface="Times New Roman" panose="02020603050405020304" pitchFamily="18" charset="0"/>
                          <a:cs typeface="Times New Roman" panose="02020603050405020304" pitchFamily="18" charset="0"/>
                        </a:rPr>
                        <a:t>п/п </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1357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2413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50020">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01266">
                <a:tc rowSpan="4">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1" i="0" u="none" strike="noStrike" dirty="0" smtClean="0">
                          <a:solidFill>
                            <a:srgbClr val="000000"/>
                          </a:solidFill>
                          <a:effectLst/>
                          <a:latin typeface="Times New Roman"/>
                        </a:rPr>
                        <a:t>Итого</a:t>
                      </a:r>
                      <a:endParaRPr lang="ru-RU" sz="1800" b="1" i="0" u="none" strike="noStrike" dirty="0">
                        <a:solidFill>
                          <a:srgbClr val="000000"/>
                        </a:solidFill>
                        <a:effectLst/>
                        <a:latin typeface="Times New Roman"/>
                      </a:endParaRPr>
                    </a:p>
                  </a:txBody>
                  <a:tcPr marL="9525" marR="9525" marT="9525" marB="0" anchor="ctr" anchorCtr="1">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1" i="0" u="none" strike="noStrike" dirty="0" smtClean="0">
                          <a:solidFill>
                            <a:srgbClr val="000000"/>
                          </a:solidFill>
                          <a:effectLst/>
                          <a:latin typeface="Times New Roman"/>
                        </a:rPr>
                        <a:t>6</a:t>
                      </a:r>
                      <a:r>
                        <a:rPr lang="ru-RU" sz="1800" b="1" i="0" u="none" strike="noStrike" dirty="0" smtClean="0">
                          <a:solidFill>
                            <a:srgbClr val="000000"/>
                          </a:solidFill>
                          <a:effectLst/>
                          <a:latin typeface="Times New Roman"/>
                        </a:rPr>
                        <a:t>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1" i="0" u="none" strike="noStrike" dirty="0" smtClean="0">
                          <a:solidFill>
                            <a:srgbClr val="000000"/>
                          </a:solidFill>
                          <a:effectLst/>
                          <a:latin typeface="Times New Roman"/>
                        </a:rPr>
                        <a:t>6</a:t>
                      </a:r>
                      <a:r>
                        <a:rPr lang="ru-RU" sz="1800" b="1" i="0" u="none" strike="noStrike" dirty="0" smtClean="0">
                          <a:solidFill>
                            <a:srgbClr val="000000"/>
                          </a:solidFill>
                          <a:effectLst/>
                          <a:latin typeface="Times New Roman"/>
                        </a:rPr>
                        <a:t>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b="1" dirty="0" smtClean="0">
                          <a:solidFill>
                            <a:schemeClr val="tx1"/>
                          </a:solidFill>
                          <a:latin typeface="Times New Roman" panose="02020603050405020304" pitchFamily="18" charset="0"/>
                          <a:cs typeface="Times New Roman" panose="02020603050405020304" pitchFamily="18" charset="0"/>
                        </a:rPr>
                        <a:t>Минимизация иждивенческих настроений со стороны населения и активизация его участия в местном развитии, </a:t>
                      </a:r>
                      <a:r>
                        <a:rPr lang="ru-RU" sz="1800" b="1" dirty="0" smtClean="0">
                          <a:solidFill>
                            <a:schemeClr val="tx1"/>
                          </a:solidFill>
                          <a:latin typeface="Times New Roman" panose="02020603050405020304" pitchFamily="18" charset="0"/>
                          <a:cs typeface="Times New Roman" panose="02020603050405020304" pitchFamily="18" charset="0"/>
                        </a:rPr>
                        <a:t>непосредственное участие населения в осуществлении местного самоуправления путем выдвижения инициатив по целям расходования определенной части бюджетных средств</a:t>
                      </a:r>
                      <a:endParaRPr lang="ru-RU" sz="1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90708">
                <a:tc vMerge="1">
                  <a:txBody>
                    <a:bodyPr/>
                    <a:lstStyle/>
                    <a:p>
                      <a:endParaRPr lang="ru-RU"/>
                    </a:p>
                  </a:txBody>
                  <a:tcPr/>
                </a:tc>
                <a:tc vMerge="1">
                  <a:txBody>
                    <a:bodyPr/>
                    <a:lstStyle/>
                    <a:p>
                      <a:endParaRPr lang="ru-RU"/>
                    </a:p>
                  </a:txBody>
                  <a:tcPr/>
                </a:tc>
                <a:tc rowSpan="3">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5153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906055">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graphicFrame>
        <p:nvGraphicFramePr>
          <p:cNvPr id="6" name="Объект 5"/>
          <p:cNvGraphicFramePr>
            <a:graphicFrameLocks noChangeAspect="1"/>
          </p:cNvGraphicFramePr>
          <p:nvPr>
            <p:extLst>
              <p:ext uri="{D42A27DB-BD31-4B8C-83A1-F6EECF244321}">
                <p14:modId xmlns:p14="http://schemas.microsoft.com/office/powerpoint/2010/main" xmlns="" val="3459808093"/>
              </p:ext>
            </p:extLst>
          </p:nvPr>
        </p:nvGraphicFramePr>
        <p:xfrm>
          <a:off x="0" y="0"/>
          <a:ext cx="3217863" cy="828675"/>
        </p:xfrm>
        <a:graphic>
          <a:graphicData uri="http://schemas.openxmlformats.org/presentationml/2006/ole">
            <p:oleObj spid="_x0000_s137247" name="Документ" r:id="rId3" imgW="5940803" imgH="1676580" progId="Word.Document.12">
              <p:embed/>
            </p:oleObj>
          </a:graphicData>
        </a:graphic>
      </p:graphicFrame>
      <p:sp>
        <p:nvSpPr>
          <p:cNvPr id="7" name="Прямоугольник 6"/>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68520479"/>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268" y="729103"/>
            <a:ext cx="11559822" cy="707886"/>
          </a:xfrm>
          <a:prstGeom prst="rect">
            <a:avLst/>
          </a:prstGeom>
          <a:solidFill>
            <a:srgbClr val="FFFF00"/>
          </a:solidFill>
          <a:ln>
            <a:solidFill>
              <a:srgbClr val="FF0000"/>
            </a:solidFill>
          </a:ln>
        </p:spPr>
        <p:txBody>
          <a:bodyPr wrap="square">
            <a:spAutoFit/>
          </a:bodyPr>
          <a:lstStyle/>
          <a:p>
            <a:pPr algn="ctr"/>
            <a:r>
              <a:rPr lang="ru-RU" sz="2000" b="1" dirty="0" smtClean="0">
                <a:solidFill>
                  <a:srgbClr val="002060"/>
                </a:solidFill>
              </a:rPr>
              <a:t>Поддержка </a:t>
            </a:r>
            <a:r>
              <a:rPr lang="ru-RU" sz="2000" b="1" dirty="0">
                <a:solidFill>
                  <a:srgbClr val="002060"/>
                </a:solidFill>
              </a:rPr>
              <a:t>проектов местных инициатив граждан, проживающих в сельской местности, по благоустройству </a:t>
            </a:r>
            <a:endParaRPr lang="ru-RU" sz="2000" dirty="0">
              <a:solidFill>
                <a:srgbClr val="002060"/>
              </a:solidFill>
            </a:endParaRPr>
          </a:p>
        </p:txBody>
      </p:sp>
      <p:sp>
        <p:nvSpPr>
          <p:cNvPr id="3" name="Прямоугольник 2"/>
          <p:cNvSpPr/>
          <p:nvPr/>
        </p:nvSpPr>
        <p:spPr>
          <a:xfrm>
            <a:off x="440268" y="1855675"/>
            <a:ext cx="11356621" cy="892552"/>
          </a:xfrm>
          <a:prstGeom prst="rect">
            <a:avLst/>
          </a:prstGeom>
        </p:spPr>
        <p:txBody>
          <a:bodyPr wrap="square">
            <a:spAutoFit/>
          </a:bodyPr>
          <a:lstStyle/>
          <a:p>
            <a:pPr algn="ctr"/>
            <a:r>
              <a:rPr lang="ru-RU" sz="2800" b="1" dirty="0" smtClean="0"/>
              <a:t>Цель</a:t>
            </a:r>
            <a:r>
              <a:rPr lang="ru-RU" sz="2400" b="1" dirty="0" smtClean="0"/>
              <a:t> </a:t>
            </a:r>
            <a:r>
              <a:rPr lang="ru-RU" sz="2400" b="1" dirty="0"/>
              <a:t>– </a:t>
            </a:r>
            <a:r>
              <a:rPr lang="ru-RU" sz="2400" dirty="0"/>
              <a:t>создание комфортных условий проживания в сельской местности, формирование позитивного отношения к сельскому образу жизни </a:t>
            </a:r>
          </a:p>
        </p:txBody>
      </p:sp>
      <p:sp>
        <p:nvSpPr>
          <p:cNvPr id="4" name="Прямоугольник 3"/>
          <p:cNvSpPr/>
          <p:nvPr/>
        </p:nvSpPr>
        <p:spPr>
          <a:xfrm>
            <a:off x="338667" y="2967335"/>
            <a:ext cx="11458221" cy="646331"/>
          </a:xfrm>
          <a:prstGeom prst="rect">
            <a:avLst/>
          </a:prstGeom>
        </p:spPr>
        <p:txBody>
          <a:bodyPr wrap="square">
            <a:spAutoFit/>
          </a:bodyPr>
          <a:lstStyle/>
          <a:p>
            <a:pPr algn="ctr"/>
            <a:r>
              <a:rPr lang="ru-RU" b="1" i="1" dirty="0" smtClean="0"/>
              <a:t>Участники </a:t>
            </a:r>
            <a:r>
              <a:rPr lang="ru-RU" b="1" i="1" dirty="0"/>
              <a:t>мероприятий – победители конкурсного </a:t>
            </a:r>
            <a:r>
              <a:rPr lang="ru-RU" b="1" i="1" dirty="0" smtClean="0"/>
              <a:t>отбора, в том числе и муниципальное образование Куприяновское с гражданами населенных пунктов</a:t>
            </a:r>
            <a:endParaRPr lang="ru-RU" dirty="0"/>
          </a:p>
        </p:txBody>
      </p:sp>
      <p:sp>
        <p:nvSpPr>
          <p:cNvPr id="5" name="Прямоугольник 4"/>
          <p:cNvSpPr/>
          <p:nvPr/>
        </p:nvSpPr>
        <p:spPr>
          <a:xfrm>
            <a:off x="440268" y="3742056"/>
            <a:ext cx="11458222" cy="2308324"/>
          </a:xfrm>
          <a:prstGeom prst="rect">
            <a:avLst/>
          </a:prstGeom>
          <a:solidFill>
            <a:srgbClr val="4B0108"/>
          </a:solidFill>
        </p:spPr>
        <p:txBody>
          <a:bodyPr wrap="square">
            <a:spAutoFit/>
          </a:bodyPr>
          <a:lstStyle/>
          <a:p>
            <a:r>
              <a:rPr lang="ru-RU" sz="2400" b="1" dirty="0" smtClean="0">
                <a:solidFill>
                  <a:srgbClr val="00FF00"/>
                </a:solidFill>
              </a:rPr>
              <a:t>Размер </a:t>
            </a:r>
            <a:r>
              <a:rPr lang="ru-RU" sz="2400" b="1" dirty="0">
                <a:solidFill>
                  <a:srgbClr val="00FF00"/>
                </a:solidFill>
              </a:rPr>
              <a:t>гранта </a:t>
            </a:r>
            <a:r>
              <a:rPr lang="ru-RU" sz="2400" b="1" i="1" dirty="0">
                <a:solidFill>
                  <a:srgbClr val="00FF00"/>
                </a:solidFill>
              </a:rPr>
              <a:t>= 70% от общей стоимости проекта </a:t>
            </a:r>
            <a:endParaRPr lang="ru-RU" sz="2400" dirty="0">
              <a:solidFill>
                <a:srgbClr val="00FF00"/>
              </a:solidFill>
            </a:endParaRPr>
          </a:p>
          <a:p>
            <a:r>
              <a:rPr lang="ru-RU" sz="2400" i="1" dirty="0">
                <a:solidFill>
                  <a:srgbClr val="00FF00"/>
                </a:solidFill>
              </a:rPr>
              <a:t>(за счет средств федерального и областного бюджетов). </a:t>
            </a:r>
            <a:endParaRPr lang="ru-RU" sz="2400" dirty="0">
              <a:solidFill>
                <a:srgbClr val="00FF00"/>
              </a:solidFill>
            </a:endParaRPr>
          </a:p>
          <a:p>
            <a:r>
              <a:rPr lang="ru-RU" sz="2400" b="1" dirty="0">
                <a:solidFill>
                  <a:srgbClr val="00FF00"/>
                </a:solidFill>
              </a:rPr>
              <a:t>Финансовое обеспечение оставшейся части проекта</a:t>
            </a:r>
            <a:r>
              <a:rPr lang="ru-RU" sz="2400" b="1" i="1" dirty="0">
                <a:solidFill>
                  <a:srgbClr val="00FF00"/>
                </a:solidFill>
              </a:rPr>
              <a:t>: </a:t>
            </a:r>
            <a:endParaRPr lang="ru-RU" sz="2400" dirty="0">
              <a:solidFill>
                <a:srgbClr val="00FF00"/>
              </a:solidFill>
            </a:endParaRPr>
          </a:p>
          <a:p>
            <a:r>
              <a:rPr lang="ru-RU" sz="2400" i="1" dirty="0">
                <a:solidFill>
                  <a:srgbClr val="00FF00"/>
                </a:solidFill>
              </a:rPr>
              <a:t>- обязательный вклад граждан и юридических лиц (денежные средства, </a:t>
            </a:r>
            <a:endParaRPr lang="ru-RU" sz="2400" dirty="0">
              <a:solidFill>
                <a:srgbClr val="00FF00"/>
              </a:solidFill>
            </a:endParaRPr>
          </a:p>
          <a:p>
            <a:r>
              <a:rPr lang="ru-RU" sz="2400" i="1" dirty="0">
                <a:solidFill>
                  <a:srgbClr val="00FF00"/>
                </a:solidFill>
              </a:rPr>
              <a:t>трудовое участие, предоставление технических средств и др.), </a:t>
            </a:r>
            <a:endParaRPr lang="ru-RU" sz="2400" dirty="0">
              <a:solidFill>
                <a:srgbClr val="00FF00"/>
              </a:solidFill>
            </a:endParaRPr>
          </a:p>
          <a:p>
            <a:r>
              <a:rPr lang="ru-RU" sz="2400" i="1" dirty="0">
                <a:solidFill>
                  <a:srgbClr val="00FF00"/>
                </a:solidFill>
              </a:rPr>
              <a:t>- средства местного бюджета (5% от бюджетного обязательства). </a:t>
            </a:r>
            <a:endParaRPr lang="ru-RU" sz="2400" dirty="0">
              <a:solidFill>
                <a:srgbClr val="00FF00"/>
              </a:solidFill>
            </a:endParaRPr>
          </a:p>
        </p:txBody>
      </p:sp>
      <p:graphicFrame>
        <p:nvGraphicFramePr>
          <p:cNvPr id="7" name="Объект 6"/>
          <p:cNvGraphicFramePr>
            <a:graphicFrameLocks noChangeAspect="1"/>
          </p:cNvGraphicFramePr>
          <p:nvPr>
            <p:extLst>
              <p:ext uri="{D42A27DB-BD31-4B8C-83A1-F6EECF244321}">
                <p14:modId xmlns:p14="http://schemas.microsoft.com/office/powerpoint/2010/main" xmlns="" val="1927850845"/>
              </p:ext>
            </p:extLst>
          </p:nvPr>
        </p:nvGraphicFramePr>
        <p:xfrm>
          <a:off x="0" y="0"/>
          <a:ext cx="3105150" cy="857250"/>
        </p:xfrm>
        <a:graphic>
          <a:graphicData uri="http://schemas.openxmlformats.org/presentationml/2006/ole">
            <p:oleObj spid="_x0000_s126999" name="Документ" r:id="rId3" imgW="5940803" imgH="1676580" progId="Word.Document.12">
              <p:embed/>
            </p:oleObj>
          </a:graphicData>
        </a:graphic>
      </p:graphicFrame>
    </p:spTree>
    <p:extLst>
      <p:ext uri="{BB962C8B-B14F-4D97-AF65-F5344CB8AC3E}">
        <p14:creationId xmlns:p14="http://schemas.microsoft.com/office/powerpoint/2010/main" xmlns="" val="798978135"/>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9645" y="150421"/>
            <a:ext cx="11627556" cy="1908215"/>
          </a:xfrm>
          <a:prstGeom prst="rect">
            <a:avLst/>
          </a:prstGeom>
        </p:spPr>
        <p:txBody>
          <a:bodyPr wrap="square">
            <a:spAutoFit/>
          </a:bodyPr>
          <a:lstStyle/>
          <a:p>
            <a:endParaRPr lang="ru-RU" b="1" dirty="0">
              <a:solidFill>
                <a:srgbClr val="B3011A"/>
              </a:solidFill>
            </a:endParaRPr>
          </a:p>
          <a:p>
            <a:pPr algn="ctr"/>
            <a:r>
              <a:rPr lang="ru-RU" sz="2000" b="1" dirty="0">
                <a:solidFill>
                  <a:srgbClr val="B3011A"/>
                </a:solidFill>
              </a:rPr>
              <a:t>Планируемые расходы </a:t>
            </a:r>
            <a:r>
              <a:rPr lang="ru-RU" sz="2000" b="1" dirty="0" smtClean="0">
                <a:solidFill>
                  <a:srgbClr val="B3011A"/>
                </a:solidFill>
              </a:rPr>
              <a:t>муниципального образования Куприяновское бюджета </a:t>
            </a:r>
          </a:p>
          <a:p>
            <a:pPr algn="ctr"/>
            <a:r>
              <a:rPr lang="ru-RU" sz="2000" b="1" dirty="0" smtClean="0">
                <a:solidFill>
                  <a:srgbClr val="B3011A"/>
                </a:solidFill>
              </a:rPr>
              <a:t>На реализацию проектов </a:t>
            </a:r>
            <a:r>
              <a:rPr lang="ru-RU" sz="2000" b="1" dirty="0">
                <a:solidFill>
                  <a:srgbClr val="B3011A"/>
                </a:solidFill>
              </a:rPr>
              <a:t>местных инициатив граждан, проживающих в сельской местности, по </a:t>
            </a:r>
            <a:r>
              <a:rPr lang="ru-RU" sz="2000" b="1" dirty="0" smtClean="0">
                <a:solidFill>
                  <a:srgbClr val="B3011A"/>
                </a:solidFill>
              </a:rPr>
              <a:t>благоустройству, на 2025-2027 годы </a:t>
            </a:r>
          </a:p>
          <a:p>
            <a:pPr algn="ctr"/>
            <a:r>
              <a:rPr lang="ru-RU" b="1" dirty="0" smtClean="0">
                <a:solidFill>
                  <a:srgbClr val="B3011A"/>
                </a:solidFill>
              </a:rPr>
              <a:t>(без учета </a:t>
            </a:r>
            <a:r>
              <a:rPr lang="ru-RU" b="1" i="1" dirty="0" smtClean="0">
                <a:solidFill>
                  <a:srgbClr val="B3011A"/>
                </a:solidFill>
              </a:rPr>
              <a:t>обязательного вклада </a:t>
            </a:r>
            <a:r>
              <a:rPr lang="ru-RU" b="1" i="1" dirty="0">
                <a:solidFill>
                  <a:srgbClr val="B3011A"/>
                </a:solidFill>
              </a:rPr>
              <a:t>граждан и юридических лиц (</a:t>
            </a:r>
            <a:r>
              <a:rPr lang="ru-RU" b="1" i="1" dirty="0" smtClean="0">
                <a:solidFill>
                  <a:srgbClr val="B3011A"/>
                </a:solidFill>
              </a:rPr>
              <a:t>денежных средств, трудового участия, предоставления </a:t>
            </a:r>
            <a:r>
              <a:rPr lang="ru-RU" b="1" i="1" dirty="0">
                <a:solidFill>
                  <a:srgbClr val="B3011A"/>
                </a:solidFill>
              </a:rPr>
              <a:t>технических средств и др</a:t>
            </a:r>
            <a:r>
              <a:rPr lang="ru-RU" b="1" i="1" dirty="0" smtClean="0">
                <a:solidFill>
                  <a:srgbClr val="B3011A"/>
                </a:solidFill>
              </a:rPr>
              <a:t>.)</a:t>
            </a:r>
            <a:r>
              <a:rPr lang="ru-RU" b="1" dirty="0" smtClean="0">
                <a:solidFill>
                  <a:srgbClr val="B3011A"/>
                </a:solidFill>
              </a:rPr>
              <a:t>): </a:t>
            </a:r>
            <a:endParaRPr lang="ru-RU" b="1" dirty="0">
              <a:solidFill>
                <a:srgbClr val="B3011A"/>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551855266"/>
              </p:ext>
            </p:extLst>
          </p:nvPr>
        </p:nvGraphicFramePr>
        <p:xfrm>
          <a:off x="0" y="11289"/>
          <a:ext cx="3105150" cy="857250"/>
        </p:xfrm>
        <a:graphic>
          <a:graphicData uri="http://schemas.openxmlformats.org/presentationml/2006/ole">
            <p:oleObj spid="_x0000_s128026" name="Документ" r:id="rId3" imgW="5940803" imgH="1676580" progId="Word.Document.12">
              <p:embed/>
            </p:oleObj>
          </a:graphicData>
        </a:graphic>
      </p:graphicFrame>
      <p:graphicFrame>
        <p:nvGraphicFramePr>
          <p:cNvPr id="4" name="Схема 3"/>
          <p:cNvGraphicFramePr/>
          <p:nvPr>
            <p:extLst>
              <p:ext uri="{D42A27DB-BD31-4B8C-83A1-F6EECF244321}">
                <p14:modId xmlns:p14="http://schemas.microsoft.com/office/powerpoint/2010/main" xmlns="" val="1000009553"/>
              </p:ext>
            </p:extLst>
          </p:nvPr>
        </p:nvGraphicFramePr>
        <p:xfrm>
          <a:off x="293511" y="2065866"/>
          <a:ext cx="11593689" cy="39285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284699233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xmlns="" val="556189133"/>
              </p:ext>
            </p:extLst>
          </p:nvPr>
        </p:nvGraphicFramePr>
        <p:xfrm>
          <a:off x="1" y="259644"/>
          <a:ext cx="12192001" cy="6046152"/>
        </p:xfrm>
        <a:graphic>
          <a:graphicData uri="http://schemas.openxmlformats.org/drawingml/2006/table">
            <a:tbl>
              <a:tblPr firstRow="1" bandRow="1">
                <a:tableStyleId>{5C22544A-7EE6-4342-B048-85BDC9FD1C3A}</a:tableStyleId>
              </a:tblPr>
              <a:tblGrid>
                <a:gridCol w="414129"/>
                <a:gridCol w="7542338"/>
                <a:gridCol w="1227778"/>
                <a:gridCol w="1066903"/>
                <a:gridCol w="942051"/>
                <a:gridCol w="998802"/>
              </a:tblGrid>
              <a:tr h="812995">
                <a:tc rowSpan="2">
                  <a:txBody>
                    <a:bodyPr/>
                    <a:lstStyle/>
                    <a:p>
                      <a:pPr algn="ctr" rtl="0" fontAlgn="ctr"/>
                      <a:endParaRPr lang="ru-RU" sz="1200" b="1" u="none" strike="noStrike" dirty="0" smtClean="0">
                        <a:effectLst/>
                      </a:endParaRPr>
                    </a:p>
                    <a:p>
                      <a:pPr algn="ctr" rtl="0" fontAlgn="ctr"/>
                      <a:endParaRPr lang="ru-RU" sz="1200" b="1" u="none" strike="noStrike" dirty="0" smtClean="0">
                        <a:effectLst/>
                      </a:endParaRPr>
                    </a:p>
                    <a:p>
                      <a:pPr algn="ctr" rtl="0" fontAlgn="ctr"/>
                      <a:r>
                        <a:rPr lang="ru-RU" sz="1200" b="1" u="none" strike="noStrike" dirty="0" smtClean="0">
                          <a:effectLst/>
                        </a:rPr>
                        <a:t>№   </a:t>
                      </a:r>
                      <a:endParaRPr lang="ru-RU" sz="1200" b="1" i="0" u="none" strike="noStrike" dirty="0">
                        <a:solidFill>
                          <a:srgbClr val="FFFFFF"/>
                        </a:solidFill>
                        <a:effectLst/>
                        <a:latin typeface="Times New Roman"/>
                      </a:endParaRPr>
                    </a:p>
                    <a:p>
                      <a:pPr algn="ctr" rtl="0" fontAlgn="ctr"/>
                      <a:r>
                        <a:rPr lang="ru-RU" sz="1200" b="1" u="none" strike="noStrike" dirty="0">
                          <a:solidFill>
                            <a:schemeClr val="bg1"/>
                          </a:solidFill>
                          <a:effectLst/>
                        </a:rPr>
                        <a:t>п/п</a:t>
                      </a:r>
                      <a:endParaRPr lang="ru-RU" sz="12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2000" b="1" u="none" strike="noStrike" dirty="0">
                          <a:solidFill>
                            <a:schemeClr val="bg1"/>
                          </a:solidFill>
                          <a:effectLst/>
                        </a:rPr>
                        <a:t>Наименования </a:t>
                      </a:r>
                      <a:r>
                        <a:rPr lang="ru-RU" sz="2000" b="1" dirty="0" smtClean="0">
                          <a:solidFill>
                            <a:schemeClr val="bg1"/>
                          </a:solidFill>
                        </a:rPr>
                        <a:t>проектов местных инициатив граждан, проживающих в сельской местности, по благоустройству </a:t>
                      </a:r>
                      <a:endParaRPr lang="ru-RU" sz="2000" dirty="0" smtClean="0">
                        <a:solidFill>
                          <a:schemeClr val="bg1"/>
                        </a:solidFill>
                      </a:endParaRPr>
                    </a:p>
                    <a:p>
                      <a:pPr algn="ctr" rtl="0" fontAlgn="ct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effectLst/>
                        </a:rPr>
                        <a:t>2025- 2027 </a:t>
                      </a:r>
                      <a:r>
                        <a:rPr lang="ru-RU" sz="2000" b="1" u="none" strike="noStrike" dirty="0">
                          <a:effectLst/>
                        </a:rPr>
                        <a:t>годы,  </a:t>
                      </a:r>
                      <a:endParaRPr lang="ru-RU" sz="20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800" b="1" u="none" strike="noStrike" dirty="0">
                          <a:effectLst/>
                        </a:rPr>
                        <a:t>в том числе по годам:</a:t>
                      </a:r>
                      <a:endParaRPr lang="ru-RU" sz="18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688126">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800" b="1" u="none" strike="noStrike" dirty="0">
                          <a:solidFill>
                            <a:schemeClr val="bg1"/>
                          </a:solidFill>
                          <a:effectLst/>
                        </a:rPr>
                        <a:t>всего</a:t>
                      </a:r>
                      <a:endParaRPr lang="ru-RU" sz="18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1314497">
                <a:tc gridSpan="6">
                  <a:txBody>
                    <a:bodyPr/>
                    <a:lstStyle/>
                    <a:p>
                      <a:pPr algn="ctr" rtl="0" fontAlgn="ctr"/>
                      <a:r>
                        <a:rPr lang="ru-RU" sz="1700" b="1" u="none" strike="noStrike" dirty="0">
                          <a:solidFill>
                            <a:srgbClr val="FFFF00"/>
                          </a:solidFill>
                          <a:effectLst/>
                        </a:rPr>
                        <a:t>Задача: стимулирование и поддержка реализации общественно значимых проектов по благоустройству сельских территорий,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a:t>
                      </a:r>
                      <a:endParaRPr lang="ru-RU" sz="1700" b="1" i="0" u="none" strike="noStrike" dirty="0">
                        <a:solidFill>
                          <a:srgbClr val="FFFF00"/>
                        </a:solidFill>
                        <a:effectLst/>
                        <a:latin typeface="Times New Roman"/>
                      </a:endParaRPr>
                    </a:p>
                  </a:txBody>
                  <a:tcPr marL="0" marR="0" marT="0" marB="0" anchor="ctr">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23009">
                <a:tc rowSpan="6">
                  <a:txBody>
                    <a:bodyPr/>
                    <a:lstStyle/>
                    <a:p>
                      <a:pPr algn="ctr" rtl="0" fontAlgn="ctr"/>
                      <a:r>
                        <a:rPr lang="ru-RU" sz="1700" b="1" u="none" strike="noStrike" dirty="0">
                          <a:solidFill>
                            <a:srgbClr val="FFFFFF"/>
                          </a:solidFill>
                          <a:effectLst/>
                        </a:rPr>
                        <a:t>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Мероприятия по реализации общественно значимых проектов по благоустройству сельских территорий</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5 907,2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4 348,9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14366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en-AU" sz="1800" b="1" dirty="0" smtClean="0">
                          <a:solidFill>
                            <a:schemeClr val="bg1"/>
                          </a:solidFill>
                          <a:effectLst/>
                          <a:latin typeface="Times New Roman"/>
                          <a:ea typeface="Times New Roman"/>
                        </a:rPr>
                        <a:t>1</a:t>
                      </a:r>
                      <a:r>
                        <a:rPr lang="ru-RU" sz="1800" b="1" dirty="0" smtClean="0">
                          <a:solidFill>
                            <a:schemeClr val="bg1"/>
                          </a:solidFill>
                          <a:effectLst/>
                          <a:latin typeface="Times New Roman"/>
                          <a:ea typeface="Times New Roman"/>
                        </a:rPr>
                        <a:t>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2 920,8</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280,1</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solidFill>
                      <a:srgbClr val="4B0108"/>
                    </a:solidFill>
                  </a:tcPr>
                </a:tc>
                <a:tc>
                  <a:txBody>
                    <a:bodyPr/>
                    <a:lstStyle/>
                    <a:p>
                      <a:pPr marL="0" indent="0" algn="l" rtl="0" fontAlgn="ctr"/>
                      <a:r>
                        <a:rPr lang="ru-RU" sz="1800" b="1" u="none" strike="noStrike" dirty="0">
                          <a:solidFill>
                            <a:srgbClr val="FFFFFF"/>
                          </a:solidFill>
                          <a:effectLst/>
                        </a:rPr>
                        <a:t> внебюджетные 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5 907,2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435072494"/>
              </p:ext>
            </p:extLst>
          </p:nvPr>
        </p:nvGraphicFramePr>
        <p:xfrm>
          <a:off x="0" y="0"/>
          <a:ext cx="3104444" cy="857956"/>
        </p:xfrm>
        <a:graphic>
          <a:graphicData uri="http://schemas.openxmlformats.org/presentationml/2006/ole">
            <p:oleObj spid="_x0000_s133149" name="Документ" r:id="rId3" imgW="5940803" imgH="1676580" progId="Word.Document.12">
              <p:embed/>
            </p:oleObj>
          </a:graphicData>
        </a:graphic>
      </p:graphicFrame>
    </p:spTree>
    <p:extLst>
      <p:ext uri="{BB962C8B-B14F-4D97-AF65-F5344CB8AC3E}">
        <p14:creationId xmlns:p14="http://schemas.microsoft.com/office/powerpoint/2010/main" xmlns="" val="1901574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xmlns="" val="820209796"/>
              </p:ext>
            </p:extLst>
          </p:nvPr>
        </p:nvGraphicFramePr>
        <p:xfrm>
          <a:off x="55418" y="307145"/>
          <a:ext cx="12065329" cy="6322254"/>
        </p:xfrm>
        <a:graphic>
          <a:graphicData uri="http://schemas.openxmlformats.org/drawingml/2006/table">
            <a:tbl>
              <a:tblPr firstRow="1" bandRow="1">
                <a:tableStyleId>{5C22544A-7EE6-4342-B048-85BDC9FD1C3A}</a:tableStyleId>
              </a:tblPr>
              <a:tblGrid>
                <a:gridCol w="409826"/>
                <a:gridCol w="7421456"/>
                <a:gridCol w="1257541"/>
                <a:gridCol w="1055818"/>
                <a:gridCol w="932263"/>
                <a:gridCol w="988425"/>
              </a:tblGrid>
              <a:tr h="758218">
                <a:tc rowSpan="2">
                  <a:txBody>
                    <a:bodyPr/>
                    <a:lstStyle/>
                    <a:p>
                      <a:pPr algn="ctr" rtl="0" fontAlgn="ctr"/>
                      <a:endParaRPr lang="ru-RU" sz="1200" b="1" u="none" strike="noStrike" dirty="0" smtClean="0">
                        <a:effectLst/>
                      </a:endParaRPr>
                    </a:p>
                    <a:p>
                      <a:pPr algn="ctr" rtl="0" fontAlgn="ctr"/>
                      <a:endParaRPr lang="ru-RU" sz="1200" b="1" u="none" strike="noStrike" dirty="0" smtClean="0">
                        <a:effectLst/>
                      </a:endParaRPr>
                    </a:p>
                    <a:p>
                      <a:pPr algn="ctr" rtl="0" fontAlgn="ctr"/>
                      <a:r>
                        <a:rPr lang="ru-RU" sz="1200" b="1" u="none" strike="noStrike" dirty="0" smtClean="0">
                          <a:effectLst/>
                        </a:rPr>
                        <a:t>№   </a:t>
                      </a:r>
                      <a:endParaRPr lang="ru-RU" sz="1200" b="1" i="0" u="none" strike="noStrike" dirty="0">
                        <a:solidFill>
                          <a:srgbClr val="FFFFFF"/>
                        </a:solidFill>
                        <a:effectLst/>
                        <a:latin typeface="Times New Roman"/>
                      </a:endParaRPr>
                    </a:p>
                    <a:p>
                      <a:pPr algn="ctr" rtl="0" fontAlgn="ctr"/>
                      <a:r>
                        <a:rPr lang="ru-RU" sz="1200" b="1" u="none" strike="noStrike" dirty="0">
                          <a:solidFill>
                            <a:schemeClr val="bg1"/>
                          </a:solidFill>
                          <a:effectLst/>
                        </a:rPr>
                        <a:t>п/п</a:t>
                      </a:r>
                      <a:endParaRPr lang="ru-RU" sz="12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2000" b="1" u="none" strike="noStrike" dirty="0">
                          <a:solidFill>
                            <a:schemeClr val="bg1"/>
                          </a:solidFill>
                          <a:effectLst/>
                        </a:rPr>
                        <a:t>Наименования </a:t>
                      </a:r>
                      <a:r>
                        <a:rPr lang="ru-RU" sz="2000" b="1" dirty="0" smtClean="0">
                          <a:solidFill>
                            <a:schemeClr val="bg1"/>
                          </a:solidFill>
                        </a:rPr>
                        <a:t>проектов местных инициатив граждан, проживающих в сельской местности, по благоустройству </a:t>
                      </a:r>
                      <a:endParaRPr lang="ru-RU" sz="2000" dirty="0" smtClean="0">
                        <a:solidFill>
                          <a:schemeClr val="bg1"/>
                        </a:solidFill>
                      </a:endParaRPr>
                    </a:p>
                    <a:p>
                      <a:pPr algn="ctr" rtl="0" fontAlgn="ct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effectLst/>
                        </a:rPr>
                        <a:t>2025- 2027 </a:t>
                      </a:r>
                      <a:r>
                        <a:rPr lang="ru-RU" sz="2000" b="1" u="none" strike="noStrike" dirty="0">
                          <a:effectLst/>
                        </a:rPr>
                        <a:t>годы,  </a:t>
                      </a:r>
                      <a:endParaRPr lang="ru-RU" sz="20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800" b="1" u="none" strike="noStrike" dirty="0">
                          <a:effectLst/>
                        </a:rPr>
                        <a:t>в том числе по годам:</a:t>
                      </a:r>
                      <a:endParaRPr lang="ru-RU" sz="18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395809">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800" b="1" u="none" strike="noStrike" dirty="0">
                          <a:solidFill>
                            <a:schemeClr val="bg1"/>
                          </a:solidFill>
                          <a:effectLst/>
                        </a:rPr>
                        <a:t>всего</a:t>
                      </a:r>
                      <a:endParaRPr lang="ru-RU" sz="18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1253861">
                <a:tc rowSpan="6">
                  <a:txBody>
                    <a:bodyPr/>
                    <a:lstStyle/>
                    <a:p>
                      <a:pPr algn="ctr" rtl="0" fontAlgn="ctr"/>
                      <a:r>
                        <a:rPr lang="ru-RU" sz="1700" b="1" u="none" strike="noStrike" dirty="0">
                          <a:solidFill>
                            <a:srgbClr val="FFFFFF"/>
                          </a:solidFill>
                          <a:effectLst/>
                        </a:rPr>
                        <a:t>1.1.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Создание и обустройство зон отдыха, спортивных и детских игровых площадок, площадок для занятия адаптивной физической культурой и адаптивным спортом для лиц с ограниченными возможностями здоровья в сельских населенных </a:t>
                      </a:r>
                      <a:r>
                        <a:rPr lang="ru-RU" sz="1800" b="1" u="none" strike="noStrike" dirty="0" smtClean="0">
                          <a:solidFill>
                            <a:srgbClr val="FFFFFF"/>
                          </a:solidFill>
                          <a:effectLst/>
                        </a:rPr>
                        <a:t>пунктах в  д. Великово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30410">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30410">
                <a:tc vMerge="1">
                  <a:txBody>
                    <a:bodyPr/>
                    <a:lstStyle/>
                    <a:p>
                      <a:endParaRPr lang="ru-RU"/>
                    </a:p>
                  </a:txBody>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33449">
                <a:tc vMerge="1">
                  <a:txBody>
                    <a:bodyPr/>
                    <a:lstStyle/>
                    <a:p>
                      <a:endParaRPr lang="ru-RU"/>
                    </a:p>
                  </a:txBody>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574394">
                <a:tc rowSpan="6">
                  <a:txBody>
                    <a:bodyPr/>
                    <a:lstStyle/>
                    <a:p>
                      <a:pPr algn="ctr" rtl="0" fontAlgn="ctr"/>
                      <a:r>
                        <a:rPr lang="ru-RU" sz="1700" b="1" u="none" strike="noStrike" dirty="0" smtClean="0">
                          <a:solidFill>
                            <a:srgbClr val="FFFFFF"/>
                          </a:solidFill>
                          <a:effectLst/>
                        </a:rPr>
                        <a:t>1.</a:t>
                      </a:r>
                      <a:r>
                        <a:rPr lang="en-AU" sz="1700" b="1" u="none" strike="noStrike" dirty="0" smtClean="0">
                          <a:solidFill>
                            <a:srgbClr val="FFFFFF"/>
                          </a:solidFill>
                          <a:effectLst/>
                        </a:rPr>
                        <a:t>3</a:t>
                      </a:r>
                      <a:r>
                        <a:rPr lang="ru-RU" sz="1700" b="1" u="none" strike="noStrike" dirty="0" smtClean="0">
                          <a:solidFill>
                            <a:srgbClr val="FFFFFF"/>
                          </a:solidFill>
                          <a:effectLst/>
                        </a:rPr>
                        <a:t>.</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kern="1200" dirty="0" smtClean="0">
                          <a:solidFill>
                            <a:schemeClr val="bg1"/>
                          </a:solidFill>
                          <a:effectLst/>
                          <a:latin typeface="+mn-lt"/>
                          <a:ea typeface="+mn-ea"/>
                          <a:cs typeface="+mn-cs"/>
                        </a:rPr>
                        <a:t>Ремонтно-восстановительные работы улично-дорожной сети и дворовых проездов  в  п. Галицы</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graphicFrame>
        <p:nvGraphicFramePr>
          <p:cNvPr id="4" name="Объект 3"/>
          <p:cNvGraphicFramePr>
            <a:graphicFrameLocks noChangeAspect="1"/>
          </p:cNvGraphicFramePr>
          <p:nvPr>
            <p:extLst>
              <p:ext uri="{D42A27DB-BD31-4B8C-83A1-F6EECF244321}">
                <p14:modId xmlns:p14="http://schemas.microsoft.com/office/powerpoint/2010/main" xmlns="" val="217240113"/>
              </p:ext>
            </p:extLst>
          </p:nvPr>
        </p:nvGraphicFramePr>
        <p:xfrm>
          <a:off x="0" y="0"/>
          <a:ext cx="3104444" cy="857956"/>
        </p:xfrm>
        <a:graphic>
          <a:graphicData uri="http://schemas.openxmlformats.org/presentationml/2006/ole">
            <p:oleObj spid="_x0000_s134177" name="Документ" r:id="rId3" imgW="5940803" imgH="1676580" progId="Word.Document.12">
              <p:embed/>
            </p:oleObj>
          </a:graphicData>
        </a:graphic>
      </p:graphicFrame>
    </p:spTree>
    <p:extLst>
      <p:ext uri="{BB962C8B-B14F-4D97-AF65-F5344CB8AC3E}">
        <p14:creationId xmlns:p14="http://schemas.microsoft.com/office/powerpoint/2010/main" xmlns="" val="1586174420"/>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45" y="855079"/>
            <a:ext cx="11830930" cy="5250299"/>
          </a:xfrm>
          <a:prstGeom prst="rect">
            <a:avLst/>
          </a:prstGeom>
          <a:solidFill>
            <a:srgbClr val="4B0108"/>
          </a:solidFill>
        </p:spPr>
        <p:txBody>
          <a:bodyPr wrap="square">
            <a:spAutoFit/>
          </a:bodyPr>
          <a:lstStyle/>
          <a:p>
            <a:pPr algn="ctr"/>
            <a:r>
              <a:rPr lang="ru-RU" sz="5400" b="1" dirty="0" smtClean="0">
                <a:solidFill>
                  <a:srgbClr val="FFFF00"/>
                </a:solidFill>
              </a:rPr>
              <a:t>Расходы бюджета  </a:t>
            </a:r>
            <a:r>
              <a:rPr lang="ru-RU" sz="5400" b="1" dirty="0">
                <a:solidFill>
                  <a:srgbClr val="FFFF00"/>
                </a:solidFill>
              </a:rPr>
              <a:t>муниципального образования </a:t>
            </a:r>
            <a:r>
              <a:rPr lang="ru-RU" sz="5400" b="1" dirty="0" smtClean="0">
                <a:solidFill>
                  <a:srgbClr val="FFFF00"/>
                </a:solidFill>
              </a:rPr>
              <a:t>Куприяновское в рамках непрограммных расходов органов местного самоуправления</a:t>
            </a:r>
            <a:endParaRPr lang="ru-RU" sz="5400" b="1"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217240113"/>
              </p:ext>
            </p:extLst>
          </p:nvPr>
        </p:nvGraphicFramePr>
        <p:xfrm>
          <a:off x="0" y="0"/>
          <a:ext cx="3105150" cy="857250"/>
        </p:xfrm>
        <a:graphic>
          <a:graphicData uri="http://schemas.openxmlformats.org/presentationml/2006/ole">
            <p:oleObj spid="_x0000_s138265" name="Документ" r:id="rId3" imgW="5940803" imgH="1676580" progId="Word.Document.12">
              <p:embed/>
            </p:oleObj>
          </a:graphicData>
        </a:graphic>
      </p:graphicFrame>
    </p:spTree>
    <p:extLst>
      <p:ext uri="{BB962C8B-B14F-4D97-AF65-F5344CB8AC3E}">
        <p14:creationId xmlns:p14="http://schemas.microsoft.com/office/powerpoint/2010/main" xmlns="" val="264183658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84909"/>
            <a:ext cx="12191999" cy="463731"/>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t>Непрограммная деятельность</a:t>
            </a:r>
            <a:endParaRPr lang="ru-RU" sz="3600" dirty="0"/>
          </a:p>
        </p:txBody>
      </p:sp>
      <p:graphicFrame>
        <p:nvGraphicFramePr>
          <p:cNvPr id="3" name="Таблица 2"/>
          <p:cNvGraphicFramePr>
            <a:graphicFrameLocks noGrp="1"/>
          </p:cNvGraphicFramePr>
          <p:nvPr>
            <p:extLst>
              <p:ext uri="{D42A27DB-BD31-4B8C-83A1-F6EECF244321}">
                <p14:modId xmlns:p14="http://schemas.microsoft.com/office/powerpoint/2010/main" xmlns="" val="1266036635"/>
              </p:ext>
            </p:extLst>
          </p:nvPr>
        </p:nvGraphicFramePr>
        <p:xfrm>
          <a:off x="99392" y="606561"/>
          <a:ext cx="12002121" cy="5279889"/>
        </p:xfrm>
        <a:graphic>
          <a:graphicData uri="http://schemas.openxmlformats.org/drawingml/2006/table">
            <a:tbl>
              <a:tblPr firstRow="1" bandRow="1">
                <a:tableStyleId>{21E4AEA4-8DFA-4A89-87EB-49C32662AFE0}</a:tableStyleId>
              </a:tblPr>
              <a:tblGrid>
                <a:gridCol w="5687046"/>
                <a:gridCol w="1243012"/>
                <a:gridCol w="1314450"/>
                <a:gridCol w="1300163"/>
                <a:gridCol w="785812"/>
                <a:gridCol w="814388"/>
                <a:gridCol w="857250"/>
              </a:tblGrid>
              <a:tr h="491426">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505512">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Оценка исполнения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gridSpan="3">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План на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1023743">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r>
              <a:tr h="1877301">
                <a:tc>
                  <a:txBody>
                    <a:bodyPr/>
                    <a:lstStyle/>
                    <a:p>
                      <a:pPr marL="90488" indent="0" algn="l" rtl="0" fontAlgn="ctr"/>
                      <a:r>
                        <a:rPr lang="ru-RU" sz="2000" b="0" i="0" u="none" strike="noStrike" dirty="0" smtClean="0">
                          <a:solidFill>
                            <a:srgbClr val="000000"/>
                          </a:solidFill>
                          <a:effectLst/>
                          <a:latin typeface="Times New Roman" panose="02020603050405020304" pitchFamily="18" charset="0"/>
                          <a:cs typeface="Times New Roman" panose="02020603050405020304" pitchFamily="18" charset="0"/>
                        </a:rPr>
                        <a:t>Выплаты по оплате труда работников муниципальных  органов  в рамках непрограммной деятельности на поощрение управленческих команд за достижение показателей деятельности исполнительных ОМС</a:t>
                      </a:r>
                      <a:endParaRPr lang="ru-RU"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mn-lt"/>
                        </a:rPr>
                        <a:t>71,1</a:t>
                      </a:r>
                      <a:endParaRPr lang="ru-RU" sz="2000" b="1" i="0" u="none" strike="noStrike" dirty="0">
                        <a:solidFill>
                          <a:srgbClr val="000000"/>
                        </a:solidFill>
                        <a:effectLst/>
                        <a:latin typeface="+mn-lt"/>
                      </a:endParaRPr>
                    </a:p>
                  </a:txBody>
                  <a:tcPr marL="9525" marR="9525" marT="9525" marB="0" anchor="ctr"/>
                </a:tc>
                <a:tc>
                  <a:txBody>
                    <a:bodyPr/>
                    <a:lstStyle/>
                    <a:p>
                      <a:pPr algn="ctr" rtl="0" fontAlgn="ctr"/>
                      <a:r>
                        <a:rPr lang="ru-RU" sz="2000" b="1" i="0" u="none" strike="noStrike" dirty="0" smtClean="0">
                          <a:solidFill>
                            <a:srgbClr val="000000"/>
                          </a:solidFill>
                          <a:effectLst/>
                          <a:latin typeface="Calibri"/>
                        </a:rPr>
                        <a:t>81,5</a:t>
                      </a:r>
                      <a:endParaRPr lang="ru-RU" sz="2000" b="1" i="0" u="none" strike="noStrike" dirty="0">
                        <a:solidFill>
                          <a:srgbClr val="000000"/>
                        </a:solidFill>
                        <a:effectLst/>
                        <a:latin typeface="Calibri"/>
                      </a:endParaRPr>
                    </a:p>
                  </a:txBody>
                  <a:tcPr marL="9525" marR="9525" marT="9525" marB="0" anchor="ctr"/>
                </a:tc>
                <a:tc>
                  <a:txBody>
                    <a:bodyPr/>
                    <a:lstStyle/>
                    <a:p>
                      <a:pPr algn="ctr" rtl="0" fontAlgn="ctr"/>
                      <a:r>
                        <a:rPr lang="ru-RU" sz="2000" b="1" i="0" u="none" strike="noStrike" dirty="0" smtClean="0">
                          <a:solidFill>
                            <a:srgbClr val="000000"/>
                          </a:solidFill>
                          <a:effectLst/>
                          <a:latin typeface="Calibri"/>
                        </a:rPr>
                        <a:t>106,1</a:t>
                      </a:r>
                      <a:endParaRPr lang="ru-RU" sz="2000" b="1" i="0" u="none" strike="noStrike" dirty="0">
                        <a:solidFill>
                          <a:srgbClr val="000000"/>
                        </a:solidFill>
                        <a:effectLst/>
                        <a:latin typeface="Calibri"/>
                      </a:endParaRPr>
                    </a:p>
                  </a:txBody>
                  <a:tcPr marL="9525" marR="9525" marT="9525" marB="0" anchor="ctr"/>
                </a:tc>
                <a:tc>
                  <a:txBody>
                    <a:bodyPr/>
                    <a:lstStyle/>
                    <a:p>
                      <a:pPr algn="ctr" rtl="0" fontAlgn="ctr"/>
                      <a:r>
                        <a:rPr lang="ru-RU" sz="2000" b="1"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749759">
                <a:tc>
                  <a:txBody>
                    <a:bodyPr/>
                    <a:lstStyle/>
                    <a:p>
                      <a:pPr marL="90488" indent="0" algn="l" rtl="0" fontAlgn="ctr"/>
                      <a:r>
                        <a:rPr lang="ru-RU" sz="2000" b="0" i="0" u="none" strike="noStrike" dirty="0" smtClean="0">
                          <a:solidFill>
                            <a:srgbClr val="000000"/>
                          </a:solidFill>
                          <a:effectLst/>
                          <a:latin typeface="Times New Roman" panose="02020603050405020304" pitchFamily="18" charset="0"/>
                          <a:cs typeface="Times New Roman" panose="02020603050405020304" pitchFamily="18" charset="0"/>
                        </a:rPr>
                        <a:t>Выполнение других обязательств муниципального образования</a:t>
                      </a:r>
                      <a:endParaRPr lang="ru-RU"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chemeClr val="tx1"/>
                          </a:solidFill>
                          <a:effectLst/>
                          <a:latin typeface="Calibri"/>
                        </a:rPr>
                        <a:t>25,0</a:t>
                      </a:r>
                      <a:endParaRPr lang="ru-RU" sz="2000" b="1" i="0" u="none" strike="noStrike" dirty="0">
                        <a:solidFill>
                          <a:schemeClr val="tx1"/>
                        </a:solidFill>
                        <a:effectLst/>
                        <a:latin typeface="Calibri"/>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60,0</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632148">
                <a:tc>
                  <a:txBody>
                    <a:bodyPr/>
                    <a:lstStyle/>
                    <a:p>
                      <a:pPr algn="ctr" rtl="0" fontAlgn="ctr"/>
                      <a:r>
                        <a:rPr lang="ru-RU" sz="2000" b="1" i="0" u="none" strike="noStrike" dirty="0">
                          <a:solidFill>
                            <a:schemeClr val="tx1"/>
                          </a:solidFill>
                          <a:effectLst/>
                          <a:latin typeface="Calibri"/>
                        </a:rPr>
                        <a:t>Итого</a:t>
                      </a: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96,1</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chemeClr val="tx1"/>
                          </a:solidFill>
                          <a:effectLst/>
                          <a:latin typeface="Calibri"/>
                        </a:rPr>
                        <a:t>81,5</a:t>
                      </a:r>
                      <a:endParaRPr lang="ru-RU" sz="2000" b="1" i="0" u="none" strike="noStrike" dirty="0">
                        <a:solidFill>
                          <a:schemeClr val="tx1"/>
                        </a:solidFill>
                        <a:effectLst/>
                        <a:latin typeface="Calibri"/>
                      </a:endParaRPr>
                    </a:p>
                  </a:txBody>
                  <a:tcPr marL="9525" marR="9525" marT="9525" marB="0" anchor="ctr"/>
                </a:tc>
                <a:tc>
                  <a:txBody>
                    <a:bodyPr/>
                    <a:lstStyle/>
                    <a:p>
                      <a:pPr algn="ctr" rtl="0" fontAlgn="ctr"/>
                      <a:r>
                        <a:rPr lang="ru-RU" sz="2000" b="1" i="0" u="none" strike="noStrike" dirty="0" smtClean="0">
                          <a:solidFill>
                            <a:schemeClr val="tx1"/>
                          </a:solidFill>
                          <a:effectLst/>
                          <a:latin typeface="Calibri"/>
                        </a:rPr>
                        <a:t>166,1</a:t>
                      </a:r>
                      <a:endParaRPr lang="ru-RU" sz="2000" b="1" i="0" u="none" strike="noStrike" dirty="0">
                        <a:solidFill>
                          <a:schemeClr val="tx1"/>
                        </a:solidFill>
                        <a:effectLst/>
                        <a:latin typeface="Calibri"/>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bl>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xmlns="" val="217240113"/>
              </p:ext>
            </p:extLst>
          </p:nvPr>
        </p:nvGraphicFramePr>
        <p:xfrm>
          <a:off x="0" y="0"/>
          <a:ext cx="3105150" cy="857250"/>
        </p:xfrm>
        <a:graphic>
          <a:graphicData uri="http://schemas.openxmlformats.org/presentationml/2006/ole">
            <p:oleObj spid="_x0000_s144408" name="Документ" r:id="rId3" imgW="5940803" imgH="1676580" progId="Word.Document.12">
              <p:embed/>
            </p:oleObj>
          </a:graphicData>
        </a:graphic>
      </p:graphicFrame>
    </p:spTree>
    <p:extLst>
      <p:ext uri="{BB962C8B-B14F-4D97-AF65-F5344CB8AC3E}">
        <p14:creationId xmlns:p14="http://schemas.microsoft.com/office/powerpoint/2010/main" xmlns="" val="282358842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45" y="2008629"/>
            <a:ext cx="11830930" cy="2585323"/>
          </a:xfrm>
          <a:prstGeom prst="rect">
            <a:avLst/>
          </a:prstGeom>
          <a:solidFill>
            <a:srgbClr val="4B0108"/>
          </a:solidFill>
        </p:spPr>
        <p:txBody>
          <a:bodyPr wrap="square">
            <a:spAutoFit/>
          </a:bodyPr>
          <a:lstStyle/>
          <a:p>
            <a:pPr algn="ctr"/>
            <a:r>
              <a:rPr lang="ru-RU" sz="5400" b="1" dirty="0">
                <a:solidFill>
                  <a:srgbClr val="FFFF00"/>
                </a:solidFill>
              </a:rPr>
              <a:t>Межбюджетные трансферты из бюджета муниципального образования Куприяновское</a:t>
            </a:r>
            <a:endParaRPr lang="ru-RU" sz="5400"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455944833"/>
              </p:ext>
            </p:extLst>
          </p:nvPr>
        </p:nvGraphicFramePr>
        <p:xfrm>
          <a:off x="0" y="0"/>
          <a:ext cx="3105150" cy="857250"/>
        </p:xfrm>
        <a:graphic>
          <a:graphicData uri="http://schemas.openxmlformats.org/presentationml/2006/ole">
            <p:oleObj spid="_x0000_s158738" name="Документ" r:id="rId3" imgW="5940803" imgH="1676580" progId="Word.Document.12">
              <p:embed/>
            </p:oleObj>
          </a:graphicData>
        </a:graphic>
      </p:graphicFrame>
    </p:spTree>
    <p:extLst>
      <p:ext uri="{BB962C8B-B14F-4D97-AF65-F5344CB8AC3E}">
        <p14:creationId xmlns:p14="http://schemas.microsoft.com/office/powerpoint/2010/main" xmlns="" val="2061862083"/>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0"/>
            <a:ext cx="12191999" cy="1260389"/>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Межбюджетные трансферты из бюджета муниципального образования Куприяновское</a:t>
            </a:r>
            <a:endParaRPr lang="ru-RU" sz="2400"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1633827668"/>
              </p:ext>
            </p:extLst>
          </p:nvPr>
        </p:nvGraphicFramePr>
        <p:xfrm>
          <a:off x="0" y="1150619"/>
          <a:ext cx="12192001" cy="5647998"/>
        </p:xfrm>
        <a:graphic>
          <a:graphicData uri="http://schemas.openxmlformats.org/drawingml/2006/table">
            <a:tbl>
              <a:tblPr firstRow="1" bandRow="1">
                <a:tableStyleId>{21E4AEA4-8DFA-4A89-87EB-49C32662AFE0}</a:tableStyleId>
              </a:tblPr>
              <a:tblGrid>
                <a:gridCol w="5953187"/>
                <a:gridCol w="1148792"/>
                <a:gridCol w="1232849"/>
                <a:gridCol w="1331011"/>
                <a:gridCol w="787223"/>
                <a:gridCol w="857720"/>
                <a:gridCol w="881219"/>
              </a:tblGrid>
              <a:tr h="329685">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lnL w="12700" cap="flat" cmpd="sng" algn="ctr">
                      <a:solidFill>
                        <a:srgbClr val="7030A0"/>
                      </a:solidFill>
                      <a:prstDash val="solid"/>
                      <a:round/>
                      <a:headEnd type="none" w="med" len="med"/>
                      <a:tailEnd type="none" w="med" len="med"/>
                    </a:lnL>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193751">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Оценка исполнения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gridSpan="3">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План на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611341">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solidFill>
                      <a:schemeClr val="accent6">
                        <a:lumMod val="50000"/>
                      </a:schemeClr>
                    </a:solidFill>
                  </a:tcPr>
                </a:tc>
              </a:tr>
              <a:tr h="1541261">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составлению проекта бюджета муниципального образования, исполнению бюджета муниципального образования, осуществлению контроля за его исполнением, составлению отчета об исполнении бюджета муниципального образования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r>
              <a:tr h="775065">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предупреждению и ликвидации последствий чрезвычайных ситуаций в границах поселения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775065">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обеспечению жителей услугами связи, общественного питания, торговли, бытового обслуживания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030464">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содействию и развитию сельскохозяйственного производства, созданию условий для развития малого и  среднего предпринимательства</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xmlns="" val="1133340256"/>
              </p:ext>
            </p:extLst>
          </p:nvPr>
        </p:nvGraphicFramePr>
        <p:xfrm>
          <a:off x="0" y="0"/>
          <a:ext cx="3105150" cy="857250"/>
        </p:xfrm>
        <a:graphic>
          <a:graphicData uri="http://schemas.openxmlformats.org/presentationml/2006/ole">
            <p:oleObj spid="_x0000_s159764" name="Документ" r:id="rId3" imgW="5940803" imgH="1676580" progId="Word.Document.12">
              <p:embed/>
            </p:oleObj>
          </a:graphicData>
        </a:graphic>
      </p:graphicFrame>
    </p:spTree>
    <p:extLst>
      <p:ext uri="{BB962C8B-B14F-4D97-AF65-F5344CB8AC3E}">
        <p14:creationId xmlns:p14="http://schemas.microsoft.com/office/powerpoint/2010/main" xmlns="" val="249593676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0"/>
            <a:ext cx="12191999" cy="1272745"/>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Межбюджетные трансферты из бюджета муниципального образования Куприяновское</a:t>
            </a:r>
            <a:endParaRPr lang="ru-RU" sz="2400"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1576667425"/>
              </p:ext>
            </p:extLst>
          </p:nvPr>
        </p:nvGraphicFramePr>
        <p:xfrm>
          <a:off x="14983" y="1266092"/>
          <a:ext cx="12092610" cy="5458265"/>
        </p:xfrm>
        <a:graphic>
          <a:graphicData uri="http://schemas.openxmlformats.org/drawingml/2006/table">
            <a:tbl>
              <a:tblPr firstRow="1" bandRow="1">
                <a:tableStyleId>{21E4AEA4-8DFA-4A89-87EB-49C32662AFE0}</a:tableStyleId>
              </a:tblPr>
              <a:tblGrid>
                <a:gridCol w="5814317"/>
                <a:gridCol w="1229765"/>
                <a:gridCol w="1222799"/>
                <a:gridCol w="1320160"/>
                <a:gridCol w="780806"/>
                <a:gridCol w="850728"/>
                <a:gridCol w="874035"/>
              </a:tblGrid>
              <a:tr h="318560">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327691">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Оценка исполнения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gridSpan="3">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План на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663629">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r>
              <a:tr h="2441754">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обеспечению проживающих в поселении и нуждающихся в жилых помещениях малоимущих граждан жилыми помещениями, организация строительства и содержания муниципального жилищного фонда, созданию условий для жилищного строительства, осуществлению муниципального жилищного контроля, а также иных полномочий органов местного самоуправления в соответствии с жилищным законодательством.</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090438">
                <a:tc>
                  <a:txBody>
                    <a:bodyPr/>
                    <a:lstStyle/>
                    <a:p>
                      <a:pPr marL="79375" indent="0" algn="l"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Обеспечение полномочий на реализацию мероприятий  на организацию и осуществление мероприятий по работе с детьми и молодежью на территории муниципального образования Куприяновское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63175">
                <a:tc>
                  <a:txBody>
                    <a:bodyPr/>
                    <a:lstStyle/>
                    <a:p>
                      <a:pPr marL="79375" indent="0" algn="l"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Обеспечение полномочий  на создание мест (площадок) для накопления твердых коммунальных отходов</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50,0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xmlns="" val="1650155693"/>
              </p:ext>
            </p:extLst>
          </p:nvPr>
        </p:nvGraphicFramePr>
        <p:xfrm>
          <a:off x="0" y="0"/>
          <a:ext cx="3105150" cy="857250"/>
        </p:xfrm>
        <a:graphic>
          <a:graphicData uri="http://schemas.openxmlformats.org/presentationml/2006/ole">
            <p:oleObj spid="_x0000_s160789" name="Документ" r:id="rId3" imgW="5940803" imgH="1676580" progId="Word.Document.12">
              <p:embed/>
            </p:oleObj>
          </a:graphicData>
        </a:graphic>
      </p:graphicFrame>
    </p:spTree>
    <p:extLst>
      <p:ext uri="{BB962C8B-B14F-4D97-AF65-F5344CB8AC3E}">
        <p14:creationId xmlns:p14="http://schemas.microsoft.com/office/powerpoint/2010/main" xmlns="" val="1529060350"/>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84909"/>
            <a:ext cx="12191999" cy="1349996"/>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Межбюджетные трансферты из бюджета муниципального образования Куприяновское</a:t>
            </a:r>
            <a:endParaRPr lang="ru-RU" sz="2400" dirty="0">
              <a:solidFill>
                <a:srgbClr val="FFFF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xmlns="" val="3237283143"/>
              </p:ext>
            </p:extLst>
          </p:nvPr>
        </p:nvGraphicFramePr>
        <p:xfrm>
          <a:off x="57189" y="1505242"/>
          <a:ext cx="12092608" cy="4417256"/>
        </p:xfrm>
        <a:graphic>
          <a:graphicData uri="http://schemas.openxmlformats.org/drawingml/2006/table">
            <a:tbl>
              <a:tblPr firstRow="1" bandRow="1">
                <a:tableStyleId>{21E4AEA4-8DFA-4A89-87EB-49C32662AFE0}</a:tableStyleId>
              </a:tblPr>
              <a:tblGrid>
                <a:gridCol w="5904655"/>
                <a:gridCol w="1139427"/>
                <a:gridCol w="1222798"/>
                <a:gridCol w="1320160"/>
                <a:gridCol w="780805"/>
                <a:gridCol w="850728"/>
                <a:gridCol w="874035"/>
              </a:tblGrid>
              <a:tr h="391144">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402356">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Оценка исполнения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gridSpan="3">
                  <a:txBody>
                    <a:bodyPr/>
                    <a:lstStyle/>
                    <a:p>
                      <a:pPr 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 План на</a:t>
                      </a:r>
                      <a:endParaRPr lang="ru-RU" dirty="0"/>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814835">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r>
              <a:tr h="987675">
                <a:tc>
                  <a:txBody>
                    <a:bodyPr/>
                    <a:lstStyle/>
                    <a:p>
                      <a:pPr marL="79375"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a:t>
                      </a: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созданию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условий для организации досуга и обеспечения жителей поселения услугами организаций культуры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930,0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2 846,0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500,0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500,0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222560">
                <a:tc>
                  <a:txBody>
                    <a:bodyPr/>
                    <a:lstStyle/>
                    <a:p>
                      <a:pPr marL="84138" indent="0" algn="l"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Обеспечение полномочий на обеспечение мероприятий по развитию физической культуры и массового спорта  на территории муниципального образования Куприяновское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98686">
                <a:tc>
                  <a:txBody>
                    <a:bodyPr/>
                    <a:lstStyle/>
                    <a:p>
                      <a:pPr algn="ctr" rtl="0" fontAlgn="ctr"/>
                      <a:r>
                        <a:rPr lang="ru-RU" sz="2000" b="1" i="0" u="none" strike="noStrike" dirty="0">
                          <a:solidFill>
                            <a:schemeClr val="tx1"/>
                          </a:solidFill>
                          <a:effectLst/>
                          <a:latin typeface="Calibri"/>
                        </a:rPr>
                        <a:t>Итого</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1 230,0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3 096,0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750,0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750,0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5" name="Объект 4"/>
          <p:cNvGraphicFramePr>
            <a:graphicFrameLocks noChangeAspect="1"/>
          </p:cNvGraphicFramePr>
          <p:nvPr>
            <p:extLst>
              <p:ext uri="{D42A27DB-BD31-4B8C-83A1-F6EECF244321}">
                <p14:modId xmlns:p14="http://schemas.microsoft.com/office/powerpoint/2010/main" xmlns="" val="1694693484"/>
              </p:ext>
            </p:extLst>
          </p:nvPr>
        </p:nvGraphicFramePr>
        <p:xfrm>
          <a:off x="0" y="0"/>
          <a:ext cx="3105150" cy="857250"/>
        </p:xfrm>
        <a:graphic>
          <a:graphicData uri="http://schemas.openxmlformats.org/presentationml/2006/ole">
            <p:oleObj spid="_x0000_s161814" name="Документ" r:id="rId3" imgW="5940803" imgH="1676580" progId="Word.Document.12">
              <p:embed/>
            </p:oleObj>
          </a:graphicData>
        </a:graphic>
      </p:graphicFrame>
    </p:spTree>
    <p:extLst>
      <p:ext uri="{BB962C8B-B14F-4D97-AF65-F5344CB8AC3E}">
        <p14:creationId xmlns:p14="http://schemas.microsoft.com/office/powerpoint/2010/main" xmlns="" val="215494197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738858" y="299804"/>
            <a:ext cx="10206399" cy="5261547"/>
          </a:xfrm>
          <a:prstGeom prst="roundRect">
            <a:avLst/>
          </a:prstGeom>
          <a:blipFill>
            <a:blip r:embed="rId3" cstate="print"/>
            <a:tile tx="0" ty="0" sx="100000" sy="100000" flip="none" algn="tl"/>
          </a:blip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600" b="1" dirty="0" smtClean="0">
                <a:solidFill>
                  <a:srgbClr val="FF0000"/>
                </a:solidFill>
              </a:rPr>
              <a:t>СПАСИБО ЗА ВНИМАНИЕ!</a:t>
            </a:r>
            <a:endParaRPr lang="ru-RU" sz="9600" b="1" dirty="0">
              <a:solidFill>
                <a:srgbClr val="FF0000"/>
              </a:solidFill>
            </a:endParaRPr>
          </a:p>
        </p:txBody>
      </p:sp>
      <p:graphicFrame>
        <p:nvGraphicFramePr>
          <p:cNvPr id="3" name="Объект 2"/>
          <p:cNvGraphicFramePr>
            <a:graphicFrameLocks noChangeAspect="1"/>
          </p:cNvGraphicFramePr>
          <p:nvPr>
            <p:extLst>
              <p:ext uri="{D42A27DB-BD31-4B8C-83A1-F6EECF244321}">
                <p14:modId xmlns:p14="http://schemas.microsoft.com/office/powerpoint/2010/main" xmlns="" val="1979974754"/>
              </p:ext>
            </p:extLst>
          </p:nvPr>
        </p:nvGraphicFramePr>
        <p:xfrm>
          <a:off x="0" y="0"/>
          <a:ext cx="3217863" cy="828675"/>
        </p:xfrm>
        <a:graphic>
          <a:graphicData uri="http://schemas.openxmlformats.org/presentationml/2006/ole">
            <p:oleObj spid="_x0000_s49213" name="Документ" r:id="rId4" imgW="5940803" imgH="1676580" progId="Word.Document.12">
              <p:embed/>
            </p:oleObj>
          </a:graphicData>
        </a:graphic>
      </p:graphicFrame>
    </p:spTree>
    <p:extLst>
      <p:ext uri="{BB962C8B-B14F-4D97-AF65-F5344CB8AC3E}">
        <p14:creationId xmlns:p14="http://schemas.microsoft.com/office/powerpoint/2010/main" xmlns="" val="250079123"/>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object 2"/>
          <p:cNvSpPr>
            <a:spLocks noChangeArrowheads="1"/>
          </p:cNvSpPr>
          <p:nvPr/>
        </p:nvSpPr>
        <p:spPr bwMode="auto">
          <a:xfrm>
            <a:off x="836003" y="0"/>
            <a:ext cx="11059584" cy="763586"/>
          </a:xfrm>
          <a:prstGeom prst="rect">
            <a:avLst/>
          </a:prstGeom>
          <a:solidFill>
            <a:schemeClr val="accent2">
              <a:lumMod val="75000"/>
            </a:schemeClr>
          </a:solidFill>
          <a:ln>
            <a:noFill/>
          </a:ln>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ru-RU" altLang="ru-RU" sz="4800" dirty="0">
              <a:latin typeface="Calibri" pitchFamily="34" charset="0"/>
            </a:endParaRPr>
          </a:p>
        </p:txBody>
      </p:sp>
      <p:sp>
        <p:nvSpPr>
          <p:cNvPr id="17411" name="object 3"/>
          <p:cNvSpPr>
            <a:spLocks noGrp="1"/>
          </p:cNvSpPr>
          <p:nvPr>
            <p:ph type="title"/>
          </p:nvPr>
        </p:nvSpPr>
        <p:spPr>
          <a:xfrm>
            <a:off x="3332747" y="201612"/>
            <a:ext cx="5149516" cy="360362"/>
          </a:xfrm>
        </p:spPr>
        <p:txBody>
          <a:bodyPr tIns="12065"/>
          <a:lstStyle/>
          <a:p>
            <a:pPr marL="12700" algn="ctr" eaLnBrk="1" hangingPunct="1">
              <a:spcBef>
                <a:spcPts val="100"/>
              </a:spcBef>
            </a:pPr>
            <a:r>
              <a:rPr lang="ru-RU" altLang="ru-RU" sz="3200" b="1" dirty="0" smtClean="0">
                <a:solidFill>
                  <a:srgbClr val="FFFFFF"/>
                </a:solidFill>
                <a:latin typeface="Constantia" pitchFamily="18" charset="0"/>
                <a:ea typeface="Constantia" pitchFamily="18" charset="0"/>
                <a:cs typeface="Constantia" pitchFamily="18" charset="0"/>
              </a:rPr>
              <a:t>Обратная связь</a:t>
            </a:r>
            <a:endParaRPr lang="ru-RU" altLang="ru-RU" sz="3200" b="1" dirty="0" smtClean="0">
              <a:latin typeface="Constantia" pitchFamily="18" charset="0"/>
              <a:ea typeface="Constantia" pitchFamily="18" charset="0"/>
              <a:cs typeface="Constantia" pitchFamily="18" charset="0"/>
            </a:endParaRPr>
          </a:p>
        </p:txBody>
      </p:sp>
      <p:sp>
        <p:nvSpPr>
          <p:cNvPr id="17412" name="object 4"/>
          <p:cNvSpPr>
            <a:spLocks noChangeArrowheads="1"/>
          </p:cNvSpPr>
          <p:nvPr/>
        </p:nvSpPr>
        <p:spPr bwMode="auto">
          <a:xfrm>
            <a:off x="16412" y="873058"/>
            <a:ext cx="12192000" cy="5943599"/>
          </a:xfrm>
          <a:prstGeom prst="rect">
            <a:avLst/>
          </a:prstGeom>
          <a:solidFill>
            <a:schemeClr val="accent2">
              <a:lumMod val="50000"/>
            </a:schemeClr>
          </a:solidFill>
          <a:ln>
            <a:noFill/>
          </a:ln>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sz="3200">
              <a:latin typeface="Calibri" pitchFamily="34" charset="0"/>
            </a:endParaRPr>
          </a:p>
        </p:txBody>
      </p:sp>
      <p:sp>
        <p:nvSpPr>
          <p:cNvPr id="17413" name="object 5"/>
          <p:cNvSpPr txBox="1">
            <a:spLocks noChangeArrowheads="1"/>
          </p:cNvSpPr>
          <p:nvPr/>
        </p:nvSpPr>
        <p:spPr bwMode="auto">
          <a:xfrm>
            <a:off x="590843" y="914401"/>
            <a:ext cx="11043139" cy="590225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square" lIns="0" tIns="13335" rIns="0" bIns="0">
            <a:spAutoFit/>
          </a:bodyPr>
          <a:lstStyle>
            <a:lvl1pPr marL="184150" indent="-5873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3600" b="1" dirty="0" smtClean="0">
                <a:solidFill>
                  <a:srgbClr val="00FF00"/>
                </a:solidFill>
                <a:latin typeface="Constantia" pitchFamily="18" charset="0"/>
              </a:rPr>
              <a:t>Уважаемые пользователи!</a:t>
            </a:r>
          </a:p>
          <a:p>
            <a:pPr algn="ctr" eaLnBrk="1" hangingPunct="1">
              <a:spcBef>
                <a:spcPts val="100"/>
              </a:spcBef>
            </a:pPr>
            <a:endParaRPr lang="en-US" altLang="ru-RU" sz="500" dirty="0" smtClean="0">
              <a:solidFill>
                <a:srgbClr val="FFFF00"/>
              </a:solidFill>
              <a:latin typeface="Constantia" pitchFamily="18" charset="0"/>
            </a:endParaRPr>
          </a:p>
          <a:p>
            <a:pPr algn="ctr" eaLnBrk="1" hangingPunct="1">
              <a:spcBef>
                <a:spcPts val="100"/>
              </a:spcBef>
            </a:pPr>
            <a:r>
              <a:rPr lang="ru-RU" altLang="ru-RU" sz="2800" dirty="0" smtClean="0">
                <a:solidFill>
                  <a:srgbClr val="FFFF00"/>
                </a:solidFill>
                <a:latin typeface="Constantia" pitchFamily="18" charset="0"/>
              </a:rPr>
              <a:t> Направить  свои мнения </a:t>
            </a:r>
            <a:r>
              <a:rPr lang="ru-RU" altLang="ru-RU" sz="2800" dirty="0">
                <a:solidFill>
                  <a:srgbClr val="FFFF00"/>
                </a:solidFill>
                <a:latin typeface="Constantia" pitchFamily="18" charset="0"/>
              </a:rPr>
              <a:t>и пожелания по работе  </a:t>
            </a:r>
            <a:r>
              <a:rPr lang="ru-RU" altLang="ru-RU" sz="2800" dirty="0" smtClean="0">
                <a:solidFill>
                  <a:srgbClr val="FFFF00"/>
                </a:solidFill>
                <a:latin typeface="Constantia" pitchFamily="18" charset="0"/>
              </a:rPr>
              <a:t>рубрики </a:t>
            </a:r>
            <a:r>
              <a:rPr lang="ru-RU" altLang="ru-RU" sz="2800" dirty="0">
                <a:solidFill>
                  <a:srgbClr val="FFFF00"/>
                </a:solidFill>
                <a:latin typeface="Constantia" pitchFamily="18" charset="0"/>
              </a:rPr>
              <a:t>“Бюджет для граждан” </a:t>
            </a:r>
            <a:r>
              <a:rPr lang="ru-RU" altLang="ru-RU" sz="2800" dirty="0" smtClean="0">
                <a:solidFill>
                  <a:srgbClr val="FFFF00"/>
                </a:solidFill>
                <a:latin typeface="Constantia" pitchFamily="18" charset="0"/>
              </a:rPr>
              <a:t> Вы</a:t>
            </a:r>
            <a:r>
              <a:rPr lang="en-AU" altLang="ru-RU" sz="2800" dirty="0" smtClean="0">
                <a:solidFill>
                  <a:srgbClr val="FFFF00"/>
                </a:solidFill>
                <a:latin typeface="Constantia" pitchFamily="18" charset="0"/>
              </a:rPr>
              <a:t> </a:t>
            </a:r>
            <a:r>
              <a:rPr lang="ru-RU" altLang="ru-RU" sz="2800" dirty="0" smtClean="0">
                <a:solidFill>
                  <a:srgbClr val="FFFF00"/>
                </a:solidFill>
                <a:latin typeface="Constantia" pitchFamily="18" charset="0"/>
              </a:rPr>
              <a:t>можете </a:t>
            </a:r>
            <a:r>
              <a:rPr lang="ru-RU" altLang="ru-RU" sz="2800" dirty="0">
                <a:solidFill>
                  <a:srgbClr val="FFFF00"/>
                </a:solidFill>
                <a:latin typeface="Constantia" pitchFamily="18" charset="0"/>
              </a:rPr>
              <a:t>по электронному адресу</a:t>
            </a:r>
          </a:p>
          <a:p>
            <a:pPr algn="ctr" eaLnBrk="1" hangingPunct="1"/>
            <a:r>
              <a:rPr lang="en-US" altLang="ru-RU" sz="3200" b="1" u="sng" dirty="0" smtClean="0">
                <a:solidFill>
                  <a:schemeClr val="bg1"/>
                </a:solidFill>
                <a:latin typeface="Constantia" pitchFamily="18" charset="0"/>
                <a:hlinkClick r:id="rId4"/>
              </a:rPr>
              <a:t>kupr.grh@rambler.ru</a:t>
            </a:r>
            <a:endParaRPr lang="ru-RU" altLang="ru-RU" sz="3200" b="1" u="sng" dirty="0" smtClean="0">
              <a:solidFill>
                <a:schemeClr val="bg1"/>
              </a:solidFill>
              <a:latin typeface="Constantia" pitchFamily="18" charset="0"/>
            </a:endParaRPr>
          </a:p>
          <a:p>
            <a:pPr algn="ctr" eaLnBrk="1" hangingPunct="1"/>
            <a:endParaRPr lang="ru-RU" altLang="ru-RU" sz="800" u="sng" dirty="0" smtClean="0">
              <a:solidFill>
                <a:srgbClr val="00B0F0"/>
              </a:solidFill>
              <a:latin typeface="Constantia" pitchFamily="18" charset="0"/>
            </a:endParaRPr>
          </a:p>
          <a:p>
            <a:pPr algn="ctr" eaLnBrk="1" hangingPunct="1"/>
            <a:r>
              <a:rPr lang="ru-RU" altLang="ru-RU" sz="2800" u="sng" dirty="0" smtClean="0">
                <a:solidFill>
                  <a:srgbClr val="FFFF00"/>
                </a:solidFill>
                <a:latin typeface="Constantia" pitchFamily="18" charset="0"/>
              </a:rPr>
              <a:t>или по адресу:</a:t>
            </a:r>
          </a:p>
          <a:p>
            <a:pPr algn="ctr" eaLnBrk="1" hangingPunct="1"/>
            <a:r>
              <a:rPr lang="ru-RU" altLang="ru-RU" sz="2800" dirty="0" smtClean="0">
                <a:solidFill>
                  <a:srgbClr val="FFFF00"/>
                </a:solidFill>
                <a:latin typeface="Constantia" pitchFamily="18" charset="0"/>
              </a:rPr>
              <a:t>601481, Владимирская область,</a:t>
            </a:r>
          </a:p>
          <a:p>
            <a:pPr algn="ctr" eaLnBrk="1" hangingPunct="1"/>
            <a:r>
              <a:rPr lang="ru-RU" altLang="ru-RU" sz="2800" dirty="0" smtClean="0">
                <a:solidFill>
                  <a:srgbClr val="FFFF00"/>
                </a:solidFill>
                <a:latin typeface="Constantia" pitchFamily="18" charset="0"/>
              </a:rPr>
              <a:t> г. Гороховец, ул. Тимирязева, д. 3</a:t>
            </a:r>
          </a:p>
          <a:p>
            <a:pPr algn="ctr" eaLnBrk="1" hangingPunct="1"/>
            <a:r>
              <a:rPr lang="ru-RU" altLang="ru-RU" sz="2800" dirty="0" smtClean="0">
                <a:solidFill>
                  <a:srgbClr val="FFFF00"/>
                </a:solidFill>
                <a:latin typeface="Constantia" pitchFamily="18" charset="0"/>
              </a:rPr>
              <a:t>Администрация муниципального образования Куприяновское</a:t>
            </a:r>
          </a:p>
          <a:p>
            <a:pPr algn="ctr" eaLnBrk="1" hangingPunct="1"/>
            <a:endParaRPr lang="ru-RU" sz="1000" dirty="0"/>
          </a:p>
          <a:p>
            <a:pPr algn="ctr"/>
            <a:r>
              <a:rPr lang="ru-RU" b="1" dirty="0">
                <a:solidFill>
                  <a:srgbClr val="FFFFFF"/>
                </a:solidFill>
              </a:rPr>
              <a:t>Время </a:t>
            </a:r>
            <a:r>
              <a:rPr lang="ru-RU" b="1" dirty="0" smtClean="0">
                <a:solidFill>
                  <a:srgbClr val="FFFFFF"/>
                </a:solidFill>
              </a:rPr>
              <a:t>приема: </a:t>
            </a:r>
            <a:endParaRPr lang="ru-RU" b="1" dirty="0">
              <a:solidFill>
                <a:srgbClr val="FFFFFF"/>
              </a:solidFill>
            </a:endParaRPr>
          </a:p>
          <a:p>
            <a:pPr algn="ctr"/>
            <a:r>
              <a:rPr lang="ru-RU" b="1" dirty="0">
                <a:solidFill>
                  <a:srgbClr val="FFFFFF"/>
                </a:solidFill>
              </a:rPr>
              <a:t>с </a:t>
            </a:r>
            <a:r>
              <a:rPr lang="ru-RU" b="1" dirty="0" smtClean="0">
                <a:solidFill>
                  <a:srgbClr val="FFFFFF"/>
                </a:solidFill>
              </a:rPr>
              <a:t>8.00 </a:t>
            </a:r>
            <a:r>
              <a:rPr lang="ru-RU" b="1" dirty="0">
                <a:solidFill>
                  <a:srgbClr val="FFFFFF"/>
                </a:solidFill>
              </a:rPr>
              <a:t>до </a:t>
            </a:r>
            <a:r>
              <a:rPr lang="ru-RU" b="1" dirty="0" smtClean="0">
                <a:solidFill>
                  <a:srgbClr val="FFFFFF"/>
                </a:solidFill>
              </a:rPr>
              <a:t>16.15 (в пятницу – до 16.00) перерыв </a:t>
            </a:r>
            <a:r>
              <a:rPr lang="ru-RU" b="1" dirty="0">
                <a:solidFill>
                  <a:srgbClr val="FFFFFF"/>
                </a:solidFill>
              </a:rPr>
              <a:t>на обед с </a:t>
            </a:r>
            <a:r>
              <a:rPr lang="ru-RU" b="1" dirty="0" smtClean="0">
                <a:solidFill>
                  <a:srgbClr val="FFFFFF"/>
                </a:solidFill>
              </a:rPr>
              <a:t>12.00 </a:t>
            </a:r>
            <a:r>
              <a:rPr lang="ru-RU" b="1" dirty="0">
                <a:solidFill>
                  <a:srgbClr val="FFFFFF"/>
                </a:solidFill>
              </a:rPr>
              <a:t>до </a:t>
            </a:r>
            <a:r>
              <a:rPr lang="ru-RU" b="1" dirty="0" smtClean="0">
                <a:solidFill>
                  <a:srgbClr val="FFFFFF"/>
                </a:solidFill>
              </a:rPr>
              <a:t>13.00</a:t>
            </a:r>
          </a:p>
          <a:p>
            <a:pPr algn="ctr"/>
            <a:r>
              <a:rPr lang="ru-RU" b="1" dirty="0" smtClean="0">
                <a:solidFill>
                  <a:srgbClr val="FFFFFF"/>
                </a:solidFill>
              </a:rPr>
              <a:t>Выходные: суббота и воскресенье, праздничные дни </a:t>
            </a:r>
          </a:p>
          <a:p>
            <a:pPr algn="ctr"/>
            <a:endParaRPr lang="ru-RU" altLang="ru-RU" sz="1000" b="1" dirty="0" smtClean="0">
              <a:solidFill>
                <a:srgbClr val="FFFFFF"/>
              </a:solidFill>
              <a:latin typeface="Constantia" pitchFamily="18" charset="0"/>
            </a:endParaRPr>
          </a:p>
          <a:p>
            <a:pPr algn="ctr" eaLnBrk="1" hangingPunct="1"/>
            <a:r>
              <a:rPr lang="ru-RU" altLang="ru-RU" sz="2100" b="1" dirty="0" smtClean="0">
                <a:solidFill>
                  <a:srgbClr val="002060"/>
                </a:solidFill>
                <a:latin typeface="Arial" panose="020B0604020202020204" pitchFamily="34" charset="0"/>
                <a:cs typeface="Arial" panose="020B0604020202020204" pitchFamily="34" charset="0"/>
              </a:rPr>
              <a:t>Тел. 8(49238) </a:t>
            </a:r>
            <a:r>
              <a:rPr lang="ru-RU" altLang="ru-RU" sz="2100" b="1" dirty="0">
                <a:solidFill>
                  <a:srgbClr val="002060"/>
                </a:solidFill>
                <a:latin typeface="Arial" panose="020B0604020202020204" pitchFamily="34" charset="0"/>
                <a:cs typeface="Arial" panose="020B0604020202020204" pitchFamily="34" charset="0"/>
              </a:rPr>
              <a:t>2-28-21 и 8(49238) 2-38-10, </a:t>
            </a:r>
            <a:r>
              <a:rPr lang="ru-RU" altLang="ru-RU" sz="2100" b="1" dirty="0" smtClean="0">
                <a:solidFill>
                  <a:srgbClr val="002060"/>
                </a:solidFill>
                <a:latin typeface="Arial" panose="020B0604020202020204" pitchFamily="34" charset="0"/>
                <a:cs typeface="Arial" panose="020B0604020202020204" pitchFamily="34" charset="0"/>
              </a:rPr>
              <a:t>факс 8(49238) 2-38-10</a:t>
            </a:r>
          </a:p>
          <a:p>
            <a:pPr algn="ctr" eaLnBrk="1" hangingPunct="1"/>
            <a:endParaRPr lang="ru-RU" altLang="ru-RU" sz="100" dirty="0">
              <a:solidFill>
                <a:srgbClr val="FFFF00"/>
              </a:solidFill>
              <a:latin typeface="Constantia" pitchFamily="18" charset="0"/>
            </a:endParaRPr>
          </a:p>
          <a:p>
            <a:pPr algn="ctr" eaLnBrk="1" hangingPunct="1"/>
            <a:r>
              <a:rPr lang="ru-RU" altLang="ru-RU" sz="3200" b="1" dirty="0">
                <a:solidFill>
                  <a:srgbClr val="00FF00"/>
                </a:solidFill>
                <a:latin typeface="Constantia" pitchFamily="18" charset="0"/>
              </a:rPr>
              <a:t>Ждем Ваших вопросов и предложений</a:t>
            </a:r>
            <a:r>
              <a:rPr lang="ru-RU" altLang="ru-RU" sz="2800" dirty="0">
                <a:solidFill>
                  <a:srgbClr val="00FF00"/>
                </a:solidFill>
                <a:latin typeface="Constantia" pitchFamily="18" charset="0"/>
              </a:rPr>
              <a:t>!</a:t>
            </a:r>
          </a:p>
        </p:txBody>
      </p:sp>
      <p:graphicFrame>
        <p:nvGraphicFramePr>
          <p:cNvPr id="2" name="Объект 1"/>
          <p:cNvGraphicFramePr>
            <a:graphicFrameLocks noChangeAspect="1"/>
          </p:cNvGraphicFramePr>
          <p:nvPr>
            <p:extLst>
              <p:ext uri="{D42A27DB-BD31-4B8C-83A1-F6EECF244321}">
                <p14:modId xmlns:p14="http://schemas.microsoft.com/office/powerpoint/2010/main" xmlns="" val="3923669158"/>
              </p:ext>
            </p:extLst>
          </p:nvPr>
        </p:nvGraphicFramePr>
        <p:xfrm>
          <a:off x="16412" y="-32545"/>
          <a:ext cx="3217863" cy="828675"/>
        </p:xfrm>
        <a:graphic>
          <a:graphicData uri="http://schemas.openxmlformats.org/presentationml/2006/ole">
            <p:oleObj spid="_x0000_s50239" name="Документ" r:id="rId5" imgW="5940803" imgH="1676580" progId="Word.Document.12">
              <p:embed/>
            </p:oleObj>
          </a:graphicData>
        </a:graphic>
      </p:graphicFrame>
    </p:spTree>
    <p:extLst>
      <p:ext uri="{BB962C8B-B14F-4D97-AF65-F5344CB8AC3E}">
        <p14:creationId xmlns:p14="http://schemas.microsoft.com/office/powerpoint/2010/main" xmlns="" val="1128016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15989</TotalTime>
  <Words>21165</Words>
  <Application>Microsoft Office PowerPoint</Application>
  <PresentationFormat>Произвольный</PresentationFormat>
  <Paragraphs>5238</Paragraphs>
  <Slides>169</Slides>
  <Notes>15</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169</vt:i4>
      </vt:variant>
    </vt:vector>
  </HeadingPairs>
  <TitlesOfParts>
    <vt:vector size="171" baseType="lpstr">
      <vt:lpstr>Тема Office</vt:lpstr>
      <vt:lpstr>Документ</vt:lpstr>
      <vt:lpstr>Слайд 1</vt:lpstr>
      <vt:lpstr>Слайд 2</vt:lpstr>
      <vt:lpstr>Слайд 3</vt:lpstr>
      <vt:lpstr>Слайд 4</vt:lpstr>
      <vt:lpstr>Слайд 5</vt:lpstr>
      <vt:lpstr>Слайд 6</vt:lpstr>
      <vt:lpstr>Слайд 7</vt:lpstr>
      <vt:lpstr>Слайд 8</vt:lpstr>
      <vt:lpstr>Слайд 9</vt:lpstr>
      <vt:lpstr>ежегодное формирование и исполнение бюджета</vt:lpstr>
      <vt:lpstr>Слайд 11</vt:lpstr>
      <vt:lpstr>Слайд 12</vt:lpstr>
      <vt:lpstr>Слайд 13</vt:lpstr>
      <vt:lpstr>Слайд 14</vt:lpstr>
      <vt:lpstr>Слайд 15</vt:lpstr>
      <vt:lpstr>Слайд 16</vt:lpstr>
      <vt:lpstr>Бюджетная система Российской Федерации</vt:lpstr>
      <vt:lpstr>Слайд 18</vt:lpstr>
      <vt:lpstr>Доходы бюджета</vt:lpstr>
      <vt:lpstr>Структура доходов бюджета</vt:lpstr>
      <vt:lpstr>Федеральные, региональные и местные налоги</vt:lpstr>
      <vt:lpstr>Слайд 22</vt:lpstr>
      <vt:lpstr>Слайд 23</vt:lpstr>
      <vt:lpstr> Нормативы зачисления налогов в бюджет муниципального образования Куприяновское </vt:lpstr>
      <vt:lpstr>Слайд 25</vt:lpstr>
      <vt:lpstr>Слайд 26</vt:lpstr>
      <vt:lpstr>Слайд 27</vt:lpstr>
      <vt:lpstr>Слайд 28</vt:lpstr>
      <vt:lpstr>Структура расходов бюджетов</vt:lpstr>
      <vt:lpstr>Слайд 30</vt:lpstr>
      <vt:lpstr>Слайд 31</vt:lpstr>
      <vt:lpstr>Слайд 32</vt:lpstr>
      <vt:lpstr>Слайд 33</vt:lpstr>
      <vt:lpstr>Слайд 34</vt:lpstr>
      <vt:lpstr>Слайд 35</vt:lpstr>
      <vt:lpstr>Результат исполнения  бюджета</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Слайд 81</vt:lpstr>
      <vt:lpstr>Слайд 82</vt:lpstr>
      <vt:lpstr>Слайд 83</vt:lpstr>
      <vt:lpstr>Слайд 84</vt:lpstr>
      <vt:lpstr>Слайд 85</vt:lpstr>
      <vt:lpstr>Слайд 86</vt:lpstr>
      <vt:lpstr>Слайд 87</vt:lpstr>
      <vt:lpstr>Слайд 88</vt:lpstr>
      <vt:lpstr>Слайд 89</vt:lpstr>
      <vt:lpstr>Слайд 90</vt:lpstr>
      <vt:lpstr>Слайд 91</vt:lpstr>
      <vt:lpstr>Слайд 92</vt:lpstr>
      <vt:lpstr>Слайд 93</vt:lpstr>
      <vt:lpstr>Слайд 94</vt:lpstr>
      <vt:lpstr>Слайд 95</vt:lpstr>
      <vt:lpstr>Слайд 96</vt:lpstr>
      <vt:lpstr>Слайд 97</vt:lpstr>
      <vt:lpstr>Слайд 98</vt:lpstr>
      <vt:lpstr>Слайд 99</vt:lpstr>
      <vt:lpstr>Слайд 100</vt:lpstr>
      <vt:lpstr>Слайд 101</vt:lpstr>
      <vt:lpstr>Слайд 102</vt:lpstr>
      <vt:lpstr>Слайд 103</vt:lpstr>
      <vt:lpstr>Слайд 104</vt:lpstr>
      <vt:lpstr>Слайд 105</vt:lpstr>
      <vt:lpstr>Слайд 106</vt:lpstr>
      <vt:lpstr>Слайд 107</vt:lpstr>
      <vt:lpstr>Слайд 108</vt:lpstr>
      <vt:lpstr>Слайд 109</vt:lpstr>
      <vt:lpstr>Слайд 110</vt:lpstr>
      <vt:lpstr>Слайд 111</vt:lpstr>
      <vt:lpstr>Слайд 112</vt:lpstr>
      <vt:lpstr>Слайд 113</vt:lpstr>
      <vt:lpstr>Слайд 114</vt:lpstr>
      <vt:lpstr>Слайд 115</vt:lpstr>
      <vt:lpstr>Слайд 116</vt:lpstr>
      <vt:lpstr>Слайд 117</vt:lpstr>
      <vt:lpstr>Слайд 118</vt:lpstr>
      <vt:lpstr>Слайд 119</vt:lpstr>
      <vt:lpstr>Слайд 120</vt:lpstr>
      <vt:lpstr>Слайд 121</vt:lpstr>
      <vt:lpstr>Слайд 122</vt:lpstr>
      <vt:lpstr>Слайд 123</vt:lpstr>
      <vt:lpstr>Слайд 124</vt:lpstr>
      <vt:lpstr>Слайд 125</vt:lpstr>
      <vt:lpstr>Слайд 126</vt:lpstr>
      <vt:lpstr>Слайд 127</vt:lpstr>
      <vt:lpstr>Слайд 128</vt:lpstr>
      <vt:lpstr>Слайд 129</vt:lpstr>
      <vt:lpstr>Слайд 130</vt:lpstr>
      <vt:lpstr>Слайд 131</vt:lpstr>
      <vt:lpstr>Слайд 132</vt:lpstr>
      <vt:lpstr>Слайд 133</vt:lpstr>
      <vt:lpstr>Слайд 134</vt:lpstr>
      <vt:lpstr>Слайд 135</vt:lpstr>
      <vt:lpstr>Слайд 136</vt:lpstr>
      <vt:lpstr>Слайд 137</vt:lpstr>
      <vt:lpstr>Слайд 138</vt:lpstr>
      <vt:lpstr>Слайд 139</vt:lpstr>
      <vt:lpstr>Слайд 140</vt:lpstr>
      <vt:lpstr>Слайд 141</vt:lpstr>
      <vt:lpstr>Слайд 142</vt:lpstr>
      <vt:lpstr>Слайд 143</vt:lpstr>
      <vt:lpstr>Слайд 144</vt:lpstr>
      <vt:lpstr>Слайд 145</vt:lpstr>
      <vt:lpstr>Слайд 146</vt:lpstr>
      <vt:lpstr>Слайд 147</vt:lpstr>
      <vt:lpstr>Слайд 148</vt:lpstr>
      <vt:lpstr>Слайд 149</vt:lpstr>
      <vt:lpstr>Слайд 150</vt:lpstr>
      <vt:lpstr>Слайд 151</vt:lpstr>
      <vt:lpstr>Слайд 152</vt:lpstr>
      <vt:lpstr>Слайд 153</vt:lpstr>
      <vt:lpstr>Слайд 154</vt:lpstr>
      <vt:lpstr>Слайд 155</vt:lpstr>
      <vt:lpstr>Слайд 156</vt:lpstr>
      <vt:lpstr>Слайд 157</vt:lpstr>
      <vt:lpstr>Слайд 158</vt:lpstr>
      <vt:lpstr>Слайд 159</vt:lpstr>
      <vt:lpstr>Слайд 160</vt:lpstr>
      <vt:lpstr>Слайд 161</vt:lpstr>
      <vt:lpstr>Слайд 162</vt:lpstr>
      <vt:lpstr>Слайд 163</vt:lpstr>
      <vt:lpstr>Слайд 164</vt:lpstr>
      <vt:lpstr>Слайд 165</vt:lpstr>
      <vt:lpstr>Слайд 166</vt:lpstr>
      <vt:lpstr>Слайд 167</vt:lpstr>
      <vt:lpstr>Слайд 168</vt:lpstr>
      <vt:lpstr>Обратная связь</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Дмитриев С.В.</cp:lastModifiedBy>
  <cp:revision>803</cp:revision>
  <dcterms:created xsi:type="dcterms:W3CDTF">2015-05-24T10:14:08Z</dcterms:created>
  <dcterms:modified xsi:type="dcterms:W3CDTF">2024-12-04T20:57:28Z</dcterms:modified>
</cp:coreProperties>
</file>