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drawings/drawing10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drawings/drawing12.xml" ContentType="application/vnd.openxmlformats-officedocument.drawingml.chartshapes+xml"/>
  <Override PartName="/ppt/charts/chart18.xml" ContentType="application/vnd.openxmlformats-officedocument.drawingml.chart+xml"/>
  <Override PartName="/ppt/drawings/drawing13.xml" ContentType="application/vnd.openxmlformats-officedocument.drawingml.chartshapes+xml"/>
  <Override PartName="/ppt/charts/chart19.xml" ContentType="application/vnd.openxmlformats-officedocument.drawingml.chart+xml"/>
  <Override PartName="/ppt/drawings/drawing14.xml" ContentType="application/vnd.openxmlformats-officedocument.drawingml.chartshapes+xml"/>
  <Override PartName="/ppt/charts/chart20.xml" ContentType="application/vnd.openxmlformats-officedocument.drawingml.chart+xml"/>
  <Override PartName="/ppt/drawings/drawing15.xml" ContentType="application/vnd.openxmlformats-officedocument.drawingml.chartshapes+xml"/>
  <Override PartName="/ppt/charts/chart21.xml" ContentType="application/vnd.openxmlformats-officedocument.drawingml.chart+xml"/>
  <Override PartName="/ppt/drawings/drawing16.xml" ContentType="application/vnd.openxmlformats-officedocument.drawingml.chartshapes+xml"/>
  <Override PartName="/ppt/charts/chart22.xml" ContentType="application/vnd.openxmlformats-officedocument.drawingml.chart+xml"/>
  <Override PartName="/ppt/drawings/drawing17.xml" ContentType="application/vnd.openxmlformats-officedocument.drawingml.chartshapes+xml"/>
  <Override PartName="/ppt/charts/chart23.xml" ContentType="application/vnd.openxmlformats-officedocument.drawingml.chart+xml"/>
  <Override PartName="/ppt/drawings/drawing18.xml" ContentType="application/vnd.openxmlformats-officedocument.drawingml.chartshapes+xml"/>
  <Override PartName="/ppt/charts/chart24.xml" ContentType="application/vnd.openxmlformats-officedocument.drawingml.chart+xml"/>
  <Override PartName="/ppt/drawings/drawing19.xml" ContentType="application/vnd.openxmlformats-officedocument.drawingml.chartshapes+xml"/>
  <Override PartName="/ppt/charts/chart25.xml" ContentType="application/vnd.openxmlformats-officedocument.drawingml.chart+xml"/>
  <Override PartName="/ppt/drawings/drawing20.xml" ContentType="application/vnd.openxmlformats-officedocument.drawingml.chartshapes+xml"/>
  <Override PartName="/ppt/charts/chart26.xml" ContentType="application/vnd.openxmlformats-officedocument.drawingml.chart+xml"/>
  <Override PartName="/ppt/drawings/drawing21.xml" ContentType="application/vnd.openxmlformats-officedocument.drawingml.chartshapes+xml"/>
  <Override PartName="/ppt/charts/chart27.xml" ContentType="application/vnd.openxmlformats-officedocument.drawingml.chart+xml"/>
  <Override PartName="/ppt/drawings/drawing22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23.xml" ContentType="application/vnd.openxmlformats-officedocument.drawingml.chartshapes+xml"/>
  <Override PartName="/ppt/charts/chart30.xml" ContentType="application/vnd.openxmlformats-officedocument.drawingml.chart+xml"/>
  <Override PartName="/ppt/drawings/drawing24.xml" ContentType="application/vnd.openxmlformats-officedocument.drawingml.chartshapes+xml"/>
  <Override PartName="/ppt/charts/chart31.xml" ContentType="application/vnd.openxmlformats-officedocument.drawingml.chart+xml"/>
  <Override PartName="/ppt/drawings/drawing25.xml" ContentType="application/vnd.openxmlformats-officedocument.drawingml.chartshapes+xml"/>
  <Override PartName="/ppt/charts/chart32.xml" ContentType="application/vnd.openxmlformats-officedocument.drawingml.chart+xml"/>
  <Override PartName="/ppt/drawings/drawing26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sldIdLst>
    <p:sldId id="290" r:id="rId2"/>
    <p:sldId id="291" r:id="rId3"/>
    <p:sldId id="293" r:id="rId4"/>
    <p:sldId id="292" r:id="rId5"/>
    <p:sldId id="328" r:id="rId6"/>
    <p:sldId id="321" r:id="rId7"/>
    <p:sldId id="327" r:id="rId8"/>
    <p:sldId id="326" r:id="rId9"/>
    <p:sldId id="294" r:id="rId10"/>
    <p:sldId id="295" r:id="rId11"/>
    <p:sldId id="309" r:id="rId12"/>
    <p:sldId id="311" r:id="rId13"/>
    <p:sldId id="316" r:id="rId14"/>
    <p:sldId id="313" r:id="rId15"/>
    <p:sldId id="314" r:id="rId16"/>
    <p:sldId id="317" r:id="rId17"/>
    <p:sldId id="329" r:id="rId18"/>
    <p:sldId id="318" r:id="rId19"/>
    <p:sldId id="323" r:id="rId20"/>
    <p:sldId id="312" r:id="rId21"/>
    <p:sldId id="331" r:id="rId22"/>
    <p:sldId id="320" r:id="rId23"/>
    <p:sldId id="353" r:id="rId24"/>
    <p:sldId id="358" r:id="rId25"/>
    <p:sldId id="360" r:id="rId26"/>
    <p:sldId id="359" r:id="rId27"/>
    <p:sldId id="310" r:id="rId28"/>
    <p:sldId id="296" r:id="rId29"/>
    <p:sldId id="297" r:id="rId30"/>
    <p:sldId id="330" r:id="rId31"/>
    <p:sldId id="298" r:id="rId32"/>
    <p:sldId id="299" r:id="rId33"/>
    <p:sldId id="300" r:id="rId34"/>
    <p:sldId id="301" r:id="rId35"/>
    <p:sldId id="389" r:id="rId36"/>
    <p:sldId id="411" r:id="rId37"/>
    <p:sldId id="412" r:id="rId38"/>
    <p:sldId id="268" r:id="rId39"/>
    <p:sldId id="325" r:id="rId40"/>
    <p:sldId id="383" r:id="rId41"/>
    <p:sldId id="260" r:id="rId42"/>
    <p:sldId id="259" r:id="rId43"/>
    <p:sldId id="271" r:id="rId44"/>
    <p:sldId id="258" r:id="rId45"/>
    <p:sldId id="264" r:id="rId46"/>
    <p:sldId id="386" r:id="rId47"/>
    <p:sldId id="265" r:id="rId48"/>
    <p:sldId id="385" r:id="rId49"/>
    <p:sldId id="273" r:id="rId50"/>
    <p:sldId id="257" r:id="rId51"/>
    <p:sldId id="266" r:id="rId52"/>
    <p:sldId id="261" r:id="rId53"/>
    <p:sldId id="262" r:id="rId54"/>
    <p:sldId id="355" r:id="rId55"/>
    <p:sldId id="263" r:id="rId56"/>
    <p:sldId id="280" r:id="rId57"/>
    <p:sldId id="272" r:id="rId58"/>
    <p:sldId id="362" r:id="rId59"/>
    <p:sldId id="387" r:id="rId60"/>
    <p:sldId id="269" r:id="rId61"/>
    <p:sldId id="277" r:id="rId62"/>
    <p:sldId id="364" r:id="rId63"/>
    <p:sldId id="274" r:id="rId64"/>
    <p:sldId id="275" r:id="rId65"/>
    <p:sldId id="276" r:id="rId66"/>
    <p:sldId id="279" r:id="rId67"/>
    <p:sldId id="361" r:id="rId68"/>
    <p:sldId id="283" r:id="rId69"/>
    <p:sldId id="284" r:id="rId70"/>
    <p:sldId id="286" r:id="rId71"/>
    <p:sldId id="285" r:id="rId72"/>
    <p:sldId id="287" r:id="rId73"/>
    <p:sldId id="288" r:id="rId74"/>
    <p:sldId id="376" r:id="rId75"/>
    <p:sldId id="333" r:id="rId76"/>
    <p:sldId id="391" r:id="rId77"/>
    <p:sldId id="410" r:id="rId78"/>
    <p:sldId id="392" r:id="rId79"/>
    <p:sldId id="334" r:id="rId80"/>
    <p:sldId id="336" r:id="rId81"/>
    <p:sldId id="335" r:id="rId82"/>
    <p:sldId id="366" r:id="rId83"/>
    <p:sldId id="337" r:id="rId84"/>
    <p:sldId id="338" r:id="rId85"/>
    <p:sldId id="339" r:id="rId86"/>
    <p:sldId id="340" r:id="rId87"/>
    <p:sldId id="341" r:id="rId88"/>
    <p:sldId id="393" r:id="rId89"/>
    <p:sldId id="394" r:id="rId90"/>
    <p:sldId id="342" r:id="rId91"/>
    <p:sldId id="395" r:id="rId92"/>
    <p:sldId id="344" r:id="rId93"/>
    <p:sldId id="368" r:id="rId94"/>
    <p:sldId id="369" r:id="rId95"/>
    <p:sldId id="345" r:id="rId96"/>
    <p:sldId id="346" r:id="rId97"/>
    <p:sldId id="396" r:id="rId98"/>
    <p:sldId id="398" r:id="rId99"/>
    <p:sldId id="399" r:id="rId100"/>
    <p:sldId id="347" r:id="rId101"/>
    <p:sldId id="370" r:id="rId102"/>
    <p:sldId id="348" r:id="rId103"/>
    <p:sldId id="371" r:id="rId104"/>
    <p:sldId id="372" r:id="rId105"/>
    <p:sldId id="373" r:id="rId106"/>
    <p:sldId id="400" r:id="rId107"/>
    <p:sldId id="401" r:id="rId108"/>
    <p:sldId id="402" r:id="rId109"/>
    <p:sldId id="403" r:id="rId110"/>
    <p:sldId id="404" r:id="rId111"/>
    <p:sldId id="377" r:id="rId112"/>
    <p:sldId id="378" r:id="rId113"/>
    <p:sldId id="380" r:id="rId114"/>
    <p:sldId id="381" r:id="rId115"/>
    <p:sldId id="405" r:id="rId116"/>
    <p:sldId id="408" r:id="rId117"/>
    <p:sldId id="406" r:id="rId118"/>
    <p:sldId id="407" r:id="rId119"/>
    <p:sldId id="409" r:id="rId120"/>
    <p:sldId id="278" r:id="rId121"/>
    <p:sldId id="374" r:id="rId1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FF00"/>
    <a:srgbClr val="FF0000"/>
    <a:srgbClr val="FFFFFF"/>
    <a:srgbClr val="4B0108"/>
    <a:srgbClr val="B3011A"/>
    <a:srgbClr val="FFFF99"/>
    <a:srgbClr val="B84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588" autoAdjust="0"/>
    <p:restoredTop sz="87722" autoAdjust="0"/>
  </p:normalViewPr>
  <p:slideViewPr>
    <p:cSldViewPr snapToGrid="0">
      <p:cViewPr>
        <p:scale>
          <a:sx n="91" d="100"/>
          <a:sy n="91" d="100"/>
        </p:scale>
        <p:origin x="-72" y="-7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8" y="244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1" Type="http://schemas.openxmlformats.org/officeDocument/2006/relationships/image" Target="../media/image131.jp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7;&#1088;&#1075;&#1077;&#1081;\Desktop\&#1044;&#1083;&#1103;%20&#1087;&#1088;&#1077;&#1079;&#1080;&#1085;.%20&#1076;&#1086;&#1093;&#1086;&#1076;&#1086;&#1074;\&#1044;&#1083;&#1103;%20&#1087;&#1088;&#1077;&#1079;.&#1076;&#1086;&#1093;&#1086;&#1076;&#1086;&#1074;%20&#1074;%20&#1073;&#1102;&#1076;&#1078;&#1077;&#1090;%20&#1052;&#1054;%20&#1050;&#1091;&#1087;&#1088;&#1080;&#1103;&#1085;&#1086;&#1074;&#1089;&#1082;&#1086;&#1077;%20&#1079;&#1072;%202019-2021%20&#1075;&#1075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1" Type="http://schemas.openxmlformats.org/officeDocument/2006/relationships/image" Target="../media/image137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2" Type="http://schemas.openxmlformats.org/officeDocument/2006/relationships/image" Target="../media/image118.jpeg"/><Relationship Id="rId1" Type="http://schemas.openxmlformats.org/officeDocument/2006/relationships/image" Target="../media/image27.jpeg"/><Relationship Id="rId4" Type="http://schemas.openxmlformats.org/officeDocument/2006/relationships/chartUserShapes" Target="../drawings/drawing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chartUserShapes" Target="../drawings/drawing9.xml"/><Relationship Id="rId2" Type="http://schemas.openxmlformats.org/officeDocument/2006/relationships/image" Target="../media/image138.jpeg"/><Relationship Id="rId1" Type="http://schemas.openxmlformats.org/officeDocument/2006/relationships/image" Target="../media/image27.jpeg"/><Relationship Id="rId6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5" Type="http://schemas.openxmlformats.org/officeDocument/2006/relationships/image" Target="../media/image137.jpeg"/><Relationship Id="rId4" Type="http://schemas.openxmlformats.org/officeDocument/2006/relationships/image" Target="../media/image133.jpeg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8.jpeg"/><Relationship Id="rId1" Type="http://schemas.openxmlformats.org/officeDocument/2006/relationships/image" Target="../media/image27.jpeg"/><Relationship Id="rId5" Type="http://schemas.openxmlformats.org/officeDocument/2006/relationships/chartUserShapes" Target="../drawings/drawing10.xml"/><Relationship Id="rId4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9.jpeg"/><Relationship Id="rId1" Type="http://schemas.openxmlformats.org/officeDocument/2006/relationships/image" Target="../media/image27.jpeg"/><Relationship Id="rId6" Type="http://schemas.openxmlformats.org/officeDocument/2006/relationships/chartUserShapes" Target="../drawings/drawing11.xml"/><Relationship Id="rId5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4" Type="http://schemas.openxmlformats.org/officeDocument/2006/relationships/image" Target="../media/image22.jpeg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9.jpeg"/><Relationship Id="rId1" Type="http://schemas.openxmlformats.org/officeDocument/2006/relationships/image" Target="../media/image132.jpeg"/><Relationship Id="rId5" Type="http://schemas.openxmlformats.org/officeDocument/2006/relationships/chartUserShapes" Target="../drawings/drawing12.xml"/><Relationship Id="rId4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2" Type="http://schemas.openxmlformats.org/officeDocument/2006/relationships/image" Target="../media/image27.jpeg"/><Relationship Id="rId1" Type="http://schemas.openxmlformats.org/officeDocument/2006/relationships/image" Target="../media/image16.jpeg"/><Relationship Id="rId4" Type="http://schemas.openxmlformats.org/officeDocument/2006/relationships/chartUserShapes" Target="../drawings/drawing1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1" Type="http://schemas.openxmlformats.org/officeDocument/2006/relationships/image" Target="../media/image27.jpeg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1" Type="http://schemas.openxmlformats.org/officeDocument/2006/relationships/image" Target="../media/image144.jpg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1" Type="http://schemas.openxmlformats.org/officeDocument/2006/relationships/image" Target="../media/image145.png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1" Type="http://schemas.openxmlformats.org/officeDocument/2006/relationships/image" Target="../media/image16.jpe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1" Type="http://schemas.openxmlformats.org/officeDocument/2006/relationships/image" Target="../media/image146.jpeg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1" Type="http://schemas.openxmlformats.org/officeDocument/2006/relationships/image" Target="../media/image146.jpeg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1" Type="http://schemas.openxmlformats.org/officeDocument/2006/relationships/image" Target="../media/image27.jpeg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1" Type="http://schemas.openxmlformats.org/officeDocument/2006/relationships/image" Target="../media/image16.jpeg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1" Type="http://schemas.openxmlformats.org/officeDocument/2006/relationships/image" Target="../media/image16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image" Target="../media/image132.jpeg"/><Relationship Id="rId6" Type="http://schemas.openxmlformats.org/officeDocument/2006/relationships/chartUserShapes" Target="../drawings/drawing3.xml"/><Relationship Id="rId5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4" Type="http://schemas.openxmlformats.org/officeDocument/2006/relationships/image" Target="../media/image16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Relationship Id="rId1" Type="http://schemas.openxmlformats.org/officeDocument/2006/relationships/image" Target="../media/image135.jp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7;&#1088;&#1075;&#1077;&#1081;\Desktop\&#1044;&#1083;&#1103;%20&#1087;&#1088;&#1077;&#1079;.&#1076;&#1086;&#1093;&#1086;&#1076;&#1086;&#1074;%20&#1074;%20&#1073;&#1102;&#1076;&#1078;&#1077;&#1090;%20&#1052;&#1054;%20&#1050;&#1091;&#1087;&#1088;&#1080;&#1103;&#1085;&#1086;&#1074;&#1089;&#1082;&#1086;&#1077;%20&#1079;&#1072;%202019-2021%20&#1075;&#1075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7;&#1077;&#1088;&#1075;&#1077;&#1081;\Desktop\&#1044;&#1083;&#1103;%20&#1087;&#1088;&#1077;&#1079;.&#1076;&#1086;&#1093;&#1086;&#1076;&#1086;&#1074;%20&#1074;%20&#1073;&#1102;&#1076;&#1078;&#1077;&#1090;%20&#1052;&#1054;%20&#1050;&#1091;&#1087;&#1088;&#1080;&#1103;&#1085;&#1086;&#1074;&#1089;&#1082;&#1086;&#1077;%20&#1079;&#1072;%202019-2021%20&#1075;&#1075;.xlsx" TargetMode="External"/><Relationship Id="rId1" Type="http://schemas.openxmlformats.org/officeDocument/2006/relationships/image" Target="../media/image27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&#1057;&#1077;&#1088;&#1075;&#1077;&#1081;\Desktop\&#1044;&#1083;&#1103;%20&#1087;&#1088;&#1077;&#1079;&#1077;&#1085;&#1090;&#1072;&#1094;&#1080;&#1080;%20&#1087;&#1086;%20&#1073;&#1102;&#1076;&#1078;&#1077;&#1090;&#1091;%20&#1052;&#1054;%20&#1079;&#1072;%202021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7;&#1077;&#1088;&#1075;&#1077;&#1081;\Desktop\&#1044;&#1083;&#1103;%20&#1087;&#1088;&#1077;&#1079;&#1080;&#1085;.%20&#1076;&#1086;&#1093;&#1086;&#1076;&#1086;&#1074;\&#1044;&#1083;&#1103;%20&#1087;&#1088;&#1077;&#1079;.&#1076;&#1086;&#1093;&#1086;&#1076;&#1086;&#1074;%20&#1074;%20&#1073;&#1102;&#1076;&#1078;&#1077;&#1090;%20&#1052;&#1054;%20&#1050;&#1091;&#1087;&#1088;&#1080;&#1103;&#1085;&#1086;&#1074;&#1089;&#1082;&#1086;&#1077;%20&#1079;&#1072;%202019-2021%20&#1075;&#1075;.xlsx" TargetMode="External"/><Relationship Id="rId1" Type="http://schemas.openxmlformats.org/officeDocument/2006/relationships/image" Target="../media/image2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/>
              <a:t>ДОХОДЫ, РАСХОДЫ и РЕЗУЛЬТАТ ИСПОЛНЕНИЯ БЮДЖЕТА МО КУПРИЯНОВСКОЕ ЗА 2021</a:t>
            </a:r>
            <a:r>
              <a:rPr lang="ru-RU" sz="2400" b="1" baseline="0"/>
              <a:t> </a:t>
            </a:r>
            <a:r>
              <a:rPr lang="ru-RU" sz="2400" b="1"/>
              <a:t>год, тыс. руб.</a:t>
            </a:r>
          </a:p>
        </c:rich>
      </c:tx>
      <c:layout>
        <c:manualLayout>
          <c:xMode val="edge"/>
          <c:yMode val="edge"/>
          <c:x val="0.16078310624788325"/>
          <c:y val="1.333653570208609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0"/>
      <c:rotY val="10"/>
      <c:depthPercent val="70"/>
      <c:rAngAx val="1"/>
    </c:view3D>
    <c:floor>
      <c:thickness val="0"/>
      <c:spPr>
        <a:pattFill prst="pct5">
          <a:fgClr>
            <a:schemeClr val="lt1"/>
          </a:fgClr>
          <a:bgClr>
            <a:schemeClr val="bg1"/>
          </a:bgClr>
        </a:pattFill>
        <a:ln>
          <a:noFill/>
        </a:ln>
        <a:effectLst/>
        <a:sp3d/>
      </c:spPr>
    </c:floor>
    <c:sideWall>
      <c:thickness val="0"/>
      <c:spPr>
        <a:blipFill dpi="0" rotWithShape="1">
          <a:blip xmlns:r="http://schemas.openxmlformats.org/officeDocument/2006/relationships" r:embed="rId1">
            <a:alphaModFix amt="98000"/>
          </a:blip>
          <a:srcRect/>
          <a:stretch>
            <a:fillRect/>
          </a:stretch>
        </a:blipFill>
        <a:ln w="19050">
          <a:solidFill>
            <a:srgbClr val="00FF00"/>
          </a:solidFill>
        </a:ln>
        <a:effectLst>
          <a:outerShdw blurRad="50800" dist="50800" dir="5400000" algn="ctr" rotWithShape="0">
            <a:srgbClr val="000000">
              <a:alpha val="76000"/>
            </a:srgbClr>
          </a:outerShdw>
        </a:effectLst>
        <a:sp3d contourW="19050">
          <a:contourClr>
            <a:srgbClr val="00FF00"/>
          </a:contourClr>
        </a:sp3d>
      </c:spPr>
    </c:sideWall>
    <c:backWall>
      <c:thickness val="0"/>
      <c:spPr>
        <a:blipFill dpi="0" rotWithShape="1">
          <a:blip xmlns:r="http://schemas.openxmlformats.org/officeDocument/2006/relationships" r:embed="rId1">
            <a:alphaModFix amt="98000"/>
          </a:blip>
          <a:srcRect/>
          <a:stretch>
            <a:fillRect/>
          </a:stretch>
        </a:blipFill>
        <a:ln w="19050">
          <a:solidFill>
            <a:srgbClr val="00FF00"/>
          </a:solidFill>
        </a:ln>
        <a:effectLst>
          <a:outerShdw blurRad="50800" dist="50800" dir="5400000" algn="ctr" rotWithShape="0">
            <a:srgbClr val="000000">
              <a:alpha val="76000"/>
            </a:srgbClr>
          </a:outerShdw>
        </a:effectLst>
        <a:sp3d contourW="19050">
          <a:contourClr>
            <a:srgbClr val="00FF00"/>
          </a:contourClr>
        </a:sp3d>
      </c:spPr>
    </c:backWall>
    <c:plotArea>
      <c:layout>
        <c:manualLayout>
          <c:layoutTarget val="inner"/>
          <c:xMode val="edge"/>
          <c:yMode val="edge"/>
          <c:x val="0.10220251111754833"/>
          <c:y val="0.11547770982277251"/>
          <c:w val="0.8779007867638986"/>
          <c:h val="0.717664789100464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'2021'!$A$8</c:f>
              <c:strCache>
                <c:ptCount val="1"/>
                <c:pt idx="0">
                  <c:v>Доходы бюджета всего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dLbl>
              <c:idx val="0"/>
              <c:layout>
                <c:manualLayout>
                  <c:x val="-5.235697215807018E-17"/>
                  <c:y val="0.12387097972795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AAE-4A83-8E1A-8C38E7B631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'2021'!$A$8</c:f>
              <c:strCache>
                <c:ptCount val="1"/>
                <c:pt idx="0">
                  <c:v>Доходы бюджета всего</c:v>
                </c:pt>
              </c:strCache>
            </c:strRef>
          </c:cat>
          <c:val>
            <c:numRef>
              <c:f>'2021'!$D$8</c:f>
              <c:numCache>
                <c:formatCode>#,##0.0</c:formatCode>
                <c:ptCount val="1"/>
                <c:pt idx="0">
                  <c:v>49732.2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7AAE-4A83-8E1A-8C38E7B631D0}"/>
            </c:ext>
          </c:extLst>
        </c:ser>
        <c:ser>
          <c:idx val="1"/>
          <c:order val="1"/>
          <c:tx>
            <c:strRef>
              <c:f>Лист3!$A$86</c:f>
              <c:strCache>
                <c:ptCount val="1"/>
                <c:pt idx="0">
                  <c:v>Расходы бюджета МО Куприяновское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558678358334734E-3"/>
                  <c:y val="0.13173580383766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AAE-4A83-8E1A-8C38E7B631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'2021'!$A$8</c:f>
              <c:strCache>
                <c:ptCount val="1"/>
                <c:pt idx="0">
                  <c:v>Доходы бюджета всего</c:v>
                </c:pt>
              </c:strCache>
            </c:strRef>
          </c:cat>
          <c:val>
            <c:numRef>
              <c:f>'2021'!$D$20</c:f>
              <c:numCache>
                <c:formatCode>#,##0.0</c:formatCode>
                <c:ptCount val="1"/>
                <c:pt idx="0">
                  <c:v>43558.5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7AAE-4A83-8E1A-8C38E7B631D0}"/>
            </c:ext>
          </c:extLst>
        </c:ser>
        <c:ser>
          <c:idx val="2"/>
          <c:order val="2"/>
          <c:tx>
            <c:strRef>
              <c:f>Лист3!$A$76</c:f>
              <c:strCache>
                <c:ptCount val="1"/>
                <c:pt idx="0">
                  <c:v>Результат исполнения бюджета (дефицит "-" / профицит "+")</c:v>
                </c:pt>
              </c:strCache>
            </c:strRef>
          </c:tx>
          <c:spPr>
            <a:pattFill prst="pct90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8560531496062987E-3"/>
                  <c:y val="6.6684164479440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AAE-4A83-8E1A-8C38E7B631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'2021'!$A$8</c:f>
              <c:strCache>
                <c:ptCount val="1"/>
                <c:pt idx="0">
                  <c:v>Доходы бюджета всего</c:v>
                </c:pt>
              </c:strCache>
            </c:strRef>
          </c:cat>
          <c:val>
            <c:numRef>
              <c:f>'2021'!$D$22</c:f>
              <c:numCache>
                <c:formatCode>#,##0.0</c:formatCode>
                <c:ptCount val="1"/>
                <c:pt idx="0">
                  <c:v>6173.6999999999971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5-7AAE-4A83-8E1A-8C38E7B631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8"/>
        <c:gapDepth val="381"/>
        <c:shape val="box"/>
        <c:axId val="130732416"/>
        <c:axId val="130733952"/>
        <c:axId val="0"/>
      </c:bar3DChart>
      <c:catAx>
        <c:axId val="130732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733952"/>
        <c:crosses val="autoZero"/>
        <c:auto val="1"/>
        <c:lblAlgn val="ctr"/>
        <c:lblOffset val="100"/>
        <c:noMultiLvlLbl val="0"/>
      </c:catAx>
      <c:valAx>
        <c:axId val="13073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000" b="1"/>
                  <a:t>Сумма, тыс. руб.</a:t>
                </a:r>
              </a:p>
            </c:rich>
          </c:tx>
          <c:layout>
            <c:manualLayout>
              <c:xMode val="edge"/>
              <c:yMode val="edge"/>
              <c:x val="3.0334436917554518E-2"/>
              <c:y val="0.43799958565228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732416"/>
        <c:crosses val="autoZero"/>
        <c:crossBetween val="between"/>
      </c:valAx>
      <c:spPr>
        <a:noFill/>
        <a:ln cmpd="sng">
          <a:solidFill>
            <a:srgbClr val="00FF00"/>
          </a:solidFill>
        </a:ln>
        <a:effectLst/>
      </c:spPr>
    </c:plotArea>
    <c:legend>
      <c:legendPos val="b"/>
      <c:layout>
        <c:manualLayout>
          <c:xMode val="edge"/>
          <c:yMode val="edge"/>
          <c:x val="7.1614578870309267E-2"/>
          <c:y val="0.85852183456346631"/>
          <c:w val="0.85677084225938149"/>
          <c:h val="0.12856863077951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innerShdw blurRad="63500" dist="50800" dir="16200000">
        <a:srgbClr val="C00000">
          <a:alpha val="50000"/>
        </a:srgbClr>
      </a:innerShdw>
      <a:softEdge rad="393700"/>
    </a:effectLst>
    <a:scene3d>
      <a:camera prst="orthographicFront"/>
      <a:lightRig rig="threePt" dir="t"/>
    </a:scene3d>
    <a:sp3d prstMaterial="metal">
      <a:bevelT prst="angle"/>
      <a:bevelB w="114300" prst="artDeco"/>
    </a:sp3d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rgbClr val="FFFF00"/>
                </a:solidFill>
              </a:rPr>
              <a:t>Динамика </a:t>
            </a:r>
          </a:p>
          <a:p>
            <a:pPr>
              <a:defRPr sz="13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rgbClr val="FFFF00"/>
                </a:solidFill>
              </a:rPr>
              <a:t>поступления налоговых доходов в бюджет муниципального образования Куприяновское за 2019-2021 г.г.</a:t>
            </a:r>
          </a:p>
        </c:rich>
      </c:tx>
      <c:layout>
        <c:manualLayout>
          <c:xMode val="edge"/>
          <c:yMode val="edge"/>
          <c:x val="0.26018823539914654"/>
          <c:y val="5.1239428404782801E-4"/>
        </c:manualLayout>
      </c:layout>
      <c:overlay val="0"/>
      <c:spPr>
        <a:solidFill>
          <a:schemeClr val="accent1">
            <a:lumMod val="50000"/>
          </a:schemeClr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934731584245167"/>
          <c:y val="7.7011407989824962E-2"/>
          <c:w val="0.87498742414147279"/>
          <c:h val="0.653693314030550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2019 год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334729006205509E-2"/>
                  <c:y val="-4.09928412136785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53-4941-A508-5EE355779192}"/>
                </c:ext>
              </c:extLst>
            </c:dLbl>
            <c:dLbl>
              <c:idx val="1"/>
              <c:layout>
                <c:manualLayout>
                  <c:x val="-3.0743976167345109E-2"/>
                  <c:y val="-3.8405884227882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53-4941-A508-5EE355779192}"/>
                </c:ext>
              </c:extLst>
            </c:dLbl>
            <c:dLbl>
              <c:idx val="2"/>
              <c:layout>
                <c:manualLayout>
                  <c:x val="-2.8688788252007984E-2"/>
                  <c:y val="5.5929466332248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53-4941-A508-5EE355779192}"/>
                </c:ext>
              </c:extLst>
            </c:dLbl>
            <c:dLbl>
              <c:idx val="3"/>
              <c:layout>
                <c:manualLayout>
                  <c:x val="-1.567019819592172E-2"/>
                  <c:y val="-2.2641666409716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53-4941-A508-5EE355779192}"/>
                </c:ext>
              </c:extLst>
            </c:dLbl>
            <c:dLbl>
              <c:idx val="4"/>
              <c:layout>
                <c:manualLayout>
                  <c:x val="-4.9337864392899722E-2"/>
                  <c:y val="7.74864681478078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53-4941-A508-5EE355779192}"/>
                </c:ext>
              </c:extLst>
            </c:dLbl>
            <c:dLbl>
              <c:idx val="5"/>
              <c:layout>
                <c:manualLayout>
                  <c:x val="-3.8315411466423838E-2"/>
                  <c:y val="1.954666083406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53-4941-A508-5EE355779192}"/>
                </c:ext>
              </c:extLst>
            </c:dLbl>
            <c:dLbl>
              <c:idx val="6"/>
              <c:layout>
                <c:manualLayout>
                  <c:x val="-3.5639244983222233E-2"/>
                  <c:y val="2.2221724900198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53-4941-A508-5EE355779192}"/>
                </c:ext>
              </c:extLst>
            </c:dLbl>
            <c:dLbl>
              <c:idx val="7"/>
              <c:layout>
                <c:manualLayout>
                  <c:x val="-4.0579079400789184E-2"/>
                  <c:y val="1.5437007874015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53-4941-A508-5EE355779192}"/>
                </c:ext>
              </c:extLst>
            </c:dLbl>
            <c:dLbl>
              <c:idx val="8"/>
              <c:layout>
                <c:manualLayout>
                  <c:x val="-3.8672788489832868E-2"/>
                  <c:y val="-1.626832686335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53-4941-A508-5EE355779192}"/>
                </c:ext>
              </c:extLst>
            </c:dLbl>
            <c:dLbl>
              <c:idx val="9"/>
              <c:layout>
                <c:manualLayout>
                  <c:x val="-3.7655878072011241E-2"/>
                  <c:y val="3.1262971046844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53-4941-A508-5EE355779192}"/>
                </c:ext>
              </c:extLst>
            </c:dLbl>
            <c:dLbl>
              <c:idx val="10"/>
              <c:layout>
                <c:manualLayout>
                  <c:x val="-4.2061328628240448E-2"/>
                  <c:y val="-2.3061483605873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53-4941-A508-5EE355779192}"/>
                </c:ext>
              </c:extLst>
            </c:dLbl>
            <c:dLbl>
              <c:idx val="11"/>
              <c:layout>
                <c:manualLayout>
                  <c:x val="-8.0465463929102609E-5"/>
                  <c:y val="1.0875688441555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53-4941-A508-5EE355779192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Лист1!$B$5:$N$5</c:f>
              <c:strCache>
                <c:ptCount val="1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всего за январь-декабрь</c:v>
                </c:pt>
              </c:strCache>
            </c:strRef>
          </c:cat>
          <c:val>
            <c:numRef>
              <c:f>Лист1!$B$42:$M$42</c:f>
              <c:numCache>
                <c:formatCode>#,##0.0</c:formatCode>
                <c:ptCount val="12"/>
                <c:pt idx="0">
                  <c:v>231</c:v>
                </c:pt>
                <c:pt idx="1">
                  <c:v>478.7</c:v>
                </c:pt>
                <c:pt idx="2">
                  <c:v>419.2</c:v>
                </c:pt>
                <c:pt idx="3">
                  <c:v>283.3</c:v>
                </c:pt>
                <c:pt idx="4">
                  <c:v>93</c:v>
                </c:pt>
                <c:pt idx="5">
                  <c:v>166.9</c:v>
                </c:pt>
                <c:pt idx="6">
                  <c:v>398</c:v>
                </c:pt>
                <c:pt idx="7">
                  <c:v>186.1</c:v>
                </c:pt>
                <c:pt idx="8">
                  <c:v>840.3</c:v>
                </c:pt>
                <c:pt idx="9">
                  <c:v>922.7</c:v>
                </c:pt>
                <c:pt idx="10">
                  <c:v>1447.6</c:v>
                </c:pt>
                <c:pt idx="11">
                  <c:v>823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7953-4941-A508-5EE355779192}"/>
            </c:ext>
          </c:extLst>
        </c:ser>
        <c:ser>
          <c:idx val="2"/>
          <c:order val="1"/>
          <c:tx>
            <c:strRef>
              <c:f>Лист1!$A$7</c:f>
              <c:strCache>
                <c:ptCount val="1"/>
                <c:pt idx="0">
                  <c:v>2020 год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354665169641209E-2"/>
                  <c:y val="1.5473554424385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53-4941-A508-5EE355779192}"/>
                </c:ext>
              </c:extLst>
            </c:dLbl>
            <c:dLbl>
              <c:idx val="1"/>
              <c:layout>
                <c:manualLayout>
                  <c:x val="-6.8529914724449442E-2"/>
                  <c:y val="-3.69825926384753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53-4941-A508-5EE355779192}"/>
                </c:ext>
              </c:extLst>
            </c:dLbl>
            <c:dLbl>
              <c:idx val="2"/>
              <c:layout>
                <c:manualLayout>
                  <c:x val="-5.2214871998418837E-2"/>
                  <c:y val="7.45289554360670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953-4941-A508-5EE355779192}"/>
                </c:ext>
              </c:extLst>
            </c:dLbl>
            <c:dLbl>
              <c:idx val="3"/>
              <c:layout>
                <c:manualLayout>
                  <c:x val="-3.6059850119225981E-2"/>
                  <c:y val="2.4216208957669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953-4941-A508-5EE355779192}"/>
                </c:ext>
              </c:extLst>
            </c:dLbl>
            <c:dLbl>
              <c:idx val="4"/>
              <c:layout>
                <c:manualLayout>
                  <c:x val="-3.4883615607165311E-2"/>
                  <c:y val="-2.3948737419395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953-4941-A508-5EE355779192}"/>
                </c:ext>
              </c:extLst>
            </c:dLbl>
            <c:dLbl>
              <c:idx val="5"/>
              <c:layout>
                <c:manualLayout>
                  <c:x val="-4.1981782706553998E-2"/>
                  <c:y val="-3.0996959107688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953-4941-A508-5EE355779192}"/>
                </c:ext>
              </c:extLst>
            </c:dLbl>
            <c:dLbl>
              <c:idx val="6"/>
              <c:layout>
                <c:manualLayout>
                  <c:x val="-2.5898410219595516E-2"/>
                  <c:y val="-2.8125927643657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953-4941-A508-5EE355779192}"/>
                </c:ext>
              </c:extLst>
            </c:dLbl>
            <c:dLbl>
              <c:idx val="7"/>
              <c:layout>
                <c:manualLayout>
                  <c:x val="-2.0743054439623619E-2"/>
                  <c:y val="2.5333624963546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953-4941-A508-5EE355779192}"/>
                </c:ext>
              </c:extLst>
            </c:dLbl>
            <c:dLbl>
              <c:idx val="8"/>
              <c:layout>
                <c:manualLayout>
                  <c:x val="-3.1614336288570771E-2"/>
                  <c:y val="3.6277058915076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953-4941-A508-5EE355779192}"/>
                </c:ext>
              </c:extLst>
            </c:dLbl>
            <c:dLbl>
              <c:idx val="9"/>
              <c:layout>
                <c:manualLayout>
                  <c:x val="-5.7228006946158906E-2"/>
                  <c:y val="-2.2305593712922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953-4941-A508-5EE355779192}"/>
                </c:ext>
              </c:extLst>
            </c:dLbl>
            <c:dLbl>
              <c:idx val="10"/>
              <c:layout>
                <c:manualLayout>
                  <c:x val="-3.9177187288716463E-2"/>
                  <c:y val="-1.4083892819540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953-4941-A508-5EE355779192}"/>
                </c:ext>
              </c:extLst>
            </c:dLbl>
            <c:dLbl>
              <c:idx val="11"/>
              <c:layout>
                <c:manualLayout>
                  <c:x val="-5.194290623405453E-3"/>
                  <c:y val="-2.7552122740608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953-4941-A508-5EE355779192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Лист1!$B$5:$N$5</c:f>
              <c:strCache>
                <c:ptCount val="1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всего за январь-декабрь</c:v>
                </c:pt>
              </c:strCache>
            </c:strRef>
          </c:cat>
          <c:val>
            <c:numRef>
              <c:f>Лист1!$B$43:$M$43</c:f>
              <c:numCache>
                <c:formatCode>#,##0.0</c:formatCode>
                <c:ptCount val="12"/>
                <c:pt idx="0">
                  <c:v>473.8</c:v>
                </c:pt>
                <c:pt idx="1">
                  <c:v>3113.3</c:v>
                </c:pt>
                <c:pt idx="2">
                  <c:v>963.6</c:v>
                </c:pt>
                <c:pt idx="3">
                  <c:v>277.5</c:v>
                </c:pt>
                <c:pt idx="4">
                  <c:v>115.7</c:v>
                </c:pt>
                <c:pt idx="5">
                  <c:v>205.5</c:v>
                </c:pt>
                <c:pt idx="6">
                  <c:v>535.29999999999995</c:v>
                </c:pt>
                <c:pt idx="7">
                  <c:v>122.4</c:v>
                </c:pt>
                <c:pt idx="8">
                  <c:v>363.2</c:v>
                </c:pt>
                <c:pt idx="9">
                  <c:v>1256.0999999999999</c:v>
                </c:pt>
                <c:pt idx="10">
                  <c:v>1957.7</c:v>
                </c:pt>
                <c:pt idx="11">
                  <c:v>837.2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7953-4941-A508-5EE355779192}"/>
            </c:ext>
          </c:extLst>
        </c:ser>
        <c:ser>
          <c:idx val="3"/>
          <c:order val="2"/>
          <c:tx>
            <c:strRef>
              <c:f>Лист1!$A$8</c:f>
              <c:strCache>
                <c:ptCount val="1"/>
                <c:pt idx="0">
                  <c:v>2021 год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236267188762049E-2"/>
                  <c:y val="1.8538323680335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953-4941-A508-5EE355779192}"/>
                </c:ext>
              </c:extLst>
            </c:dLbl>
            <c:dLbl>
              <c:idx val="1"/>
              <c:layout>
                <c:manualLayout>
                  <c:x val="-3.8055117311073791E-2"/>
                  <c:y val="-2.6041620103934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953-4941-A508-5EE355779192}"/>
                </c:ext>
              </c:extLst>
            </c:dLbl>
            <c:dLbl>
              <c:idx val="2"/>
              <c:layout>
                <c:manualLayout>
                  <c:x val="-4.2032529520826978E-2"/>
                  <c:y val="-1.632598102849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953-4941-A508-5EE355779192}"/>
                </c:ext>
              </c:extLst>
            </c:dLbl>
            <c:dLbl>
              <c:idx val="3"/>
              <c:layout>
                <c:manualLayout>
                  <c:x val="-2.1395530424979603E-2"/>
                  <c:y val="-1.5425043473247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953-4941-A508-5EE355779192}"/>
                </c:ext>
              </c:extLst>
            </c:dLbl>
            <c:dLbl>
              <c:idx val="4"/>
              <c:layout>
                <c:manualLayout>
                  <c:x val="-2.1765738305762446E-2"/>
                  <c:y val="-4.454240381743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953-4941-A508-5EE355779192}"/>
                </c:ext>
              </c:extLst>
            </c:dLbl>
            <c:dLbl>
              <c:idx val="5"/>
              <c:layout>
                <c:manualLayout>
                  <c:x val="-1.8902935796592444E-2"/>
                  <c:y val="-5.096401284280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953-4941-A508-5EE355779192}"/>
                </c:ext>
              </c:extLst>
            </c:dLbl>
            <c:dLbl>
              <c:idx val="6"/>
              <c:layout>
                <c:manualLayout>
                  <c:x val="-3.8726441973417264E-2"/>
                  <c:y val="2.0301749052061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953-4941-A508-5EE355779192}"/>
                </c:ext>
              </c:extLst>
            </c:dLbl>
            <c:dLbl>
              <c:idx val="7"/>
              <c:layout>
                <c:manualLayout>
                  <c:x val="-3.2955247458319181E-2"/>
                  <c:y val="-2.4426426450149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7497209091867318E-2"/>
                  <c:y val="-1.7792425976118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7883835949077693E-2"/>
                  <c:y val="-3.2061242344706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953-4941-A508-5EE355779192}"/>
                </c:ext>
              </c:extLst>
            </c:dLbl>
            <c:dLbl>
              <c:idx val="10"/>
              <c:layout>
                <c:manualLayout>
                  <c:x val="-1.7184016528193631E-2"/>
                  <c:y val="-3.353686807784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953-4941-A508-5EE355779192}"/>
                </c:ext>
              </c:extLst>
            </c:dLbl>
            <c:dLbl>
              <c:idx val="11"/>
              <c:layout>
                <c:manualLayout>
                  <c:x val="-1.5899270865427876E-3"/>
                  <c:y val="3.0975050112507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Лист1!$B$5:$N$5</c:f>
              <c:strCache>
                <c:ptCount val="1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всего за январь-декабрь</c:v>
                </c:pt>
              </c:strCache>
            </c:strRef>
          </c:cat>
          <c:val>
            <c:numRef>
              <c:f>Лист1!$B$44:$M$44</c:f>
              <c:numCache>
                <c:formatCode>#,##0.0</c:formatCode>
                <c:ptCount val="12"/>
                <c:pt idx="0">
                  <c:v>182.7</c:v>
                </c:pt>
                <c:pt idx="1">
                  <c:v>163.9</c:v>
                </c:pt>
                <c:pt idx="2">
                  <c:v>639.29999999999995</c:v>
                </c:pt>
                <c:pt idx="3">
                  <c:v>560.79999999999995</c:v>
                </c:pt>
                <c:pt idx="4">
                  <c:v>260.10000000000002</c:v>
                </c:pt>
                <c:pt idx="5">
                  <c:v>194.3</c:v>
                </c:pt>
                <c:pt idx="6">
                  <c:v>-174</c:v>
                </c:pt>
                <c:pt idx="7">
                  <c:v>343.1</c:v>
                </c:pt>
                <c:pt idx="8">
                  <c:v>337.7</c:v>
                </c:pt>
                <c:pt idx="9">
                  <c:v>1349.7</c:v>
                </c:pt>
                <c:pt idx="10">
                  <c:v>1997.2</c:v>
                </c:pt>
                <c:pt idx="11">
                  <c:v>756.5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7953-4941-A508-5EE3557791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779968"/>
        <c:axId val="131818624"/>
      </c:lineChart>
      <c:catAx>
        <c:axId val="13177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818624"/>
        <c:crosses val="autoZero"/>
        <c:auto val="1"/>
        <c:lblAlgn val="ctr"/>
        <c:lblOffset val="100"/>
        <c:noMultiLvlLbl val="0"/>
      </c:catAx>
      <c:valAx>
        <c:axId val="13181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тыс. .руб.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#,##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779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621138889250773"/>
          <c:y val="0.95567541361129626"/>
          <c:w val="0.46851678630518895"/>
          <c:h val="3.9007159739236581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400" b="1">
                <a:solidFill>
                  <a:srgbClr val="7030A0"/>
                </a:solidFill>
              </a:rPr>
              <a:t>Налоговые доходы в бюджет муниципального образования Куприяновское за 2021 год, тыс.руб.</a:t>
            </a:r>
          </a:p>
        </c:rich>
      </c:tx>
      <c:layout>
        <c:manualLayout>
          <c:xMode val="edge"/>
          <c:yMode val="edge"/>
          <c:x val="0.32496081458140469"/>
          <c:y val="5.6254472647574204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-10"/>
      <c:rotY val="14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418963461543949E-3"/>
          <c:y val="7.7822073092022923E-2"/>
          <c:w val="0.99415701409611212"/>
          <c:h val="0.73561937567378999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Лист3!$A$7</c:f>
              <c:strCache>
                <c:ptCount val="1"/>
                <c:pt idx="0">
                  <c:v> - Налог на доходы физических лиц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A8A-4479-8D1B-E32BA1C33347}"/>
              </c:ext>
            </c:extLst>
          </c:dPt>
          <c:dLbls>
            <c:dLbl>
              <c:idx val="0"/>
              <c:layout>
                <c:manualLayout>
                  <c:x val="2.3179131957092006E-3"/>
                  <c:y val="5.7494713683091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A8A-4479-8D1B-E32BA1C333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 w="114300" prst="artDeco"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Лист3!$B$7</c:f>
              <c:numCache>
                <c:formatCode>#,##0.0</c:formatCode>
                <c:ptCount val="1"/>
                <c:pt idx="0">
                  <c:v>718.6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8A-4479-8D1B-E32BA1C33347}"/>
            </c:ext>
          </c:extLst>
        </c:ser>
        <c:ser>
          <c:idx val="0"/>
          <c:order val="1"/>
          <c:tx>
            <c:strRef>
              <c:f>Лист3!$A$8</c:f>
              <c:strCache>
                <c:ptCount val="1"/>
                <c:pt idx="0">
                  <c:v>- Налог на имущество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2.6219239975456075E-2"/>
                  <c:y val="5.880054390525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FF00"/>
              </a:solidFill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Лист3!$B$8</c:f>
              <c:numCache>
                <c:formatCode>#,##0.0</c:formatCode>
                <c:ptCount val="1"/>
                <c:pt idx="0">
                  <c:v>598.29999999999995</c:v>
                </c:pt>
              </c:numCache>
            </c:numRef>
          </c:val>
        </c:ser>
        <c:ser>
          <c:idx val="3"/>
          <c:order val="2"/>
          <c:tx>
            <c:strRef>
              <c:f>Лист3!$A$9</c:f>
              <c:strCache>
                <c:ptCount val="1"/>
                <c:pt idx="0">
                  <c:v> - Земельный налог</c:v>
                </c:pt>
              </c:strCache>
            </c:strRef>
          </c:tx>
          <c:spPr>
            <a:solidFill>
              <a:schemeClr val="accent4">
                <a:alpha val="88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6980602949471036E-4"/>
                  <c:y val="0.17735354049329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A8A-4479-8D1B-E32BA1C333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Лист3!$B$9</c:f>
              <c:numCache>
                <c:formatCode>#,##0.0</c:formatCode>
                <c:ptCount val="1"/>
                <c:pt idx="0">
                  <c:v>5277.5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8A-4479-8D1B-E32BA1C33347}"/>
            </c:ext>
          </c:extLst>
        </c:ser>
        <c:ser>
          <c:idx val="4"/>
          <c:order val="3"/>
          <c:tx>
            <c:strRef>
              <c:f>Лист3!$A$10</c:f>
              <c:strCache>
                <c:ptCount val="1"/>
                <c:pt idx="0">
                  <c:v>- Единый сельскохозяйств. Налог (ЕСХН)</c:v>
                </c:pt>
              </c:strCache>
            </c:strRef>
          </c:tx>
          <c:spPr>
            <a:solidFill>
              <a:schemeClr val="accent5">
                <a:alpha val="88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5833329574037927E-2"/>
                  <c:y val="-3.607710712770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A8A-4479-8D1B-E32BA1C333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5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Лист3!$B$10</c:f>
              <c:numCache>
                <c:formatCode>#,##0.0</c:formatCode>
                <c:ptCount val="1"/>
                <c:pt idx="0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8A-4479-8D1B-E32BA1C33347}"/>
            </c:ext>
          </c:extLst>
        </c:ser>
        <c:ser>
          <c:idx val="6"/>
          <c:order val="4"/>
          <c:tx>
            <c:strRef>
              <c:f>Лист3!$A$11</c:f>
              <c:strCache>
                <c:ptCount val="1"/>
                <c:pt idx="0">
                  <c:v>- Государственная пошлина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1">
                  <a:lumMod val="6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60000"/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3504770557729333E-2"/>
                  <c:y val="-9.7428671982648513E-3"/>
                </c:manualLayout>
              </c:layout>
              <c:spPr>
                <a:solidFill>
                  <a:srgbClr val="FF0000">
                    <a:alpha val="76000"/>
                  </a:srgbClr>
                </a:solidFill>
                <a:ln>
                  <a:solidFill>
                    <a:schemeClr val="lt1">
                      <a:alpha val="50000"/>
                    </a:schemeClr>
                  </a:solidFill>
                  <a:round/>
                </a:ln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  <a:softEdge rad="38100"/>
                </a:effectLst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A8A-4479-8D1B-E32BA1C333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0000">
                  <a:alpha val="76000"/>
                </a:srgb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Лист3!$B$11</c:f>
              <c:numCache>
                <c:formatCode>#,##0.0</c:formatCode>
                <c:ptCount val="1"/>
                <c:pt idx="0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A8A-4479-8D1B-E32BA1C333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31914752"/>
        <c:axId val="131912832"/>
        <c:axId val="132013568"/>
      </c:bar3DChart>
      <c:valAx>
        <c:axId val="131912832"/>
        <c:scaling>
          <c:orientation val="minMax"/>
        </c:scaling>
        <c:delete val="1"/>
        <c:axPos val="r"/>
        <c:majorGridlines>
          <c:spPr>
            <a:ln w="9525">
              <a:solidFill>
                <a:schemeClr val="lt1">
                  <a:lumMod val="50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b="1">
                    <a:solidFill>
                      <a:sysClr val="windowText" lastClr="000000"/>
                    </a:solidFill>
                  </a:rPr>
                  <a:t>Сумма, тыс.руб.</a:t>
                </a:r>
              </a:p>
            </c:rich>
          </c:tx>
          <c:layout>
            <c:manualLayout>
              <c:xMode val="edge"/>
              <c:yMode val="edge"/>
              <c:x val="0.89688763266751581"/>
              <c:y val="0.3680388860020091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1"/>
        <c:majorTickMark val="out"/>
        <c:minorTickMark val="none"/>
        <c:tickLblPos val="nextTo"/>
        <c:crossAx val="131914752"/>
        <c:crosses val="max"/>
        <c:crossBetween val="between"/>
      </c:valAx>
      <c:catAx>
        <c:axId val="131914752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12832"/>
        <c:crosses val="autoZero"/>
        <c:auto val="1"/>
        <c:lblAlgn val="ctr"/>
        <c:lblOffset val="100"/>
        <c:noMultiLvlLbl val="0"/>
      </c:catAx>
      <c:serAx>
        <c:axId val="132013568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12832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646914263060276E-2"/>
          <c:y val="0.86416869620823389"/>
          <c:w val="0.94358459171368381"/>
          <c:h val="0.13019657729552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347490165336457E-2"/>
          <c:y val="0.13093101007471186"/>
          <c:w val="0.95635014763779524"/>
          <c:h val="0.846544556357646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'2021'!$D$4:$D$7</c:f>
              <c:strCache>
                <c:ptCount val="1"/>
                <c:pt idx="0">
                  <c:v> Исполнено за 2021 год,          </c:v>
                </c:pt>
              </c:strCache>
            </c:strRef>
          </c:tx>
          <c:spPr>
            <a:solidFill>
              <a:schemeClr val="accent1">
                <a:alpha val="82000"/>
              </a:schemeClr>
            </a:solidFill>
            <a:ln>
              <a:solidFill>
                <a:srgbClr val="7030A0"/>
              </a:solidFill>
            </a:ln>
            <a:effectLst>
              <a:outerShdw blurRad="241300" dist="50800" dir="5400000" sx="183000" sy="183000" algn="ctr" rotWithShape="0">
                <a:srgbClr val="000000">
                  <a:alpha val="8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2000"/>
                </a:schemeClr>
              </a:solidFill>
              <a:ln w="38100">
                <a:solidFill>
                  <a:srgbClr val="7030A0"/>
                </a:solidFill>
              </a:ln>
              <a:effectLst>
                <a:outerShdw blurRad="241300" dist="50800" dir="5400000" sx="183000" sy="183000" algn="ctr" rotWithShape="0">
                  <a:srgbClr val="000000">
                    <a:alpha val="87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alpha val="82000"/>
                </a:schemeClr>
              </a:solidFill>
              <a:ln w="38100">
                <a:solidFill>
                  <a:srgbClr val="7030A0"/>
                </a:solidFill>
              </a:ln>
              <a:effectLst>
                <a:outerShdw blurRad="241300" dist="50800" dir="5400000" sx="183000" sy="183000" algn="ctr" rotWithShape="0">
                  <a:srgbClr val="000000">
                    <a:alpha val="87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4.1166338582677925E-3"/>
                  <c:y val="0.10549351112945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933701471826972E-2"/>
                  <c:y val="9.3679130203444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637789368969382E-2"/>
                  <c:y val="-1.7730007584115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637789368969382E-2"/>
                  <c:y val="-2.0685008848134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637789368969486E-2"/>
                  <c:y val="-1.3297505688086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892086460269611E-2"/>
                  <c:y val="-1.7730007584115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055888399402787E-2"/>
                  <c:y val="8.8650037920576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0146383551569839E-2"/>
                  <c:y val="-1.4775006320096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1637789368969486E-2"/>
                  <c:y val="-1.3297505688086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801591308102663E-2"/>
                  <c:y val="-1.3297505688086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836016722848965E-2"/>
                  <c:y val="-1.3297505688086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glow rad="546100">
                  <a:schemeClr val="accent1">
                    <a:alpha val="40000"/>
                  </a:schemeClr>
                </a:glow>
                <a:outerShdw blurRad="50800" dist="50800" dir="5400000" sx="45000" sy="45000" algn="ctr" rotWithShape="0">
                  <a:srgbClr val="000000">
                    <a:alpha val="43137"/>
                  </a:srgbClr>
                </a:outerShdw>
                <a:softEdge rad="279400"/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'2021'!$B$110</c:f>
              <c:numCache>
                <c:formatCode>#,##0.0</c:formatCode>
                <c:ptCount val="1"/>
                <c:pt idx="0">
                  <c:v>709.69999999999993</c:v>
                </c:pt>
              </c:numCache>
            </c:numRef>
          </c:val>
          <c:extLst/>
        </c:ser>
        <c:ser>
          <c:idx val="1"/>
          <c:order val="1"/>
          <c:tx>
            <c:strRef>
              <c:f>'2021'!$E$4:$E$7</c:f>
              <c:strCache>
                <c:ptCount val="1"/>
                <c:pt idx="0">
                  <c:v> Исполнено за 2020 год,    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>
                <a:outerShdw blurRad="228600" dist="977900" dir="10740000" sx="45000" sy="45000" algn="ctr" rotWithShape="0">
                  <a:srgbClr val="000000">
                    <a:alpha val="81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  <a:bevelB prst="angle"/>
              </a:sp3d>
            </c:spPr>
          </c:dPt>
          <c:dLbls>
            <c:dLbl>
              <c:idx val="0"/>
              <c:layout>
                <c:manualLayout>
                  <c:x val="-2.0885646715197055E-3"/>
                  <c:y val="0.16267670263945869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'2021'!$C$110</c:f>
              <c:numCache>
                <c:formatCode>#,##0.0</c:formatCode>
                <c:ptCount val="1"/>
                <c:pt idx="0">
                  <c:v>222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7"/>
        <c:gapDepth val="69"/>
        <c:shape val="box"/>
        <c:axId val="132258048"/>
        <c:axId val="132280320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Лист1!$N$5</c15:sqref>
                        </c15:formulaRef>
                      </c:ext>
                    </c:extLst>
                    <c:strCache>
                      <c:ptCount val="1"/>
                      <c:pt idx="0">
                        <c:v>в т.ч. за 3 месяца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solidFill>
                      <a:srgbClr val="FF0000"/>
                    </a:solidFill>
                  </a:ln>
                  <a:effectLst/>
                  <a:sp3d>
                    <a:contourClr>
                      <a:srgbClr val="FF0000"/>
                    </a:contourClr>
                  </a:sp3d>
                </c:spPr>
                <c:invertIfNegative val="0"/>
                <c:dLbls>
                  <c:dLbl>
                    <c:idx val="0"/>
                    <c:layout>
                      <c:manualLayout>
                        <c:x val="-4.0146383551569853E-2"/>
                        <c:y val="-1.329750568808658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1"/>
                    <c:layout>
                      <c:manualLayout>
                        <c:x val="-5.4388355342755972E-3"/>
                        <c:y val="-1.869996289116638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2"/>
                    <c:layout>
                      <c:manualLayout>
                        <c:x val="-3.1637789368969382E-2"/>
                        <c:y val="-5.9100025280384829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3"/>
                    <c:layout>
                      <c:manualLayout>
                        <c:x val="-2.171109615593551E-2"/>
                        <c:y val="-2.21625094801443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4"/>
                    <c:layout>
                      <c:manualLayout>
                        <c:x val="-3.0219690338535971E-2"/>
                        <c:y val="1.773000758411544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5"/>
                    <c:layout>
                      <c:manualLayout>
                        <c:x val="-2.5965393247235739E-2"/>
                        <c:y val="1.625250695210582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6"/>
                    <c:layout>
                      <c:manualLayout>
                        <c:x val="-4.0146383551569943E-2"/>
                        <c:y val="-2.364001011215403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7"/>
                    <c:layout>
                      <c:manualLayout>
                        <c:x val="-3.1637789368969382E-2"/>
                        <c:y val="8.8650037920577247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8"/>
                    <c:layout>
                      <c:manualLayout>
                        <c:x val="-1.0065041614506862E-2"/>
                        <c:y val="1.182000505607696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10"/>
                    <c:layout>
                      <c:manualLayout>
                        <c:x val="-2.2883093590851392E-2"/>
                        <c:y val="1.329750568808664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Лист1!$A$6:$A$7</c15:sqref>
                        </c15:formulaRef>
                      </c:ext>
                    </c:extLst>
                    <c:strCache>
                      <c:ptCount val="2"/>
                      <c:pt idx="0">
                        <c:v>2015 год</c:v>
                      </c:pt>
                      <c:pt idx="1">
                        <c:v>2016 год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Лист1!$N$6:$N$8</c15:sqref>
                        </c15:formulaRef>
                      </c:ext>
                    </c:extLst>
                    <c:numCache>
                      <c:formatCode>#\ ##0.0</c:formatCode>
                      <c:ptCount val="2"/>
                      <c:pt idx="0">
                        <c:v>811.4</c:v>
                      </c:pt>
                      <c:pt idx="1">
                        <c:v>921.4</c:v>
                      </c:pt>
                    </c:numCache>
                  </c:numRef>
                </c:val>
                <c:extLst/>
              </c15:ser>
            </c15:filteredBarSeries>
          </c:ext>
        </c:extLst>
      </c:bar3DChart>
      <c:catAx>
        <c:axId val="132258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280320"/>
        <c:crosses val="autoZero"/>
        <c:auto val="1"/>
        <c:lblAlgn val="ctr"/>
        <c:lblOffset val="100"/>
        <c:noMultiLvlLbl val="0"/>
      </c:catAx>
      <c:valAx>
        <c:axId val="13228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800" dirty="0" smtClean="0"/>
                  <a:t>тыс. руб</a:t>
                </a:r>
                <a:r>
                  <a:rPr lang="ru-RU" sz="2800" dirty="0"/>
                  <a:t>.</a:t>
                </a:r>
              </a:p>
            </c:rich>
          </c:tx>
          <c:layout>
            <c:manualLayout>
              <c:xMode val="edge"/>
              <c:yMode val="edge"/>
              <c:x val="0.17368225065616799"/>
              <c:y val="0.338201616910555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25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58048988867918"/>
          <c:y val="0.88263782991543194"/>
          <c:w val="0.67455887638071022"/>
          <c:h val="9.39814435972879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prst="slope"/>
    </a:sp3d>
  </c:spPr>
  <c:txPr>
    <a:bodyPr/>
    <a:lstStyle/>
    <a:p>
      <a:pPr>
        <a:defRPr>
          <a:solidFill>
            <a:srgbClr val="FF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err="1">
                <a:solidFill>
                  <a:srgbClr val="FFFF00"/>
                </a:solidFill>
              </a:rPr>
              <a:t>Неналоговые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доходы в бюджет муниципального образования Куприяновское за 2021 год, </a:t>
            </a:r>
            <a:r>
              <a:rPr lang="ru-RU" sz="2400" b="1" dirty="0" smtClean="0">
                <a:solidFill>
                  <a:srgbClr val="FFFF00"/>
                </a:solidFill>
              </a:rPr>
              <a:t>    тыс. руб</a:t>
            </a:r>
            <a:r>
              <a:rPr lang="ru-RU" sz="2400" b="1" dirty="0">
                <a:solidFill>
                  <a:srgbClr val="FFFF00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2685376873520926"/>
          <c:y val="1.8622076556012779E-2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title>
    <c:autoTitleDeleted val="0"/>
    <c:view3D>
      <c:rotX val="-10"/>
      <c:rotY val="14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72475644403809E-3"/>
          <c:y val="0.30062374774612466"/>
          <c:w val="0.99282310596044832"/>
          <c:h val="0.4698460899167319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'2021'!$A$106</c:f>
              <c:strCache>
                <c:ptCount val="1"/>
                <c:pt idx="0">
                  <c:v> - Доходы от имущества, находящегося в муниципальной собственности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2.2050853529096666E-3"/>
                  <c:y val="5.7202303202718741E-2"/>
                </c:manualLayout>
              </c:layout>
              <c:spPr/>
              <c:txPr>
                <a:bodyPr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'2021'!$B$106</c:f>
              <c:numCache>
                <c:formatCode>#,##0.0</c:formatCode>
                <c:ptCount val="1"/>
                <c:pt idx="0">
                  <c:v>164.4</c:v>
                </c:pt>
              </c:numCache>
            </c:numRef>
          </c:val>
        </c:ser>
        <c:ser>
          <c:idx val="1"/>
          <c:order val="1"/>
          <c:tx>
            <c:strRef>
              <c:f>'2021'!$A$107</c:f>
              <c:strCache>
                <c:ptCount val="1"/>
                <c:pt idx="0">
                  <c:v>- 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4.0702696479928248E-3"/>
                  <c:y val="9.5952250533592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'2021'!$B$107</c:f>
              <c:numCache>
                <c:formatCode>#,##0.0</c:formatCode>
                <c:ptCount val="1"/>
                <c:pt idx="0">
                  <c:v>529.5</c:v>
                </c:pt>
              </c:numCache>
            </c:numRef>
          </c:val>
        </c:ser>
        <c:ser>
          <c:idx val="2"/>
          <c:order val="2"/>
          <c:tx>
            <c:strRef>
              <c:f>'2021'!$A$108</c:f>
              <c:strCache>
                <c:ptCount val="1"/>
                <c:pt idx="0">
                  <c:v>- Административные штрафы, санкции, возмещение ущерба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233080433912538E-2"/>
                  <c:y val="3.6904711743689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'2021'!$B$108</c:f>
              <c:numCache>
                <c:formatCode>#,##0.0</c:formatCode>
                <c:ptCount val="1"/>
                <c:pt idx="0">
                  <c:v>15.8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32409600"/>
        <c:axId val="132407680"/>
        <c:axId val="13225984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Лист1!$A$17</c15:sqref>
                        </c15:formulaRef>
                      </c:ext>
                    </c:extLst>
                    <c:strCache>
                      <c:ptCount val="1"/>
                      <c:pt idx="0">
                        <c:v>- доходы от продажи материальных и нематериальных активов</c:v>
                      </c:pt>
                    </c:strCache>
                  </c:strRef>
                </c:tx>
                <c:spPr>
                  <a:solidFill>
                    <a:schemeClr val="accent2">
                      <a:alpha val="88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>
                    <a:contourClr>
                      <a:schemeClr val="accent2">
                        <a:lumMod val="50000"/>
                      </a:schemeClr>
                    </a:contourClr>
                  </a:sp3d>
                </c:spPr>
                <c:invertIfNegative val="0"/>
                <c:dLbls>
                  <c:dLbl>
                    <c:idx val="0"/>
                    <c:layout>
                      <c:manualLayout>
                        <c:x val="1.9360043022317787E-2"/>
                        <c:y val="2.865329512893975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4-14CC-4EE6-853D-FCF13106632F}"/>
                      </c:ext>
                      <c:ext uri="{CE6537A1-D6FC-4f65-9D91-7224C49458BB}"/>
                    </c:extLst>
                  </c:dLbl>
                  <c:spPr>
                    <a:solidFill>
                      <a:srgbClr val="ED7D31">
                        <a:alpha val="30000"/>
                      </a:srgbClr>
                    </a:solidFill>
                    <a:ln>
                      <a:solidFill>
                        <a:sysClr val="window" lastClr="FFFFFF">
                          <a:alpha val="50000"/>
                        </a:sysClr>
                      </a:solidFill>
                      <a:round/>
                    </a:ln>
                    <a:effectLst>
                      <a:outerShdw blurRad="63500" dist="889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50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Лист1!$C$17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14CC-4EE6-853D-FCF13106632F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Лист1!$A$16</c15:sqref>
                        </c15:formulaRef>
                      </c:ext>
                    </c:extLst>
                    <c:strCache>
                      <c:ptCount val="1"/>
                      <c:pt idx="0">
                        <c:v>   - доходы от имущества, находящегося в муниципальной собственности</c:v>
                      </c:pt>
                    </c:strCache>
                  </c:strRef>
                </c:tx>
                <c:spPr>
                  <a:solidFill>
                    <a:schemeClr val="accent5">
                      <a:alpha val="88000"/>
                    </a:schemeClr>
                  </a:solidFill>
                  <a:ln>
                    <a:solidFill>
                      <a:schemeClr val="accent5">
                        <a:lumMod val="50000"/>
                      </a:schemeClr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>
                    <a:contourClr>
                      <a:schemeClr val="accent5">
                        <a:lumMod val="50000"/>
                      </a:schemeClr>
                    </a:contourClr>
                  </a:sp3d>
                </c:spPr>
                <c:invertIfNegative val="0"/>
                <c:dLbls>
                  <c:dLbl>
                    <c:idx val="0"/>
                    <c:layout>
                      <c:manualLayout>
                        <c:x val="3.4417854261898362E-2"/>
                        <c:y val="0.13500785897464815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 xmlns:c16r2="http://schemas.microsoft.com/office/drawing/2015/06/chart">
                      <c:ext xmlns:c16="http://schemas.microsoft.com/office/drawing/2014/chart" uri="{C3380CC4-5D6E-409C-BE32-E72D297353CC}">
                        <c16:uniqueId val="{00000006-14CC-4EE6-853D-FCF13106632F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solidFill>
                      <a:schemeClr val="accent5">
                        <a:alpha val="30000"/>
                      </a:schemeClr>
                    </a:solidFill>
                    <a:ln>
                      <a:solidFill>
                        <a:schemeClr val="lt1">
                          <a:alpha val="50000"/>
                        </a:schemeClr>
                      </a:solidFill>
                      <a:round/>
                    </a:ln>
                    <a:effectLst>
                      <a:outerShdw blurRad="63500" dist="889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50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Лист1!$C$15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111.5</c:v>
                      </c:pt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7-14CC-4EE6-853D-FCF13106632F}"/>
                  </c:ext>
                </c:extLst>
              </c15:ser>
            </c15:filteredBarSeries>
            <c15:filteredBarSeries>
              <c15:ser>
                <c:idx val="2"/>
                <c:order val="4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Лист1!$A$17</c15:sqref>
                        </c15:formulaRef>
                      </c:ext>
                    </c:extLst>
                    <c:strCache>
                      <c:ptCount val="1"/>
                      <c:pt idx="0">
                        <c:v>- доходы от продажи материальных и нематериальных активов</c:v>
                      </c:pt>
                    </c:strCache>
                  </c:strRef>
                </c:tx>
                <c:spPr>
                  <a:solidFill>
                    <a:schemeClr val="accent3">
                      <a:alpha val="88000"/>
                    </a:schemeClr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>
                    <a:contourClr>
                      <a:schemeClr val="accent3">
                        <a:lumMod val="50000"/>
                      </a:schemeClr>
                    </a:contourClr>
                  </a:sp3d>
                </c:spPr>
                <c:invertIfNegative val="0"/>
                <c:dLbls>
                  <c:dLbl>
                    <c:idx val="0"/>
                    <c:layout>
                      <c:manualLayout>
                        <c:x val="5.2612229601979962E-2"/>
                        <c:y val="-2.859448442870142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 xmlns:c16r2="http://schemas.microsoft.com/office/drawing/2015/06/chart">
                      <c:ext xmlns:c16="http://schemas.microsoft.com/office/drawing/2014/chart" uri="{C3380CC4-5D6E-409C-BE32-E72D297353CC}">
                        <c16:uniqueId val="{00000008-14CC-4EE6-853D-FCF13106632F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solidFill>
                      <a:schemeClr val="accent3">
                        <a:alpha val="30000"/>
                      </a:schemeClr>
                    </a:solidFill>
                    <a:ln>
                      <a:solidFill>
                        <a:schemeClr val="lt1">
                          <a:alpha val="50000"/>
                        </a:schemeClr>
                      </a:solidFill>
                      <a:round/>
                    </a:ln>
                    <a:effectLst>
                      <a:outerShdw blurRad="63500" dist="889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50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Лист1!$C$17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0</c:v>
                      </c:pt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9-14CC-4EE6-853D-FCF13106632F}"/>
                  </c:ext>
                </c:extLst>
              </c15:ser>
            </c15:filteredBarSeries>
            <c15:filteredBarSeries>
              <c15:ser>
                <c:idx val="3"/>
                <c:order val="5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Лист1!$A$19</c15:sqref>
                        </c15:formulaRef>
                      </c:ext>
                    </c:extLst>
                    <c:strCache>
                      <c:ptCount val="1"/>
                      <c:pt idx="0">
                        <c:v>- штрафы, санкции, возмещение ущерба</c:v>
                      </c:pt>
                    </c:strCache>
                  </c:strRef>
                </c:tx>
                <c:spPr>
                  <a:solidFill>
                    <a:schemeClr val="accent4">
                      <a:alpha val="88000"/>
                    </a:schemeClr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 prstMaterial="flat">
                    <a:contourClr>
                      <a:schemeClr val="accent4">
                        <a:lumMod val="50000"/>
                      </a:schemeClr>
                    </a:contourClr>
                  </a:sp3d>
                </c:spPr>
                <c:invertIfNegative val="0"/>
                <c:dLbls>
                  <c:dLbl>
                    <c:idx val="0"/>
                    <c:layout>
                      <c:manualLayout>
                        <c:x val="4.6904492551691365E-2"/>
                        <c:y val="6.0568645790002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 xmlns:c16r2="http://schemas.microsoft.com/office/drawing/2015/06/chart">
                      <c:ext xmlns:c16="http://schemas.microsoft.com/office/drawing/2014/chart" uri="{C3380CC4-5D6E-409C-BE32-E72D297353CC}">
                        <c16:uniqueId val="{0000000A-14CC-4EE6-853D-FCF13106632F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solidFill>
                      <a:schemeClr val="accent4">
                        <a:alpha val="30000"/>
                      </a:schemeClr>
                    </a:solidFill>
                    <a:ln>
                      <a:solidFill>
                        <a:schemeClr val="lt1">
                          <a:alpha val="50000"/>
                        </a:schemeClr>
                      </a:solidFill>
                      <a:round/>
                    </a:ln>
                    <a:effectLst>
                      <a:outerShdw blurRad="63500" dist="889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50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Лист1!$C$19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109.8</c:v>
                      </c:pt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B-14CC-4EE6-853D-FCF13106632F}"/>
                  </c:ext>
                </c:extLst>
              </c15:ser>
            </c15:filteredBarSeries>
          </c:ext>
        </c:extLst>
      </c:bar3DChart>
      <c:valAx>
        <c:axId val="132407680"/>
        <c:scaling>
          <c:orientation val="minMax"/>
        </c:scaling>
        <c:delete val="1"/>
        <c:axPos val="r"/>
        <c:majorGridlines>
          <c:spPr>
            <a:ln w="9525">
              <a:solidFill>
                <a:schemeClr val="lt1">
                  <a:lumMod val="50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400" b="1">
                    <a:solidFill>
                      <a:sysClr val="windowText" lastClr="000000"/>
                    </a:solidFill>
                  </a:rPr>
                  <a:t>Сумма, тыс.руб.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1"/>
        <c:majorTickMark val="out"/>
        <c:minorTickMark val="none"/>
        <c:tickLblPos val="nextTo"/>
        <c:crossAx val="132409600"/>
        <c:crosses val="max"/>
        <c:crossBetween val="between"/>
      </c:valAx>
      <c:catAx>
        <c:axId val="132409600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407680"/>
        <c:crosses val="autoZero"/>
        <c:auto val="1"/>
        <c:lblAlgn val="ctr"/>
        <c:lblOffset val="100"/>
        <c:noMultiLvlLbl val="0"/>
      </c:catAx>
      <c:serAx>
        <c:axId val="132259840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40768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42161788795695E-3"/>
          <c:y val="0.82465917626939855"/>
          <c:w val="0.66871121112339005"/>
          <c:h val="0.150876777492194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2200" b="1">
                <a:solidFill>
                  <a:srgbClr val="FFFF00"/>
                </a:solidFill>
              </a:rPr>
              <a:t>БЕЗВОЗМЕЗДНЫЕ ПОСТУПЛЕНИЯ в бюджет муниципального образования Куприяновское  за  202</a:t>
            </a:r>
            <a:r>
              <a:rPr lang="en-AU" sz="2200" b="1">
                <a:solidFill>
                  <a:srgbClr val="FFFF00"/>
                </a:solidFill>
              </a:rPr>
              <a:t>1</a:t>
            </a:r>
            <a:r>
              <a:rPr lang="ru-RU" sz="2200" b="1">
                <a:solidFill>
                  <a:srgbClr val="FFFF00"/>
                </a:solidFill>
              </a:rPr>
              <a:t>  Год, тыс. руб</a:t>
            </a:r>
            <a:r>
              <a:rPr lang="ru-RU" sz="2000" b="1">
                <a:solidFill>
                  <a:srgbClr val="FFFF00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0765686092138484"/>
          <c:y val="1.675735895436836E-3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title>
    <c:autoTitleDeleted val="0"/>
    <c:view3D>
      <c:rotX val="-10"/>
      <c:rotY val="130"/>
      <c:depthPercent val="9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11515748031497E-3"/>
          <c:y val="0.17642680081656459"/>
          <c:w val="0.95540093558044104"/>
          <c:h val="0.24825182268883056"/>
        </c:manualLayout>
      </c:layout>
      <c:bar3DChart>
        <c:barDir val="col"/>
        <c:grouping val="clustered"/>
        <c:varyColors val="0"/>
        <c:ser>
          <c:idx val="6"/>
          <c:order val="0"/>
          <c:tx>
            <c:strRef>
              <c:f>Лист3!$A$16</c:f>
              <c:strCache>
                <c:ptCount val="1"/>
                <c:pt idx="0">
                  <c:v>- Субсидия  на поддержку местных инициатив граждан, проживающих в сельской местности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1.1135710997610645E-2"/>
                  <c:y val="4.1095368125723404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'2021'!$A$181:$A$193</c:f>
              <c:strCache>
                <c:ptCount val="13"/>
                <c:pt idx="0">
                  <c:v>Дотации бюджетам на поддержку мер по обеспечению сбалансированности бюджетов</c:v>
                </c:pt>
                <c:pt idx="1">
                  <c:v>Дотации бюджетам на поддержку мер по обеспечению сбалансированности бюджетов </c:v>
                </c:pt>
                <c:pt idx="2">
                  <c:v>Дотации бюджетам сельских поселений на поддержку мер по обеспечению сбалансированности бюджетов (достигших наилучших результатов по увеличению налогового потенциала)</c:v>
                </c:pt>
                <c:pt idx="3">
                  <c:v>Дотация  бюджетам сельских  поселений на выравнивание бюджетной обеспеченности  из бюджетов муниципальных районов</c:v>
                </c:pt>
                <c:pt idx="4">
                  <c:v>Субсидии бюджетам сельских поселений на обеспечение мероприятий по переселению граждан из аварийного жилищного фонда, в том числе переселению граждан из аварийного жилищного фонда за счет средств, поступивших от гос корпорации - Фонда содействия реформиро</c:v>
                </c:pt>
                <c:pt idx="5">
                  <c:v>Субсидии бюджетам сельских поселений на обеспечение мероприятий по переселению граждан из аварийного жилищного фонда, в том числе переселению граждан из аварийного жилищного фонда за счет средств бюджетов</c:v>
                </c:pt>
                <c:pt idx="6">
                  <c:v>Субсидии бюджетам сельских поселений на обеспечение комплексного развития сельских территорий </c:v>
                </c:pt>
                <c:pt idx="7">
                  <c:v>Прочие субсидии (Прочие субсидии бюджетам сельских поселений на реализацию мероприятий по предотвращению распространения борщевика Сосновского)</c:v>
                </c:pt>
                <c:pt idx="8">
                  <c:v>Субвенции  бюджетам сельских поселений на осуществление  первичного воинского учета на территориях, где отсутствуют  военные комиссариаты </c:v>
                </c:pt>
                <c:pt idx="9">
                  <c:v>Иные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c:v>
                </c:pt>
                <c:pt idx="10">
                  <c:v>Прочие межбюджетные трансферты, передаваемые бюджетам сельских поселений  </c:v>
                </c:pt>
                <c:pt idx="11">
                  <c:v>Прочие безвозмездные поступления в бюджеты поселений</c:v>
                </c:pt>
                <c:pt idx="12">
                  <c:v>Возврат остатков субсидий, субвенций и иных межбюджетных трансфертов, имеющих целевое назначение, прошлых лет из бюджетов сельских поселений</c:v>
                </c:pt>
              </c:strCache>
            </c:strRef>
          </c:cat>
          <c:val>
            <c:numRef>
              <c:f>Лист3!$C$16</c:f>
            </c:numRef>
          </c:val>
        </c:ser>
        <c:ser>
          <c:idx val="0"/>
          <c:order val="1"/>
          <c:tx>
            <c:strRef>
              <c:f>'2021'!$A$181</c:f>
              <c:strCache>
                <c:ptCount val="1"/>
                <c:pt idx="0">
                  <c:v>Дотации бюджетам на поддержку мер по обеспечению сбалансированности бюджетов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4215879265093E-2"/>
                  <c:y val="6.6907407407407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'2021'!$B$181</c:f>
              <c:numCache>
                <c:formatCode>#,##0.0</c:formatCode>
                <c:ptCount val="1"/>
                <c:pt idx="0">
                  <c:v>2847</c:v>
                </c:pt>
              </c:numCache>
            </c:numRef>
          </c:val>
        </c:ser>
        <c:ser>
          <c:idx val="1"/>
          <c:order val="2"/>
          <c:tx>
            <c:strRef>
              <c:f>'2021'!$A$182</c:f>
              <c:strCache>
                <c:ptCount val="1"/>
                <c:pt idx="0">
                  <c:v>Дотации бюджетам на поддержку мер по обеспечению сбалансированности бюджетов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614009186351705E-2"/>
                  <c:y val="7.524146981627297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'2021'!$B$182</c:f>
              <c:numCache>
                <c:formatCode>#,##0.0</c:formatCode>
                <c:ptCount val="1"/>
                <c:pt idx="0">
                  <c:v>8408.5</c:v>
                </c:pt>
              </c:numCache>
            </c:numRef>
          </c:val>
        </c:ser>
        <c:ser>
          <c:idx val="2"/>
          <c:order val="3"/>
          <c:tx>
            <c:strRef>
              <c:f>'2021'!$A$183</c:f>
              <c:strCache>
                <c:ptCount val="1"/>
                <c:pt idx="0">
                  <c:v>Дотации бюджетам сельских поселений на поддержку мер по обеспечению сбалансированности бюджетов (достигших наилучших результатов по увеличению налогового потенциала)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05093503937008E-2"/>
                  <c:y val="5.2785214348206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'2021'!$B$183</c:f>
              <c:numCache>
                <c:formatCode>#,##0.0</c:formatCode>
                <c:ptCount val="1"/>
                <c:pt idx="0">
                  <c:v>1850</c:v>
                </c:pt>
              </c:numCache>
            </c:numRef>
          </c:val>
        </c:ser>
        <c:ser>
          <c:idx val="3"/>
          <c:order val="4"/>
          <c:tx>
            <c:strRef>
              <c:f>'2021'!$A$184</c:f>
              <c:strCache>
                <c:ptCount val="1"/>
                <c:pt idx="0">
                  <c:v>Дотация  бюджетам сельских  поселений на выравнивание бюджетной обеспеченности  из бюджетов муниципальных районов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734584340704727E-2"/>
                  <c:y val="8.4505696819701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'2021'!$B$184</c:f>
              <c:numCache>
                <c:formatCode>#,##0.0</c:formatCode>
                <c:ptCount val="1"/>
                <c:pt idx="0">
                  <c:v>5726.1</c:v>
                </c:pt>
              </c:numCache>
            </c:numRef>
          </c:val>
        </c:ser>
        <c:ser>
          <c:idx val="4"/>
          <c:order val="5"/>
          <c:tx>
            <c:strRef>
              <c:f>'2021'!$A$185</c:f>
              <c:strCache>
                <c:ptCount val="1"/>
                <c:pt idx="0">
                  <c:v>Субсидии бюджетам сельских поселений на обеспечение мероприятий по переселению граждан из аварийного жилищного фонда, в том числе переселению граждан из аварийного жилищного фонда за счет средств, поступивших от гос корпорации - Фонда содействия реформиро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5982382103662546E-2"/>
                  <c:y val="7.640241082329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'2021'!$B$185</c:f>
              <c:numCache>
                <c:formatCode>#,##0.0</c:formatCode>
                <c:ptCount val="1"/>
                <c:pt idx="0">
                  <c:v>4539.5</c:v>
                </c:pt>
              </c:numCache>
            </c:numRef>
          </c:val>
        </c:ser>
        <c:ser>
          <c:idx val="5"/>
          <c:order val="6"/>
          <c:tx>
            <c:strRef>
              <c:f>'2021'!$A$186</c:f>
              <c:strCache>
                <c:ptCount val="1"/>
                <c:pt idx="0">
                  <c:v>Субсидии бюджетам сельских поселений на обеспечение мероприятий по переселению граждан из аварийного жилищного фонда, в том числе переселению граждан из аварийного жилищного фонда за счет средств бюджетов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1.6361794619422571E-2"/>
                  <c:y val="3.750699912510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'2021'!$B$186</c:f>
              <c:numCache>
                <c:formatCode>#,##0.0</c:formatCode>
                <c:ptCount val="1"/>
                <c:pt idx="0">
                  <c:v>1031.3</c:v>
                </c:pt>
              </c:numCache>
            </c:numRef>
          </c:val>
        </c:ser>
        <c:ser>
          <c:idx val="7"/>
          <c:order val="7"/>
          <c:tx>
            <c:strRef>
              <c:f>'2021'!$A$187</c:f>
              <c:strCache>
                <c:ptCount val="1"/>
                <c:pt idx="0">
                  <c:v>Субсидии бюджетам сельских поселений на обеспечение комплексного развития сельских территорий 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55498687664042E-2"/>
                  <c:y val="5.9036599591717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'2021'!$B$187</c:f>
              <c:numCache>
                <c:formatCode>#,##0.0</c:formatCode>
                <c:ptCount val="1"/>
                <c:pt idx="0">
                  <c:v>2181.6999999999998</c:v>
                </c:pt>
              </c:numCache>
            </c:numRef>
          </c:val>
        </c:ser>
        <c:ser>
          <c:idx val="8"/>
          <c:order val="8"/>
          <c:tx>
            <c:strRef>
              <c:f>'2021'!$A$188</c:f>
              <c:strCache>
                <c:ptCount val="1"/>
                <c:pt idx="0">
                  <c:v>Прочие субсидии (Прочие субсидии бюджетам сельских поселений на реализацию мероприятий по предотвращению распространения борщевика Сосновского)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4358483222183636E-2"/>
                  <c:y val="5.788061426006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'2021'!$B$188</c:f>
              <c:numCache>
                <c:formatCode>#,##0.0</c:formatCode>
                <c:ptCount val="1"/>
                <c:pt idx="0">
                  <c:v>2967.8</c:v>
                </c:pt>
              </c:numCache>
            </c:numRef>
          </c:val>
        </c:ser>
        <c:ser>
          <c:idx val="9"/>
          <c:order val="9"/>
          <c:tx>
            <c:strRef>
              <c:f>'2021'!$A$189</c:f>
              <c:strCache>
                <c:ptCount val="1"/>
                <c:pt idx="0">
                  <c:v>Субвенции  бюджетам сельских поселений на осуществление  первичного воинского учета на территориях, где отсутствуют  военные комиссариаты 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</c:spPr>
          <c:invertIfNegative val="0"/>
          <c:dLbls>
            <c:dLbl>
              <c:idx val="0"/>
              <c:layout>
                <c:manualLayout>
                  <c:x val="2.4465387139107612E-2"/>
                  <c:y val="3.9525226013414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'2021'!$B$189</c:f>
              <c:numCache>
                <c:formatCode>#,##0.0</c:formatCode>
                <c:ptCount val="1"/>
                <c:pt idx="0">
                  <c:v>236.4</c:v>
                </c:pt>
              </c:numCache>
            </c:numRef>
          </c:val>
        </c:ser>
        <c:ser>
          <c:idx val="10"/>
          <c:order val="10"/>
          <c:tx>
            <c:strRef>
              <c:f>'2021'!$A$191</c:f>
              <c:strCache>
                <c:ptCount val="1"/>
                <c:pt idx="0">
                  <c:v>Прочие межбюджетные трансферты, передаваемые бюджетам сельских поселений 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>
              <c:idx val="0"/>
              <c:layout>
                <c:manualLayout>
                  <c:x val="1.6928149606299212E-2"/>
                  <c:y val="4.6997083697871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'2021'!$B$191</c:f>
              <c:numCache>
                <c:formatCode>#,##0.0</c:formatCode>
                <c:ptCount val="1"/>
                <c:pt idx="0">
                  <c:v>1299.5</c:v>
                </c:pt>
              </c:numCache>
            </c:numRef>
          </c:val>
        </c:ser>
        <c:ser>
          <c:idx val="11"/>
          <c:order val="11"/>
          <c:tx>
            <c:strRef>
              <c:f>'2021'!$A$192</c:f>
              <c:strCache>
                <c:ptCount val="1"/>
                <c:pt idx="0">
                  <c:v>Прочие безвозмездные поступления в бюджеты поселений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2.5170432662923091E-2"/>
                  <c:y val="8.450569681970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'2021'!$B$192</c:f>
              <c:numCache>
                <c:formatCode>#,##0.0</c:formatCode>
                <c:ptCount val="1"/>
                <c:pt idx="0">
                  <c:v>8408.5</c:v>
                </c:pt>
              </c:numCache>
            </c:numRef>
          </c:val>
        </c:ser>
        <c:ser>
          <c:idx val="12"/>
          <c:order val="12"/>
          <c:tx>
            <c:strRef>
              <c:f>'2021'!$A$193</c:f>
              <c:strCache>
                <c:ptCount val="1"/>
                <c:pt idx="0">
                  <c:v>Возврат остатков субсидий, субвенций и иных межбюджетных трансфертов, имеющих целевое назначение, прошлых лет из бюджетов сельских поселений</c:v>
                </c:pt>
              </c:strCache>
            </c:strRef>
          </c:tx>
          <c:spPr>
            <a:blipFill>
              <a:blip xmlns:r="http://schemas.openxmlformats.org/officeDocument/2006/relationships" r:embed="rId4"/>
              <a:tile tx="0" ty="0" sx="100000" sy="100000" flip="none" algn="tl"/>
            </a:blipFill>
          </c:spPr>
          <c:invertIfNegative val="0"/>
          <c:dLbls>
            <c:dLbl>
              <c:idx val="0"/>
              <c:layout>
                <c:manualLayout>
                  <c:x val="3.0545275590551181E-2"/>
                  <c:y val="6.894940215806356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'2021'!$B$193</c:f>
              <c:numCache>
                <c:formatCode>General</c:formatCode>
                <c:ptCount val="1"/>
                <c:pt idx="0">
                  <c:v>-52.8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gapDepth val="14"/>
        <c:shape val="cylinder"/>
        <c:axId val="132589056"/>
        <c:axId val="132373888"/>
        <c:axId val="0"/>
      </c:bar3DChart>
      <c:valAx>
        <c:axId val="132373888"/>
        <c:scaling>
          <c:orientation val="minMax"/>
          <c:min val="60"/>
        </c:scaling>
        <c:delete val="0"/>
        <c:axPos val="r"/>
        <c:majorGridlines>
          <c:spPr>
            <a:ln w="9525">
              <a:solidFill>
                <a:schemeClr val="lt1">
                  <a:lumMod val="50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b="1">
                    <a:solidFill>
                      <a:sysClr val="windowText" lastClr="000000"/>
                    </a:solidFill>
                  </a:rPr>
                  <a:t>Сумма, тыс.руб.</a:t>
                </a:r>
              </a:p>
            </c:rich>
          </c:tx>
          <c:layout>
            <c:manualLayout>
              <c:xMode val="edge"/>
              <c:yMode val="edge"/>
              <c:x val="0.93857290195310028"/>
              <c:y val="0.2309397399047636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589056"/>
        <c:crosses val="max"/>
        <c:crossBetween val="between"/>
      </c:valAx>
      <c:catAx>
        <c:axId val="13258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373888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>
          <a:glow rad="1092200">
            <a:schemeClr val="accent1">
              <a:alpha val="40000"/>
            </a:schemeClr>
          </a:glow>
          <a:outerShdw blurRad="38100" dist="50800" sx="11000" sy="11000" algn="ctr" rotWithShape="0">
            <a:srgbClr val="000000">
              <a:alpha val="97000"/>
            </a:srgbClr>
          </a:outerShdw>
          <a:softEdge rad="939800"/>
        </a:effectLst>
        <a:scene3d>
          <a:camera prst="orthographicFront"/>
          <a:lightRig rig="threePt" dir="t"/>
        </a:scene3d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45982560513269177"/>
          <c:w val="0.98742024278664908"/>
          <c:h val="0.54017439486730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5">
        <a:alphaModFix amt="88000"/>
      </a:blip>
      <a:srcRect/>
      <a:tile tx="0" ty="0" sx="100000" sy="100000" flip="none" algn="tl"/>
    </a:blipFill>
    <a:ln w="6350" cap="flat" cmpd="sng" algn="ctr">
      <a:solidFill>
        <a:schemeClr val="dk1">
          <a:tint val="75000"/>
        </a:schemeClr>
      </a:solidFill>
      <a:round/>
    </a:ln>
    <a:effectLst/>
    <a:scene3d>
      <a:camera prst="orthographicFront"/>
      <a:lightRig rig="threePt" dir="t"/>
    </a:scene3d>
    <a:sp3d prstMaterial="dkEdge">
      <a:bevelT prst="relaxedInset"/>
      <a:bevelB prst="angle"/>
    </a:sp3d>
  </c:spPr>
  <c:txPr>
    <a:bodyPr/>
    <a:lstStyle/>
    <a:p>
      <a:pPr>
        <a:defRPr/>
      </a:pPr>
      <a:endParaRPr lang="ru-RU"/>
    </a:p>
  </c:txPr>
  <c:externalData r:id="rId6">
    <c:autoUpdate val="0"/>
  </c:externalData>
  <c:userShapes r:id="rId7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baseline="0">
                <a:solidFill>
                  <a:sysClr val="windowText" lastClr="000000"/>
                </a:solidFill>
                <a:effectLst/>
              </a:rPr>
              <a:t> РАСХОДЫ БЮДЖЕТА МО КУПРИЯНОВСКОЕ ЗА 2021 год, тыс. руб.</a:t>
            </a:r>
            <a:endParaRPr lang="ru-RU" sz="2400">
              <a:solidFill>
                <a:sysClr val="windowText" lastClr="00000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20"/>
      <c:rotY val="359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68372703412074"/>
          <c:y val="0.3793073782443861"/>
          <c:w val="0.89431627296587923"/>
          <c:h val="0.54994969378827652"/>
        </c:manualLayout>
      </c:layout>
      <c:pie3DChart>
        <c:varyColors val="1"/>
        <c:ser>
          <c:idx val="0"/>
          <c:order val="0"/>
          <c:tx>
            <c:strRef>
              <c:f>'2021'!$A$290:$A$318</c:f>
              <c:strCache>
                <c:ptCount val="1"/>
                <c:pt idx="0">
                  <c:v>Общегосударственные вопросы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Обеспечение деятельности финансовых, налоговых и таможенных органов</c:v>
                </c:pt>
              </c:strCache>
            </c:strRef>
          </c:tx>
          <c:spPr>
            <a:ln w="28575">
              <a:solidFill>
                <a:srgbClr val="000000"/>
              </a:solidFill>
            </a:ln>
            <a:effectLst>
              <a:innerShdw blurRad="63500" dist="8509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flat">
              <a:bevelT w="127000" h="127000"/>
              <a:bevelB w="273050" h="304800" prst="coolSlant"/>
              <a:contourClr>
                <a:srgbClr val="000000"/>
              </a:contourClr>
            </a:sp3d>
          </c:spPr>
          <c:explosion val="13"/>
          <c:dPt>
            <c:idx val="0"/>
            <c:bubble3D val="0"/>
            <c:spPr>
              <a:solidFill>
                <a:srgbClr val="FF0000"/>
              </a:solidFill>
              <a:ln w="6350">
                <a:solidFill>
                  <a:srgbClr val="0070C0"/>
                </a:solidFill>
              </a:ln>
              <a:effectLst>
                <a:innerShdw blurRad="63500" dist="8509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8575" prstMaterial="flat">
                <a:bevelT w="127000" h="127000"/>
                <a:bevelB w="273050" h="304800" prst="coolSlant"/>
                <a:contourClr>
                  <a:srgbClr val="0070C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6C-493E-9503-60255A5564AE}"/>
              </c:ext>
            </c:extLst>
          </c:dPt>
          <c:dPt>
            <c:idx val="1"/>
            <c:bubble3D val="0"/>
            <c:explosion val="20"/>
            <c:spPr>
              <a:solidFill>
                <a:srgbClr val="00B0F0"/>
              </a:solidFill>
              <a:ln w="3175">
                <a:solidFill>
                  <a:srgbClr val="000000"/>
                </a:solidFill>
              </a:ln>
              <a:effectLst>
                <a:innerShdw blurRad="63500" dist="8509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8575" prstMaterial="flat">
                <a:bevelT w="127000" h="127000"/>
                <a:bevelB w="273050" h="3048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6C-493E-9503-60255A5564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>
                <a:solidFill>
                  <a:srgbClr val="000000"/>
                </a:solidFill>
              </a:ln>
              <a:effectLst>
                <a:innerShdw blurRad="63500" dist="8509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8575" prstMaterial="flat">
                <a:bevelT w="127000" h="127000"/>
                <a:bevelB w="273050" h="3048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6C-493E-9503-60255A5564AE}"/>
              </c:ext>
            </c:extLst>
          </c:dPt>
          <c:dPt>
            <c:idx val="3"/>
            <c:bubble3D val="0"/>
            <c:explosion val="7"/>
            <c:spPr>
              <a:solidFill>
                <a:srgbClr val="00FF00"/>
              </a:solidFill>
              <a:ln w="0">
                <a:solidFill>
                  <a:srgbClr val="000000"/>
                </a:solidFill>
              </a:ln>
              <a:effectLst>
                <a:innerShdw blurRad="63500" dist="8509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8575" prstMaterial="flat">
                <a:bevelT w="127000" h="127000"/>
                <a:bevelB w="273050" h="3048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6C-493E-9503-60255A5564AE}"/>
              </c:ext>
            </c:extLst>
          </c:dPt>
          <c:dPt>
            <c:idx val="4"/>
            <c:bubble3D val="0"/>
            <c:explosion val="0"/>
            <c:spPr>
              <a:solidFill>
                <a:srgbClr val="FFC000"/>
              </a:solidFill>
              <a:ln w="0">
                <a:solidFill>
                  <a:srgbClr val="000000"/>
                </a:solidFill>
              </a:ln>
              <a:effectLst>
                <a:innerShdw blurRad="63500" dist="8509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8575" prstMaterial="flat">
                <a:bevelT w="127000" h="127000"/>
                <a:bevelB w="273050" h="3048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F6C-493E-9503-60255A5564AE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 w="0">
                <a:solidFill>
                  <a:srgbClr val="000000"/>
                </a:solidFill>
              </a:ln>
              <a:effectLst>
                <a:innerShdw blurRad="63500" dist="8509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8575" prstMaterial="flat">
                <a:bevelT w="127000" h="127000"/>
                <a:bevelB w="273050" h="3048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F6C-493E-9503-60255A5564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0">
                <a:solidFill>
                  <a:srgbClr val="000000"/>
                </a:solidFill>
              </a:ln>
              <a:effectLst>
                <a:innerShdw blurRad="63500" dist="8509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8575" prstMaterial="flat">
                <a:bevelT w="127000" h="127000"/>
                <a:bevelB w="273050" h="3048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F6C-493E-9503-60255A5564AE}"/>
              </c:ext>
            </c:extLst>
          </c:dPt>
          <c:dPt>
            <c:idx val="7"/>
            <c:bubble3D val="0"/>
            <c:explosion val="21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 w="0">
                <a:solidFill>
                  <a:srgbClr val="000000"/>
                </a:solidFill>
              </a:ln>
              <a:effectLst>
                <a:innerShdw blurRad="63500" dist="8509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8575" prstMaterial="flat">
                <a:bevelT w="127000" h="127000"/>
                <a:bevelB w="273050" h="3048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F6C-493E-9503-60255A5564AE}"/>
              </c:ext>
            </c:extLst>
          </c:dPt>
          <c:dPt>
            <c:idx val="8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 w="0">
                <a:solidFill>
                  <a:srgbClr val="000000"/>
                </a:solidFill>
              </a:ln>
              <a:effectLst>
                <a:innerShdw blurRad="63500" dist="8509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8575" prstMaterial="flat">
                <a:bevelT w="127000" h="127000"/>
                <a:bevelB w="273050" h="304800" prst="coolSlan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F6C-493E-9503-60255A5564AE}"/>
              </c:ext>
            </c:extLst>
          </c:dPt>
          <c:dPt>
            <c:idx val="9"/>
            <c:bubble3D val="0"/>
            <c:explosion val="21"/>
            <c:spPr>
              <a:ln w="0">
                <a:solidFill>
                  <a:srgbClr val="000000"/>
                </a:solidFill>
                <a:miter lim="800000"/>
              </a:ln>
              <a:effectLst>
                <a:innerShdw blurRad="63500" dist="8509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bevelT w="127000" h="127000"/>
                <a:bevelB w="273050" h="304800" prst="coolSlant"/>
                <a:contourClr>
                  <a:srgbClr val="000000"/>
                </a:contourClr>
              </a:sp3d>
            </c:spPr>
          </c:dPt>
          <c:dPt>
            <c:idx val="10"/>
            <c:bubble3D val="0"/>
            <c:explosion val="19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 w="0" cap="sq">
                <a:solidFill>
                  <a:srgbClr val="000000"/>
                </a:solidFill>
                <a:miter lim="800000"/>
              </a:ln>
              <a:effectLst>
                <a:innerShdw blurRad="63500" dist="8509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flat">
                <a:bevelT w="127000" h="127000"/>
                <a:bevelB w="273050" h="3048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9.919913731178992E-2"/>
                  <c:y val="4.3030860381562112E-2"/>
                </c:manualLayout>
              </c:layout>
              <c:spPr>
                <a:solidFill>
                  <a:srgbClr val="C00000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2853807244631719E-2"/>
                  <c:y val="-0.1491962593070349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6906167979002626E-2"/>
                  <c:y val="-4.41621463983668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653338254593175"/>
                  <c:y val="4.5562846310877808E-3"/>
                </c:manualLayout>
              </c:layout>
              <c:spPr>
                <a:solidFill>
                  <a:srgbClr val="00FF00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2613763123359579E-2"/>
                  <c:y val="-0.18449402158063574"/>
                </c:manualLayout>
              </c:layout>
              <c:spPr>
                <a:solidFill>
                  <a:srgbClr val="FFC000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3080134514435693E-2"/>
                  <c:y val="-3.81910177894429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0311269685039369E-2"/>
                  <c:y val="-0.112605424321959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3.8568733595800526E-3"/>
                  <c:y val="-0.150064596092155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3.3779937664041998E-2"/>
                  <c:y val="-0.180763633712452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0250500328083997"/>
                  <c:y val="-0.150054972295129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13907234251968503"/>
                  <c:y val="-9.92509477981918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460686134296646"/>
                  <c:y val="-5.62107928341452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Лист2!$A$236:$A$246</c:f>
              <c:strCache>
                <c:ptCount val="11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КУЛЬТУРА, КИНЕМАТОГРАФИЯ</c:v>
                </c:pt>
                <c:pt idx="7">
                  <c:v>ОБРАЗОВАНИЕ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'2021'!$F$290:$F$318</c:f>
              <c:numCache>
                <c:formatCode>#,##0.0</c:formatCode>
                <c:ptCount val="11"/>
                <c:pt idx="0">
                  <c:v>8093.9</c:v>
                </c:pt>
                <c:pt idx="1">
                  <c:v>236.4</c:v>
                </c:pt>
                <c:pt idx="2">
                  <c:v>1087.8</c:v>
                </c:pt>
                <c:pt idx="3">
                  <c:v>2894.7</c:v>
                </c:pt>
                <c:pt idx="4">
                  <c:v>29229.5</c:v>
                </c:pt>
                <c:pt idx="5">
                  <c:v>600</c:v>
                </c:pt>
                <c:pt idx="6">
                  <c:v>12</c:v>
                </c:pt>
                <c:pt idx="7">
                  <c:v>900</c:v>
                </c:pt>
                <c:pt idx="8">
                  <c:v>469.9</c:v>
                </c:pt>
                <c:pt idx="9">
                  <c:v>12</c:v>
                </c:pt>
                <c:pt idx="10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9F6C-493E-9503-60255A556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</a:effectLst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0223097112860896E-7"/>
          <c:y val="0.1439589432022699"/>
          <c:w val="0.31478149606299211"/>
          <c:h val="0.85604105679773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823207252559647"/>
          <c:y val="0.11863183873505319"/>
          <c:w val="0.53288086719823391"/>
          <c:h val="0.8442354913969086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'2021'!$A$290:$A$318</c:f>
              <c:strCache>
                <c:ptCount val="1"/>
                <c:pt idx="0">
                  <c:v>Общегосударственные вопросы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Обеспечение деятельности финансовых, налоговых и таможенных органов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11"/>
            <c:invertIfNegative val="0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1.4271749016633585E-2"/>
                  <c:y val="-1.3848238571036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531028282000447E-2"/>
                  <c:y val="-5.3319523610615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05413820982105E-2"/>
                  <c:y val="1.5198308544765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567672864802558E-2"/>
                  <c:y val="3.9565470982793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3884126974220273E-2"/>
                  <c:y val="1.6894397257600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334403898819215E-2"/>
                  <c:y val="6.79004501761066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496148498699843E-2"/>
                  <c:y val="-5.1084864391951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7475725678783276E-2"/>
                  <c:y val="-4.2706328375619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645484548248023E-2"/>
                  <c:y val="-1.0614401547875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0647477087227449E-2"/>
                  <c:y val="-2.4367162438028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90402998175790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54911816523445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effectLst>
                <a:glow rad="25400">
                  <a:schemeClr val="accent1">
                    <a:alpha val="40000"/>
                  </a:schemeClr>
                </a:glow>
                <a:softEdge rad="317500"/>
              </a:effectLst>
            </c:spPr>
            <c:txPr>
              <a:bodyPr anchor="ctr" anchorCtr="0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'2021'!$A$290:$A$318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'2021'!$F$290:$F$318</c:f>
              <c:numCache>
                <c:formatCode>#,##0.0</c:formatCode>
                <c:ptCount val="11"/>
                <c:pt idx="0">
                  <c:v>8093.9</c:v>
                </c:pt>
                <c:pt idx="1">
                  <c:v>236.4</c:v>
                </c:pt>
                <c:pt idx="2">
                  <c:v>1087.8</c:v>
                </c:pt>
                <c:pt idx="3">
                  <c:v>2894.7</c:v>
                </c:pt>
                <c:pt idx="4">
                  <c:v>29229.5</c:v>
                </c:pt>
                <c:pt idx="5">
                  <c:v>600</c:v>
                </c:pt>
                <c:pt idx="6">
                  <c:v>12</c:v>
                </c:pt>
                <c:pt idx="7">
                  <c:v>900</c:v>
                </c:pt>
                <c:pt idx="8">
                  <c:v>469.9</c:v>
                </c:pt>
                <c:pt idx="9">
                  <c:v>12</c:v>
                </c:pt>
                <c:pt idx="10">
                  <c:v>22.3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gapDepth val="0"/>
        <c:shape val="cylinder"/>
        <c:axId val="132721664"/>
        <c:axId val="132723456"/>
        <c:axId val="0"/>
      </c:bar3DChart>
      <c:catAx>
        <c:axId val="1327216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2723456"/>
        <c:crosses val="autoZero"/>
        <c:auto val="1"/>
        <c:lblAlgn val="ctr"/>
        <c:lblOffset val="100"/>
        <c:noMultiLvlLbl val="0"/>
      </c:catAx>
      <c:valAx>
        <c:axId val="132723456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2721664"/>
        <c:crosses val="autoZero"/>
        <c:crossBetween val="between"/>
      </c:valAx>
    </c:plotArea>
    <c:plotVisOnly val="1"/>
    <c:dispBlanksAs val="gap"/>
    <c:showDLblsOverMax val="0"/>
  </c:chart>
  <c:externalData r:id="rId5">
    <c:autoUpdate val="0"/>
  </c:externalData>
  <c:userShapes r:id="rId6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400" i="1">
                <a:solidFill>
                  <a:srgbClr val="7030A0"/>
                </a:solidFill>
              </a:rPr>
              <a:t> Расходы бюджета муниципального образования Куприяновское по разделам расходов за 2021 год по сравнению с данными 2020 года, тыс.руб.</a:t>
            </a:r>
          </a:p>
        </c:rich>
      </c:tx>
      <c:layout>
        <c:manualLayout>
          <c:xMode val="edge"/>
          <c:yMode val="edge"/>
          <c:x val="0.13890310244665774"/>
          <c:y val="2.171018715581930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2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63409320586506"/>
          <c:y val="0.15598359085737279"/>
          <c:w val="0.65393498573367903"/>
          <c:h val="0.466181887562571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'2021'!$F$288</c:f>
              <c:strCache>
                <c:ptCount val="1"/>
                <c:pt idx="0">
                  <c:v>Исполнено за 2021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explosion val="11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invertIfNegative val="0"/>
            <c:bubble3D val="0"/>
            <c:explosion val="15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invertIfNegative val="0"/>
            <c:bubble3D val="0"/>
            <c:explosion val="6"/>
            <c:spPr>
              <a:solidFill>
                <a:srgbClr val="00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invertIfNegative val="0"/>
            <c:bubble3D val="0"/>
            <c:explosion val="18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5.9676832375587891E-3"/>
                  <c:y val="5.099467833679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898263567202568E-3"/>
                  <c:y val="1.3419654468200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78885694305733E-2"/>
                  <c:y val="1.3419654468200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78885694305796E-2"/>
                  <c:y val="4.562682519188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117076815492125E-3"/>
                  <c:y val="8.588578859648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978885694305796E-2"/>
                  <c:y val="9.393758127740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226308316289981E-3"/>
                  <c:y val="1.640785215496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823415363098548E-2"/>
                  <c:y val="1.4761619915020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289826356720288E-3"/>
                  <c:y val="1.2077741854665938E-2"/>
                </c:manualLayout>
              </c:layout>
              <c:spPr>
                <a:solidFill>
                  <a:srgbClr val="FFFF00"/>
                </a:solidFill>
                <a:ln w="12700" cap="flat" cmpd="sng" algn="ctr">
                  <a:solidFill>
                    <a:schemeClr val="dk1">
                      <a:shade val="50000"/>
                    </a:scheme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0833331624562695E-3"/>
                  <c:y val="5.6615019206757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  <a:ln w="12700" cap="flat" cmpd="sng" algn="ctr">
                <a:solidFill>
                  <a:schemeClr val="dk1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'2021'!$A$290:$A$318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'2021'!$F$290:$F$318</c:f>
              <c:numCache>
                <c:formatCode>#,##0.0</c:formatCode>
                <c:ptCount val="11"/>
                <c:pt idx="0">
                  <c:v>8093.9</c:v>
                </c:pt>
                <c:pt idx="1">
                  <c:v>236.4</c:v>
                </c:pt>
                <c:pt idx="2">
                  <c:v>1087.8</c:v>
                </c:pt>
                <c:pt idx="3">
                  <c:v>2894.7</c:v>
                </c:pt>
                <c:pt idx="4">
                  <c:v>29229.5</c:v>
                </c:pt>
                <c:pt idx="5">
                  <c:v>600</c:v>
                </c:pt>
                <c:pt idx="6">
                  <c:v>12</c:v>
                </c:pt>
                <c:pt idx="7">
                  <c:v>900</c:v>
                </c:pt>
                <c:pt idx="8">
                  <c:v>469.9</c:v>
                </c:pt>
                <c:pt idx="9">
                  <c:v>12</c:v>
                </c:pt>
                <c:pt idx="10">
                  <c:v>22.3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'2021'!$G$288</c:f>
              <c:strCache>
                <c:ptCount val="1"/>
                <c:pt idx="0">
                  <c:v>Исполнено за 2020 год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66CC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1.3118191181250724E-2"/>
                  <c:y val="-9.89782103502062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34356025513042E-2"/>
                  <c:y val="4.0258963404601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237035741712948E-3"/>
                  <c:y val="5.03145551270546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67178012756521E-3"/>
                  <c:y val="1.3419654468200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278048533624627E-2"/>
                  <c:y val="-2.0502661128796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504750368704854E-3"/>
                  <c:y val="2.5332620667632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0102708513672265E-3"/>
                  <c:y val="1.428250436162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0671747812357408E-3"/>
                  <c:y val="2.357190842988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2083329061406733E-3"/>
                  <c:y val="7.548669227567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0833331624562695E-3"/>
                  <c:y val="7.5486692275675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0833331624562695E-3"/>
                  <c:y val="9.4358365344595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  <a:ln w="12700" cap="flat" cmpd="sng" algn="ctr">
                <a:solidFill>
                  <a:schemeClr val="dk1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'2021'!$A$290:$A$318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'2021'!$G$290:$G$318</c:f>
              <c:numCache>
                <c:formatCode>#,##0.0</c:formatCode>
                <c:ptCount val="11"/>
                <c:pt idx="0">
                  <c:v>7008.7</c:v>
                </c:pt>
                <c:pt idx="1">
                  <c:v>229.2</c:v>
                </c:pt>
                <c:pt idx="2">
                  <c:v>444.9</c:v>
                </c:pt>
                <c:pt idx="3">
                  <c:v>1421.3</c:v>
                </c:pt>
                <c:pt idx="4">
                  <c:v>24588.7</c:v>
                </c:pt>
                <c:pt idx="5">
                  <c:v>90</c:v>
                </c:pt>
                <c:pt idx="6">
                  <c:v>12</c:v>
                </c:pt>
                <c:pt idx="7">
                  <c:v>3000</c:v>
                </c:pt>
                <c:pt idx="8">
                  <c:v>398</c:v>
                </c:pt>
                <c:pt idx="9">
                  <c:v>12</c:v>
                </c:pt>
                <c:pt idx="10">
                  <c:v>21.5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81"/>
        <c:shape val="box"/>
        <c:axId val="133288320"/>
        <c:axId val="133289856"/>
        <c:axId val="132908800"/>
      </c:bar3DChart>
      <c:catAx>
        <c:axId val="13328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ysClr val="windowText" lastClr="000000"/>
                </a:solidFill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289856"/>
        <c:crosses val="autoZero"/>
        <c:auto val="1"/>
        <c:lblAlgn val="ctr"/>
        <c:lblOffset val="100"/>
        <c:noMultiLvlLbl val="0"/>
      </c:catAx>
      <c:valAx>
        <c:axId val="1332898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>
            <a:glow rad="609600">
              <a:schemeClr val="accent1">
                <a:alpha val="39000"/>
              </a:schemeClr>
            </a:glow>
            <a:softEdge rad="4445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288320"/>
        <c:crosses val="autoZero"/>
        <c:crossBetween val="between"/>
      </c:valAx>
      <c:serAx>
        <c:axId val="1329088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317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2898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solidDmnd">
      <a:fgClr>
        <a:schemeClr val="accent4">
          <a:lumMod val="20000"/>
          <a:lumOff val="80000"/>
        </a:schemeClr>
      </a:fgClr>
      <a:bgClr>
        <a:schemeClr val="bg1"/>
      </a:bgClr>
    </a:patt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259817913385825"/>
          <c:y val="0.12866675886524118"/>
          <c:w val="0.72740182086614169"/>
          <c:h val="0.53649777223891437"/>
        </c:manualLayout>
      </c:layout>
      <c:pie3DChart>
        <c:varyColors val="1"/>
        <c:ser>
          <c:idx val="0"/>
          <c:order val="0"/>
          <c:tx>
            <c:strRef>
              <c:f>'2021'!$A$422:$A$429</c:f>
              <c:strCache>
                <c:ptCount val="1"/>
                <c:pt idx="0">
                  <c:v>Содержание администрации Обеспечение деятельности финансовых органов Обеспечение проведения выборов и референдумов оказание материальной поддержке сельским старостам и уличкомам  Мероприятия по противодействию коррупции Содержание и обслуживание казны мун</c:v>
                </c:pt>
              </c:strCache>
            </c:strRef>
          </c:tx>
          <c:explosion val="19"/>
          <c:dPt>
            <c:idx val="0"/>
            <c:bubble3D val="0"/>
            <c:explosion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6C-493E-9503-60255A5564AE}"/>
              </c:ext>
            </c:extLst>
          </c:dPt>
          <c:dPt>
            <c:idx val="1"/>
            <c:bubble3D val="0"/>
            <c:explosion val="4"/>
            <c:spPr>
              <a:solidFill>
                <a:srgbClr val="00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6C-493E-9503-60255A5564AE}"/>
              </c:ext>
            </c:extLst>
          </c:dPt>
          <c:dPt>
            <c:idx val="2"/>
            <c:bubble3D val="0"/>
            <c:explosion val="8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6C-493E-9503-60255A5564AE}"/>
              </c:ext>
            </c:extLst>
          </c:dPt>
          <c:dPt>
            <c:idx val="3"/>
            <c:bubble3D val="0"/>
            <c:explosion val="14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6C-493E-9503-60255A5564AE}"/>
              </c:ext>
            </c:extLst>
          </c:dPt>
          <c:dPt>
            <c:idx val="4"/>
            <c:bubble3D val="0"/>
            <c:explosion val="14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F6C-493E-9503-60255A5564AE}"/>
              </c:ext>
            </c:extLst>
          </c:dPt>
          <c:dPt>
            <c:idx val="5"/>
            <c:bubble3D val="0"/>
            <c:explosion val="21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F6C-493E-9503-60255A5564AE}"/>
              </c:ext>
            </c:extLst>
          </c:dPt>
          <c:dPt>
            <c:idx val="6"/>
            <c:bubble3D val="0"/>
            <c:explosion val="29"/>
            <c:spPr>
              <a:solidFill>
                <a:srgbClr val="66CCFF"/>
              </a:solidFill>
            </c:spPr>
          </c:dPt>
          <c:dPt>
            <c:idx val="7"/>
            <c:bubble3D val="0"/>
          </c:dPt>
          <c:dLbls>
            <c:dLbl>
              <c:idx val="0"/>
              <c:layout>
                <c:manualLayout>
                  <c:x val="4.2801036775794089E-2"/>
                  <c:y val="-0.18434298147187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742700131233595E-2"/>
                  <c:y val="0.103025368774162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079642388451447E-2"/>
                  <c:y val="7.23715695414381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8601706036745369E-2"/>
                  <c:y val="2.96899782660575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4520095144356951E-2"/>
                  <c:y val="-1.25940599575952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9104986876640379E-2"/>
                  <c:y val="-2.17156070060872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0732037401574801E-2"/>
                  <c:y val="-9.87007534177551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8.4064386482939638E-2"/>
                  <c:y val="6.82539035033421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3943405681929272E-2"/>
                  <c:y val="1.81371529065456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'2021'!$A$422:$A$429</c:f>
              <c:strCache>
                <c:ptCount val="8"/>
                <c:pt idx="0">
                  <c:v>Содержание администрации</c:v>
                </c:pt>
                <c:pt idx="1">
                  <c:v>Обеспечение деятельности финансовых органов</c:v>
                </c:pt>
                <c:pt idx="2">
                  <c:v>Обеспечение проведения выборов и референдумов</c:v>
                </c:pt>
                <c:pt idx="3">
                  <c:v>оказание материальной поддержке сельским старостам и уличкомам </c:v>
                </c:pt>
                <c:pt idx="4">
                  <c:v>Мероприятия по противодействию коррупции</c:v>
                </c:pt>
                <c:pt idx="5">
                  <c:v>Содержание и обслуживание казны муниципального образования</c:v>
                </c:pt>
                <c:pt idx="6">
                  <c:v>Обеспечение членства администрации муниципального образования Куприяновское в различных общественных объединениях и организациях по вопросам местного самоуправления</c:v>
                </c:pt>
                <c:pt idx="7">
                  <c:v>Обеспечение деятельности казенных учреждений</c:v>
                </c:pt>
              </c:strCache>
            </c:strRef>
          </c:cat>
          <c:val>
            <c:numRef>
              <c:f>'2021'!$B$422:$B$429</c:f>
              <c:numCache>
                <c:formatCode>#,##0.0</c:formatCode>
                <c:ptCount val="8"/>
                <c:pt idx="0">
                  <c:v>2454.1999999999998</c:v>
                </c:pt>
                <c:pt idx="1">
                  <c:v>128</c:v>
                </c:pt>
                <c:pt idx="2">
                  <c:v>193.5</c:v>
                </c:pt>
                <c:pt idx="3">
                  <c:v>2</c:v>
                </c:pt>
                <c:pt idx="4">
                  <c:v>194.2</c:v>
                </c:pt>
                <c:pt idx="5">
                  <c:v>0.9</c:v>
                </c:pt>
                <c:pt idx="6">
                  <c:v>3.5</c:v>
                </c:pt>
                <c:pt idx="7">
                  <c:v>5117.6000000000004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9F6C-493E-9503-60255A5564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200787401574818E-5"/>
          <c:y val="0.53927069411455186"/>
          <c:w val="0.97918044619422573"/>
          <c:h val="0.4607293058854481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ltUpDiag">
      <a:fgClr>
        <a:schemeClr val="accent6">
          <a:lumMod val="40000"/>
          <a:lumOff val="60000"/>
        </a:schemeClr>
      </a:fgClr>
      <a:bgClr>
        <a:schemeClr val="bg1"/>
      </a:bgClr>
    </a:patt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018199958505535"/>
          <c:y val="0.11081413361219017"/>
          <c:w val="0.47496288344511839"/>
          <c:h val="0.841707591294739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'2021'!$B$420</c:f>
              <c:strCache>
                <c:ptCount val="1"/>
                <c:pt idx="0">
                  <c:v>2021 г. - 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267060893814862E-3"/>
                  <c:y val="0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8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strRef>
              <c:f>'2021'!$A$422:$A$430</c:f>
              <c:strCache>
                <c:ptCount val="9"/>
                <c:pt idx="0">
                  <c:v>Содержание администрации</c:v>
                </c:pt>
                <c:pt idx="1">
                  <c:v>Обеспечение деятельности финансовых органов</c:v>
                </c:pt>
                <c:pt idx="2">
                  <c:v>Обеспечение проведения выборов и референдумов</c:v>
                </c:pt>
                <c:pt idx="3">
                  <c:v>оказание материальной поддержке сельским старостам и уличкомам </c:v>
                </c:pt>
                <c:pt idx="4">
                  <c:v>Мероприятия по противодействию коррупции</c:v>
                </c:pt>
                <c:pt idx="5">
                  <c:v>Содержание и обслуживание казны муниципального образования</c:v>
                </c:pt>
                <c:pt idx="6">
                  <c:v>Обеспечение членства администрации муниципального образования Куприяновское в различных общественных объединениях и организациях по вопросам местного самоуправления</c:v>
                </c:pt>
                <c:pt idx="7">
                  <c:v>Обеспечение деятельности казенных учреждений</c:v>
                </c:pt>
                <c:pt idx="8">
                  <c:v>Техническая инвентаризация объектов, оценка стоимости имущества</c:v>
                </c:pt>
              </c:strCache>
            </c:strRef>
          </c:cat>
          <c:val>
            <c:numRef>
              <c:f>'2021'!$B$422:$B$430</c:f>
              <c:numCache>
                <c:formatCode>#,##0.0</c:formatCode>
                <c:ptCount val="9"/>
                <c:pt idx="0">
                  <c:v>2454.1999999999998</c:v>
                </c:pt>
                <c:pt idx="1">
                  <c:v>128</c:v>
                </c:pt>
                <c:pt idx="2">
                  <c:v>193.5</c:v>
                </c:pt>
                <c:pt idx="3">
                  <c:v>2</c:v>
                </c:pt>
                <c:pt idx="4">
                  <c:v>194.2</c:v>
                </c:pt>
                <c:pt idx="5">
                  <c:v>0.9</c:v>
                </c:pt>
                <c:pt idx="6">
                  <c:v>3.5</c:v>
                </c:pt>
                <c:pt idx="7">
                  <c:v>5117.6000000000004</c:v>
                </c:pt>
                <c:pt idx="8" formatCode="0.0">
                  <c:v>0</c:v>
                </c:pt>
              </c:numCache>
            </c:numRef>
          </c:val>
        </c:ser>
        <c:ser>
          <c:idx val="1"/>
          <c:order val="1"/>
          <c:tx>
            <c:strRef>
              <c:f>'2021'!$C$420</c:f>
              <c:strCache>
                <c:ptCount val="1"/>
                <c:pt idx="0">
                  <c:v>2020 г. -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strRef>
              <c:f>'2021'!$A$422:$A$430</c:f>
              <c:strCache>
                <c:ptCount val="9"/>
                <c:pt idx="0">
                  <c:v>Содержание администрации</c:v>
                </c:pt>
                <c:pt idx="1">
                  <c:v>Обеспечение деятельности финансовых органов</c:v>
                </c:pt>
                <c:pt idx="2">
                  <c:v>Обеспечение проведения выборов и референдумов</c:v>
                </c:pt>
                <c:pt idx="3">
                  <c:v>оказание материальной поддержке сельским старостам и уличкомам </c:v>
                </c:pt>
                <c:pt idx="4">
                  <c:v>Мероприятия по противодействию коррупции</c:v>
                </c:pt>
                <c:pt idx="5">
                  <c:v>Содержание и обслуживание казны муниципального образования</c:v>
                </c:pt>
                <c:pt idx="6">
                  <c:v>Обеспечение членства администрации муниципального образования Куприяновское в различных общественных объединениях и организациях по вопросам местного самоуправления</c:v>
                </c:pt>
                <c:pt idx="7">
                  <c:v>Обеспечение деятельности казенных учреждений</c:v>
                </c:pt>
                <c:pt idx="8">
                  <c:v>Техническая инвентаризация объектов, оценка стоимости имущества</c:v>
                </c:pt>
              </c:strCache>
            </c:strRef>
          </c:cat>
          <c:val>
            <c:numRef>
              <c:f>'2021'!$C$422:$C$430</c:f>
              <c:numCache>
                <c:formatCode>#,##0.0</c:formatCode>
                <c:ptCount val="9"/>
                <c:pt idx="0">
                  <c:v>2161.5</c:v>
                </c:pt>
                <c:pt idx="1">
                  <c:v>128</c:v>
                </c:pt>
                <c:pt idx="2">
                  <c:v>0</c:v>
                </c:pt>
                <c:pt idx="3">
                  <c:v>0</c:v>
                </c:pt>
                <c:pt idx="4">
                  <c:v>135.6</c:v>
                </c:pt>
                <c:pt idx="6">
                  <c:v>3.6</c:v>
                </c:pt>
                <c:pt idx="7">
                  <c:v>4550.7</c:v>
                </c:pt>
                <c:pt idx="8">
                  <c:v>29.3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shape val="cylinder"/>
        <c:axId val="133080192"/>
        <c:axId val="133081728"/>
        <c:axId val="0"/>
      </c:bar3DChart>
      <c:catAx>
        <c:axId val="1330801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081728"/>
        <c:crosses val="autoZero"/>
        <c:auto val="0"/>
        <c:lblAlgn val="ctr"/>
        <c:lblOffset val="100"/>
        <c:noMultiLvlLbl val="0"/>
      </c:catAx>
      <c:valAx>
        <c:axId val="1330817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080192"/>
        <c:crosses val="autoZero"/>
        <c:crossBetween val="between"/>
      </c:valAx>
      <c:spPr>
        <a:ln>
          <a:solidFill>
            <a:schemeClr val="dk1">
              <a:lumMod val="25000"/>
              <a:lumOff val="75000"/>
              <a:alpha val="78000"/>
            </a:schemeClr>
          </a:solidFill>
        </a:ln>
      </c:spPr>
    </c:plotArea>
    <c:plotVisOnly val="1"/>
    <c:dispBlanksAs val="gap"/>
    <c:showDLblsOverMax val="0"/>
  </c:chart>
  <c:spPr>
    <a:pattFill prst="solidDmnd">
      <a:fgClr>
        <a:schemeClr val="accent4">
          <a:lumMod val="20000"/>
          <a:lumOff val="80000"/>
        </a:schemeClr>
      </a:fgClr>
      <a:bgClr>
        <a:schemeClr val="bg1"/>
      </a:bgClr>
    </a:pattFill>
    <a:ln w="9525" cap="flat" cmpd="sng" algn="ctr">
      <a:solidFill>
        <a:schemeClr val="dk1">
          <a:lumMod val="25000"/>
          <a:lumOff val="75000"/>
        </a:schemeClr>
      </a:solidFill>
      <a:round/>
    </a:ln>
    <a:effectLst>
      <a:softEdge rad="698500"/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>
                <a:solidFill>
                  <a:sysClr val="windowText" lastClr="000000"/>
                </a:solidFill>
              </a:rPr>
              <a:t>ДОХОДЫ В БЮДЖЕТ МУНИЦИПАЛЬНОГО ОБРАЗОВАНИЯ КУПРИЯНОВСКОЕ ЗА 2021 ГОД, тыс. руб.</a:t>
            </a:r>
          </a:p>
        </c:rich>
      </c:tx>
      <c:layout>
        <c:manualLayout>
          <c:xMode val="edge"/>
          <c:yMode val="edge"/>
          <c:x val="0.19245822880725286"/>
          <c:y val="1.379137183156950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4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66256561679788"/>
          <c:y val="0.10040056873732411"/>
          <c:w val="0.85733743438320209"/>
          <c:h val="0.68146102091878402"/>
        </c:manualLayout>
      </c:layout>
      <c:pie3DChart>
        <c:varyColors val="1"/>
        <c:ser>
          <c:idx val="0"/>
          <c:order val="0"/>
          <c:tx>
            <c:strRef>
              <c:f>Лист3!$A$31:$A$35</c:f>
              <c:strCache>
                <c:ptCount val="1"/>
                <c:pt idx="0">
                  <c:v>НАЛОГОВЫЕ ДОХОДЫ НЕНАЛОГОВЫЕ ДОХОДЫ БЕЗВОЗМЕЗДНЫЕ ПОСТУПЛЕНИЯ ОТ ДРУГИХ БЮДЖЕТОВ БЮДЖЕТНОЙ СИСТЕМЫ РОССИЙСКОЙ ФЕДЕРАЦИИ    ПРОЧИЕ БЕЗВОЗМЕЗДНЫЕ ПОСТУПЛЕНИЯ (добровольное пожертвование) Возврат остатков субсидий, имеющих целевое назначение, прошлых лет из </c:v>
                </c:pt>
              </c:strCache>
            </c:strRef>
          </c:tx>
          <c:dPt>
            <c:idx val="0"/>
            <c:bubble3D val="0"/>
            <c:explosion val="1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F2-4D57-BFB2-DA63D81ED10E}"/>
              </c:ext>
            </c:extLst>
          </c:dPt>
          <c:dPt>
            <c:idx val="1"/>
            <c:bubble3D val="0"/>
            <c:explosion val="8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F2-4D57-BFB2-DA63D81ED10E}"/>
              </c:ext>
            </c:extLst>
          </c:dPt>
          <c:dPt>
            <c:idx val="2"/>
            <c:bubble3D val="0"/>
            <c:explosion val="11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F2-4D57-BFB2-DA63D81ED10E}"/>
              </c:ext>
            </c:extLst>
          </c:dPt>
          <c:dPt>
            <c:idx val="3"/>
            <c:bubble3D val="0"/>
            <c:explosion val="2"/>
            <c:spPr>
              <a:solidFill>
                <a:srgbClr val="66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F2-4D57-BFB2-DA63D81ED10E}"/>
              </c:ext>
            </c:extLst>
          </c:dPt>
          <c:dPt>
            <c:idx val="4"/>
            <c:bubble3D val="0"/>
            <c:explosion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0689826778000651"/>
                  <c:y val="-0.163324824977445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dLbl>
              <c:idx val="1"/>
              <c:layout>
                <c:manualLayout>
                  <c:x val="-4.7434113045928664E-2"/>
                  <c:y val="-7.26915871763687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FF2-4D57-BFB2-DA63D81ED1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364878608923884"/>
                  <c:y val="7.23208037796447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dLbl>
              <c:idx val="3"/>
              <c:layout>
                <c:manualLayout>
                  <c:x val="0.1085751312335958"/>
                  <c:y val="-0.2261814269730864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dLbl>
              <c:idx val="4"/>
              <c:layout>
                <c:manualLayout>
                  <c:x val="-8.5796833989501317E-2"/>
                  <c:y val="2.95277091758106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spPr>
              <a:solidFill>
                <a:schemeClr val="dk1"/>
              </a:solidFill>
              <a:ln w="12700" cap="flat" cmpd="sng" algn="ctr">
                <a:solidFill>
                  <a:schemeClr val="dk1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- 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Лист3!$A$31:$A$35</c:f>
              <c:strCache>
                <c:ptCount val="5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 ОТ ДРУГИХ БЮДЖЕТОВ БЮДЖЕТНОЙ СИСТЕМЫ РОССИЙСКОЙ ФЕДЕРАЦИИ   </c:v>
                </c:pt>
                <c:pt idx="3">
                  <c:v>ПРОЧИЕ БЕЗВОЗМЕЗДНЫЕ ПОСТУПЛЕНИЯ (добровольное пожертвование)</c:v>
                </c:pt>
                <c:pt idx="4">
                  <c:v>Возврат остатков субсидий, имеющих целевое назначение, прошлых лет из бюджетов сельских поселений</c:v>
                </c:pt>
              </c:strCache>
            </c:strRef>
          </c:cat>
          <c:val>
            <c:numRef>
              <c:f>Лист3!$B$31:$B$35</c:f>
              <c:numCache>
                <c:formatCode>#,##0.0</c:formatCode>
                <c:ptCount val="5"/>
                <c:pt idx="0">
                  <c:v>6611.3</c:v>
                </c:pt>
                <c:pt idx="1">
                  <c:v>709.7</c:v>
                </c:pt>
                <c:pt idx="2">
                  <c:v>34055.5</c:v>
                </c:pt>
                <c:pt idx="3">
                  <c:v>8408.5</c:v>
                </c:pt>
                <c:pt idx="4">
                  <c:v>-52.8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F2-4D57-BFB2-DA63D81ED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125887302315454E-4"/>
          <c:y val="0.67294745887247864"/>
          <c:w val="0.95428666338582679"/>
          <c:h val="0.320789052316863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cap="none" spc="0" baseline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1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Расходы бюджета муниципального образования Куприяновское на национальную оборону за 2021 год по сравнению с данными 2020 года, тыс. руб.</a:t>
            </a:r>
            <a:endParaRPr lang="ru-RU">
              <a:effectLst/>
            </a:endParaRPr>
          </a:p>
        </c:rich>
      </c:tx>
      <c:layout>
        <c:manualLayout>
          <c:xMode val="edge"/>
          <c:yMode val="edge"/>
          <c:x val="0.20724834286949809"/>
          <c:y val="2.0206759300205716E-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</c:title>
    <c:autoTitleDeleted val="0"/>
    <c:view3D>
      <c:rotX val="20"/>
      <c:rotY val="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605692684362328E-2"/>
          <c:y val="6.1266083967095007E-2"/>
          <c:w val="0.85309226055476817"/>
          <c:h val="0.6646230255785933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'2021'!$D$492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65100" prst="coolSlant"/>
            </a:sp3d>
          </c:spPr>
          <c:invertIfNegative val="0"/>
          <c:dPt>
            <c:idx val="0"/>
            <c:invertIfNegative val="0"/>
            <c:bubble3D val="0"/>
            <c:explosion val="11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owder"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1.4853011831900386E-2"/>
                  <c:y val="0.121240555801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'2021'!$C$493</c:f>
              <c:strCache>
                <c:ptCount val="1"/>
                <c:pt idx="0">
                  <c:v> Расходы на осуществление первичного воинского учета на территориях, где отсутствуют военные комиссариаты</c:v>
                </c:pt>
              </c:strCache>
            </c:strRef>
          </c:cat>
          <c:val>
            <c:numRef>
              <c:f>'2021'!$D$493</c:f>
              <c:numCache>
                <c:formatCode>0.0</c:formatCode>
                <c:ptCount val="1"/>
                <c:pt idx="0">
                  <c:v>236.4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'2021'!$E$492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rgbClr val="00B0F0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 contourW="12700" prstMaterial="powder">
              <a:bevelT w="139700" prst="cross"/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contourW="19050" prstMaterial="powder">
                <a:bevelT w="139700" prst="cross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2.3207830987344392E-2"/>
                  <c:y val="0.11492594351992001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'2021'!$C$493</c:f>
              <c:strCache>
                <c:ptCount val="1"/>
                <c:pt idx="0">
                  <c:v> Расходы на осуществление первичного воинского учета на территориях, где отсутствуют военные комиссариаты</c:v>
                </c:pt>
              </c:strCache>
            </c:strRef>
          </c:cat>
          <c:val>
            <c:numRef>
              <c:f>'2021'!$E$493</c:f>
              <c:numCache>
                <c:formatCode>0.0</c:formatCode>
                <c:ptCount val="1"/>
                <c:pt idx="0">
                  <c:v>229.2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4"/>
        <c:gapDepth val="245"/>
        <c:shape val="box"/>
        <c:axId val="133374720"/>
        <c:axId val="133376256"/>
        <c:axId val="133894144"/>
      </c:bar3DChart>
      <c:catAx>
        <c:axId val="13337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376256"/>
        <c:crosses val="autoZero"/>
        <c:auto val="1"/>
        <c:lblAlgn val="ctr"/>
        <c:lblOffset val="100"/>
        <c:noMultiLvlLbl val="0"/>
      </c:catAx>
      <c:valAx>
        <c:axId val="1333762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374720"/>
        <c:crosses val="autoZero"/>
        <c:crossBetween val="between"/>
      </c:valAx>
      <c:serAx>
        <c:axId val="1338941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317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376256"/>
        <c:crosses val="autoZero"/>
      </c:ser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9000"/>
      </a:blip>
      <a:srcRect/>
      <a:stretch>
        <a:fillRect/>
      </a:stretch>
    </a:blip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1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400" b="1" i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Расходы бюджета муниципального образования Куприяновское на национальную безопасность и правоохранительную деятельность за 2021 год, тыс.руб.,</a:t>
            </a:r>
          </a:p>
        </c:rich>
      </c:tx>
      <c:layout>
        <c:manualLayout>
          <c:xMode val="edge"/>
          <c:yMode val="edge"/>
          <c:x val="0.13974766166589792"/>
          <c:y val="1.325102691732223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980105888347442E-2"/>
          <c:y val="0.17085931333614951"/>
          <c:w val="0.99436305591459406"/>
          <c:h val="0.817526803372237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'2021'!$A$536:$A$537</c:f>
              <c:strCache>
                <c:ptCount val="1"/>
                <c:pt idx="0">
                  <c:v>Обеспечение первичных мер пожарной безопасности  на территории муниципального образования обеспечение полномочий по участию в предупреждении и ликвидации последствий чрезвычайных ситуаций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 prstMaterial="metal"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6C-493E-9503-60255A5564A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6C-493E-9503-60255A5564A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6C-493E-9503-60255A5564AE}"/>
              </c:ext>
            </c:extLst>
          </c:dPt>
          <c:dLbls>
            <c:dLbl>
              <c:idx val="1"/>
              <c:layout>
                <c:manualLayout>
                  <c:x val="3.6718670610649859E-2"/>
                  <c:y val="-0.10310499549976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c:spPr>
            <c:txPr>
              <a:bodyPr rot="78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'2021'!$A$536:$A$537</c:f>
              <c:strCache>
                <c:ptCount val="2"/>
                <c:pt idx="0">
                  <c:v>Обеспечение первичных мер пожарной безопасности  на территории муниципального образования</c:v>
                </c:pt>
                <c:pt idx="1">
                  <c:v>обеспечение полномочий по участию в предупреждении и ликвидации последствий чрезвычайных ситуаций</c:v>
                </c:pt>
              </c:strCache>
            </c:strRef>
          </c:cat>
          <c:val>
            <c:numRef>
              <c:f>'2021'!$B$536:$B$537</c:f>
              <c:numCache>
                <c:formatCode>#,##0.0</c:formatCode>
                <c:ptCount val="2"/>
                <c:pt idx="0">
                  <c:v>1050.8</c:v>
                </c:pt>
                <c:pt idx="1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9F6C-493E-9503-60255A556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2"/>
        <c:shape val="box"/>
        <c:axId val="133424256"/>
        <c:axId val="133425792"/>
        <c:axId val="0"/>
      </c:bar3DChart>
      <c:catAx>
        <c:axId val="133424256"/>
        <c:scaling>
          <c:orientation val="minMax"/>
        </c:scaling>
        <c:delete val="0"/>
        <c:axPos val="b"/>
        <c:majorTickMark val="out"/>
        <c:minorTickMark val="none"/>
        <c:tickLblPos val="none"/>
        <c:crossAx val="133425792"/>
        <c:crosses val="autoZero"/>
        <c:auto val="1"/>
        <c:lblAlgn val="ctr"/>
        <c:lblOffset val="100"/>
        <c:noMultiLvlLbl val="0"/>
      </c:catAx>
      <c:valAx>
        <c:axId val="1334257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342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203473316335793E-3"/>
          <c:y val="0.83980367825821578"/>
          <c:w val="0.99177968336147282"/>
          <c:h val="0.1310712660838389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0800000" scaled="1"/>
      <a:tileRect/>
    </a:gradFill>
    <a:ln w="9525" cap="flat" cmpd="sng" algn="ctr">
      <a:solidFill>
        <a:srgbClr val="00FF00">
          <a:alpha val="54000"/>
        </a:srgb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i="1"/>
              <a:t> Расходы бюджета муниципального образования Куприяновское  </a:t>
            </a:r>
            <a:r>
              <a:rPr lang="ru-RU" sz="2000" b="1" i="1" u="none" strike="noStrike" baseline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национальную безопасность и правоохранительную деятельность </a:t>
            </a:r>
            <a:r>
              <a:rPr lang="ru-RU" sz="2000" i="1"/>
              <a:t>за 2021 год по сравнению с данными 2020 года, тыс. руб.</a:t>
            </a:r>
          </a:p>
        </c:rich>
      </c:tx>
      <c:layout>
        <c:manualLayout>
          <c:xMode val="edge"/>
          <c:yMode val="edge"/>
          <c:x val="0.13974766166589792"/>
          <c:y val="1.325102691732223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333411301700143E-2"/>
          <c:y val="0.1444549788918566"/>
          <c:w val="0.8987814192797442"/>
          <c:h val="0.788495275231073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'2021'!$B$535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explosion val="15"/>
            <c:spPr>
              <a:solidFill>
                <a:srgbClr val="00B0F0"/>
              </a:solidFill>
              <a:ln>
                <a:solidFill>
                  <a:srgbClr val="00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prst="angle"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5476818763405663E-2"/>
                  <c:y val="6.3172504328888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637176363224398E-2"/>
                  <c:y val="-8.0645750207092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637176363224398E-2"/>
                  <c:y val="6.3172504328888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Лист2!$A$408:$A$409</c:f>
              <c:strCache>
                <c:ptCount val="2"/>
                <c:pt idx="0">
                  <c:v>Обеспечение первичных мер пожарной безопасности  на территории муниципального образования</c:v>
                </c:pt>
                <c:pt idx="1">
                  <c:v>обеспечение полномочий по участию в предупреждении и ликвидации последствий чрезвычайных ситуаций</c:v>
                </c:pt>
              </c:strCache>
            </c:strRef>
          </c:cat>
          <c:val>
            <c:numRef>
              <c:f>'2021'!$B$536:$B$537</c:f>
              <c:numCache>
                <c:formatCode>#,##0.0</c:formatCode>
                <c:ptCount val="2"/>
                <c:pt idx="0">
                  <c:v>1050.8</c:v>
                </c:pt>
                <c:pt idx="1">
                  <c:v>37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'2021'!$C$535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FF0000"/>
              </a:solidFill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contourClr>
                <a:srgbClr val="FF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bevelT prst="angle"/>
                <a:contourClr>
                  <a:srgbClr val="FF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FF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clear">
                <a:bevelT/>
                <a:contourClr>
                  <a:srgbClr val="FF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owder">
                <a:bevelT prst="angle"/>
                <a:contourClr>
                  <a:srgbClr val="FF0000"/>
                </a:contourClr>
              </a:sp3d>
            </c:spPr>
          </c:dPt>
          <c:dLbls>
            <c:dLbl>
              <c:idx val="0"/>
              <c:layout>
                <c:manualLayout>
                  <c:x val="5.0670631451087161E-2"/>
                  <c:y val="5.5107917947220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004254036050541E-2"/>
                  <c:y val="-2.6881916735697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004254036050541E-2"/>
                  <c:y val="7.123707934959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Лист2!$A$408:$A$409</c:f>
              <c:strCache>
                <c:ptCount val="2"/>
                <c:pt idx="0">
                  <c:v>Обеспечение первичных мер пожарной безопасности  на территории муниципального образования</c:v>
                </c:pt>
                <c:pt idx="1">
                  <c:v>обеспечение полномочий по участию в предупреждении и ликвидации последствий чрезвычайных ситуаций</c:v>
                </c:pt>
              </c:strCache>
            </c:strRef>
          </c:cat>
          <c:val>
            <c:numRef>
              <c:f>'2021'!$C$536:$C$537</c:f>
              <c:numCache>
                <c:formatCode>#,##0.0</c:formatCode>
                <c:ptCount val="2"/>
                <c:pt idx="0">
                  <c:v>407.9</c:v>
                </c:pt>
                <c:pt idx="1">
                  <c:v>37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gapDepth val="45"/>
        <c:shape val="box"/>
        <c:axId val="133534080"/>
        <c:axId val="133535616"/>
        <c:axId val="133897728"/>
      </c:bar3DChart>
      <c:catAx>
        <c:axId val="13353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535616"/>
        <c:crosses val="autoZero"/>
        <c:auto val="1"/>
        <c:lblAlgn val="ctr"/>
        <c:lblOffset val="100"/>
        <c:noMultiLvlLbl val="0"/>
      </c:catAx>
      <c:valAx>
        <c:axId val="1335356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534080"/>
        <c:crosses val="autoZero"/>
        <c:crossBetween val="between"/>
      </c:valAx>
      <c:serAx>
        <c:axId val="1338977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317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53561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solidDmnd">
      <a:fgClr>
        <a:schemeClr val="accent4">
          <a:lumMod val="20000"/>
          <a:lumOff val="80000"/>
        </a:schemeClr>
      </a:fgClr>
      <a:bgClr>
        <a:schemeClr val="bg1"/>
      </a:bgClr>
    </a:patt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1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</a:rPr>
              <a:t> Расходы бюджета муниципального образования Куприяновское на национальную экономику за 2021 год, тыс. руб.</a:t>
            </a:r>
          </a:p>
        </c:rich>
      </c:tx>
      <c:layout>
        <c:manualLayout>
          <c:xMode val="edge"/>
          <c:yMode val="edge"/>
          <c:x val="0.18245596968963007"/>
          <c:y val="2.8813065033537468E-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89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3717647058823536E-2"/>
          <c:w val="0.93949394415373333"/>
          <c:h val="0.70992959703566461"/>
        </c:manualLayout>
      </c:layout>
      <c:pie3DChart>
        <c:varyColors val="1"/>
        <c:ser>
          <c:idx val="0"/>
          <c:order val="0"/>
          <c:tx>
            <c:strRef>
              <c:f>'2021'!$A$570:$A$572</c:f>
              <c:strCache>
                <c:ptCount val="1"/>
                <c:pt idx="0">
                  <c:v>Исполнение части принятых поселением полномочий местного значения муниципального района  по содержанию дорог Обеспечение переданных полномочий по обеспечению жителей услугами связи, общественного питания, торговли, бытового обслуживания  Обеспечение перед</c:v>
                </c:pt>
              </c:strCache>
            </c:strRef>
          </c:tx>
          <c:spPr>
            <a:solidFill>
              <a:srgbClr val="FF0000"/>
            </a:solidFill>
          </c:spPr>
          <c:explosion val="13"/>
          <c:dPt>
            <c:idx val="0"/>
            <c:bubble3D val="0"/>
            <c:explosion val="11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F6C-493E-9503-60255A5564A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F6C-493E-9503-60255A5564AE}"/>
              </c:ext>
            </c:extLst>
          </c:dPt>
          <c:dPt>
            <c:idx val="2"/>
            <c:bubble3D val="0"/>
            <c:explosion val="3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4054188301534548"/>
                  <c:y val="8.06234665401136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3397475695986184E-2"/>
                  <c:y val="-4.0447722711550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641746112085281E-2"/>
                  <c:y val="8.07253358036127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5553848400350759E-2"/>
                  <c:y val="6.06383234918518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3294911475004582E-2"/>
                  <c:y val="3.09152554820780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2732779095536341E-2"/>
                  <c:y val="7.74822105570137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'2021'!$A$570:$A$572</c:f>
              <c:strCache>
                <c:ptCount val="3"/>
                <c:pt idx="0">
                  <c:v>Исполнение части принятых поселением полномочий местного значения муниципального района  по содержанию дорог</c:v>
                </c:pt>
                <c:pt idx="1">
                  <c:v>Обеспечение переданных полномочий по обеспечению жителей услугами связи, общественного питания, торговли, бытового обслуживания </c:v>
                </c:pt>
                <c:pt idx="2">
                  <c:v>Обеспечение переданных полномочий по содействию и развитию сельскохозяйственного производства, создание условий для развития малого и  среднего предпринимательства</c:v>
                </c:pt>
              </c:strCache>
            </c:strRef>
          </c:cat>
          <c:val>
            <c:numRef>
              <c:f>'2021'!$B$570:$B$572</c:f>
              <c:numCache>
                <c:formatCode>#,##0.0</c:formatCode>
                <c:ptCount val="3"/>
                <c:pt idx="0">
                  <c:v>2859.7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9F6C-493E-9503-60255A5564AE}"/>
            </c:ex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4894195988198493E-3"/>
          <c:y val="0.73325911032423419"/>
          <c:w val="0.98156904995423577"/>
          <c:h val="0.26026358206124967"/>
        </c:manualLayout>
      </c:layout>
      <c:overlay val="0"/>
      <c:spPr>
        <a:noFill/>
        <a:ln>
          <a:noFill/>
        </a:ln>
        <a:effectLst>
          <a:glow rad="469900">
            <a:schemeClr val="accent1">
              <a:alpha val="40000"/>
            </a:schemeClr>
          </a:glow>
          <a:softEdge rad="546100"/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FFFF00"/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i="1"/>
              <a:t> Расходы бюджета муниципального образования Куприяновское  </a:t>
            </a:r>
            <a:r>
              <a:rPr lang="ru-RU" sz="2000" b="1" i="1" u="none" strike="noStrike" baseline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национальную экономику </a:t>
            </a:r>
            <a:r>
              <a:rPr lang="ru-RU" sz="2000" i="1"/>
              <a:t>за 2021 год по сравнению с данными 2020</a:t>
            </a:r>
            <a:r>
              <a:rPr lang="ru-RU" sz="2000" i="1" baseline="0"/>
              <a:t> </a:t>
            </a:r>
            <a:r>
              <a:rPr lang="ru-RU" sz="2000" i="1"/>
              <a:t>года, тыс. руб.</a:t>
            </a:r>
          </a:p>
        </c:rich>
      </c:tx>
      <c:layout>
        <c:manualLayout>
          <c:xMode val="edge"/>
          <c:yMode val="edge"/>
          <c:x val="0.13974766166589792"/>
          <c:y val="1.325102691732223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41174282348562E-2"/>
          <c:y val="0.18945030467341858"/>
          <c:w val="0.89590592514518363"/>
          <c:h val="0.5117300250408318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'2021'!$B$568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explosion val="15"/>
            <c:spPr>
              <a:solidFill>
                <a:srgbClr val="00B0F0"/>
              </a:solidFill>
              <a:ln>
                <a:solidFill>
                  <a:srgbClr val="00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prst="angle"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5476788057742783E-2"/>
                  <c:y val="0.12613548062634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248581709013089E-2"/>
                  <c:y val="3.4317509781208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04633552517229E-2"/>
                  <c:y val="1.0982349364260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344547189479873E-2"/>
                  <c:y val="6.3260802996270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344547189479873E-2"/>
                  <c:y val="1.1070640524347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'2021'!$A$570:$A$573</c:f>
              <c:strCache>
                <c:ptCount val="4"/>
                <c:pt idx="0">
                  <c:v>Исполнение части принятых поселением полномочий местного значения муниципального района  по содержанию дорог</c:v>
                </c:pt>
                <c:pt idx="1">
                  <c:v>Обеспечение переданных полномочий по обеспечению жителей услугами связи, общественного питания, торговли, бытового обслуживания </c:v>
                </c:pt>
                <c:pt idx="2">
                  <c:v>Обеспечение переданных полномочий по содействию и развитию сельскохозяйственного производства, создание условий для развития малого и  среднего предпринимательства</c:v>
                </c:pt>
                <c:pt idx="3">
                  <c:v>Выполнение кадастровых работ по формированию земельных участков</c:v>
                </c:pt>
              </c:strCache>
            </c:strRef>
          </c:cat>
          <c:val>
            <c:numRef>
              <c:f>'2021'!$B$570:$B$573</c:f>
              <c:numCache>
                <c:formatCode>#,##0.0</c:formatCode>
                <c:ptCount val="4"/>
                <c:pt idx="0">
                  <c:v>2859.7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'2021'!$C$568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FF0000"/>
              </a:solidFill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contourClr>
                <a:srgbClr val="FF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bevelT prst="angle"/>
                <a:contourClr>
                  <a:srgbClr val="FF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FF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clear">
                <a:bevelT/>
                <a:contourClr>
                  <a:srgbClr val="FF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owder">
                <a:bevelT prst="angle"/>
                <a:contourClr>
                  <a:srgbClr val="FF0000"/>
                </a:contourClr>
              </a:sp3d>
            </c:spPr>
          </c:dPt>
          <c:dLbls>
            <c:dLbl>
              <c:idx val="0"/>
              <c:layout>
                <c:manualLayout>
                  <c:x val="4.2771817585301838E-2"/>
                  <c:y val="7.7344134929153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051014326394561E-2"/>
                  <c:y val="5.5977713432446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556082342160671E-2"/>
                  <c:y val="1.113925608035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568638387726519E-2"/>
                  <c:y val="7.907600374533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3250159035655E-2"/>
                  <c:y val="7.907600374533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'2021'!$A$570:$A$573</c:f>
              <c:strCache>
                <c:ptCount val="4"/>
                <c:pt idx="0">
                  <c:v>Исполнение части принятых поселением полномочий местного значения муниципального района  по содержанию дорог</c:v>
                </c:pt>
                <c:pt idx="1">
                  <c:v>Обеспечение переданных полномочий по обеспечению жителей услугами связи, общественного питания, торговли, бытового обслуживания </c:v>
                </c:pt>
                <c:pt idx="2">
                  <c:v>Обеспечение переданных полномочий по содействию и развитию сельскохозяйственного производства, создание условий для развития малого и  среднего предпринимательства</c:v>
                </c:pt>
                <c:pt idx="3">
                  <c:v>Выполнение кадастровых работ по формированию земельных участков</c:v>
                </c:pt>
              </c:strCache>
            </c:strRef>
          </c:cat>
          <c:val>
            <c:numRef>
              <c:f>'2021'!$C$570:$C$573</c:f>
              <c:numCache>
                <c:formatCode>#,##0.0</c:formatCode>
                <c:ptCount val="4"/>
                <c:pt idx="0">
                  <c:v>1250.3</c:v>
                </c:pt>
                <c:pt idx="1">
                  <c:v>15</c:v>
                </c:pt>
                <c:pt idx="2">
                  <c:v>20</c:v>
                </c:pt>
                <c:pt idx="3">
                  <c:v>136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7"/>
        <c:shape val="box"/>
        <c:axId val="134051328"/>
        <c:axId val="134052864"/>
        <c:axId val="133454464"/>
      </c:bar3DChart>
      <c:catAx>
        <c:axId val="13405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baseline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052864"/>
        <c:crosses val="autoZero"/>
        <c:auto val="0"/>
        <c:lblAlgn val="ctr"/>
        <c:lblOffset val="100"/>
        <c:noMultiLvlLbl val="0"/>
      </c:catAx>
      <c:valAx>
        <c:axId val="1340528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051328"/>
        <c:crosses val="autoZero"/>
        <c:crossBetween val="between"/>
      </c:valAx>
      <c:serAx>
        <c:axId val="1334544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317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0528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solidDmnd">
      <a:fgClr>
        <a:schemeClr val="accent4">
          <a:lumMod val="20000"/>
          <a:lumOff val="80000"/>
        </a:schemeClr>
      </a:fgClr>
      <a:bgClr>
        <a:schemeClr val="bg1"/>
      </a:bgClr>
    </a:patt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  <a:r>
              <a:rPr lang="ru-RU" sz="2000" dirty="0">
                <a:solidFill>
                  <a:srgbClr val="00FF00"/>
                </a:solidFill>
              </a:rPr>
              <a:t>Расходы бюджета муниципального образования Куприяновское на жилищно-коммунальное хозяйство  и  охрану окружающей среды за 2021</a:t>
            </a:r>
            <a:r>
              <a:rPr lang="ru-RU" sz="2000" baseline="0" dirty="0">
                <a:solidFill>
                  <a:srgbClr val="00FF00"/>
                </a:solidFill>
              </a:rPr>
              <a:t> </a:t>
            </a:r>
            <a:r>
              <a:rPr lang="ru-RU" sz="2000" dirty="0">
                <a:solidFill>
                  <a:srgbClr val="00FF00"/>
                </a:solidFill>
              </a:rPr>
              <a:t>год, тыс. руб</a:t>
            </a:r>
            <a:r>
              <a:rPr lang="ru-RU" dirty="0">
                <a:solidFill>
                  <a:srgbClr val="00FF00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2981204404545366"/>
          <c:y val="8.9450899179167962E-4"/>
        </c:manualLayout>
      </c:layout>
      <c:overlay val="0"/>
      <c:spPr>
        <a:solidFill>
          <a:srgbClr val="002060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7815690595248184"/>
          <c:y val="0.15667745698454361"/>
          <c:w val="0.37440617201675319"/>
          <c:h val="0.813209536307961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'2021'!$A$595:$A$609</c:f>
              <c:strCache>
                <c:ptCount val="1"/>
                <c:pt idx="0">
                  <c:v>Мероприятия по переселению граждан из аварийного жилищного фонда  Обеспечение полномочий по обеспечению проживающих в поселении и нуждающихся  в жилых помещениях малоимущих граждан жилыми помещениями Прочие мероприятия в области жилищного хозяйства Содерж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0097447343783507E-3"/>
                  <c:y val="1.170955251242500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276632774212444E-3"/>
                  <c:y val="1.170955251242500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34603123545318E-3"/>
                  <c:y val="3.512865753727501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347223747731352E-3"/>
                  <c:y val="1.170955251242500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797633804584895E-3"/>
                  <c:y val="-5.45268529673340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4928641732283467E-3"/>
                  <c:y val="1.45815106445027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21643444059144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9859786032850033"/>
                  <c:y val="-4.238504826386569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2071362445277808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4368857646461951E-3"/>
                  <c:y val="-2.97410924263082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123933727034121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718322585031878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3338655180890513E-3"/>
                  <c:y val="-3.646354652369146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3353653114915294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6.267309080353359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'2021'!$A$595:$A$609</c:f>
              <c:strCache>
                <c:ptCount val="15"/>
                <c:pt idx="0">
                  <c:v>Мероприятия по переселению граждан из аварийного жилищного фонда </c:v>
                </c:pt>
                <c:pt idx="1">
                  <c:v>Обеспечение полномочий по обеспечению проживающих в поселении и нуждающихся  в жилых помещениях малоимущих граждан жилыми помещениями</c:v>
                </c:pt>
                <c:pt idx="2">
                  <c:v>Прочие мероприятия в области жилищного хозяйства</c:v>
                </c:pt>
                <c:pt idx="3">
                  <c:v>Содержание мест захоронения и воинской славы</c:v>
                </c:pt>
                <c:pt idx="4">
                  <c:v>Обустройство площадок под ТБО</c:v>
                </c:pt>
                <c:pt idx="5">
                  <c:v> Мероприятия по благоустройству территорий в населенных пунктах</c:v>
                </c:pt>
                <c:pt idx="6">
                  <c:v>Благоустройство колодцев</c:v>
                </c:pt>
                <c:pt idx="7">
                  <c:v> Мероприятия по благоустройству поселений за счет средств областного бюджета и добровольных пожертвований населения</c:v>
                </c:pt>
                <c:pt idx="8">
                  <c:v>Мероприятия по озеленению территории поселения</c:v>
                </c:pt>
                <c:pt idx="9">
                  <c:v>мероприятия по предотвращению распространения борщевика Сосновского на территории  поселения</c:v>
                </c:pt>
                <c:pt idx="10">
                  <c:v>Ремонт и содержание уличного освещения </c:v>
                </c:pt>
                <c:pt idx="11">
                  <c:v>Электроэнергия на уличное освещение</c:v>
                </c:pt>
                <c:pt idx="12">
                  <c:v>Обустройство детских площадок</c:v>
                </c:pt>
                <c:pt idx="13">
                  <c:v>Выполнение принятых полномочий по организации снабжения населения топливом</c:v>
                </c:pt>
                <c:pt idx="14">
                  <c:v> мероприятий по комплексному развитию сельских территорий на благоустройство (создание и обустройство 2 комбинированных спортивных и детских игровых площадок)</c:v>
                </c:pt>
              </c:strCache>
            </c:strRef>
          </c:cat>
          <c:val>
            <c:numRef>
              <c:f>'2021'!$B$595:$B$609</c:f>
              <c:numCache>
                <c:formatCode>#,##0.0</c:formatCode>
                <c:ptCount val="15"/>
                <c:pt idx="0">
                  <c:v>1875</c:v>
                </c:pt>
                <c:pt idx="1">
                  <c:v>26</c:v>
                </c:pt>
                <c:pt idx="2">
                  <c:v>17.7</c:v>
                </c:pt>
                <c:pt idx="3">
                  <c:v>48.8</c:v>
                </c:pt>
                <c:pt idx="4">
                  <c:v>687.3</c:v>
                </c:pt>
                <c:pt idx="5">
                  <c:v>2510.6999999999998</c:v>
                </c:pt>
                <c:pt idx="6">
                  <c:v>15</c:v>
                </c:pt>
                <c:pt idx="7">
                  <c:v>16817</c:v>
                </c:pt>
                <c:pt idx="8">
                  <c:v>75.7</c:v>
                </c:pt>
                <c:pt idx="9">
                  <c:v>3124</c:v>
                </c:pt>
                <c:pt idx="10">
                  <c:v>796.2</c:v>
                </c:pt>
                <c:pt idx="11">
                  <c:v>824.5</c:v>
                </c:pt>
                <c:pt idx="12">
                  <c:v>6.7</c:v>
                </c:pt>
                <c:pt idx="13">
                  <c:v>108</c:v>
                </c:pt>
                <c:pt idx="14">
                  <c:v>2296.9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9F6C-493E-9503-60255A556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73"/>
        <c:axId val="134393856"/>
        <c:axId val="134379776"/>
      </c:barChart>
      <c:valAx>
        <c:axId val="134379776"/>
        <c:scaling>
          <c:orientation val="minMax"/>
          <c:max val="10000"/>
          <c:min val="0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393856"/>
        <c:crosses val="autoZero"/>
        <c:crossBetween val="between"/>
        <c:majorUnit val="2000"/>
      </c:valAx>
      <c:catAx>
        <c:axId val="1343938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379776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9525" cap="flat" cmpd="sng" algn="ctr">
      <a:solidFill>
        <a:srgbClr val="00FF00">
          <a:alpha val="75000"/>
        </a:srgbClr>
      </a:solidFill>
      <a:round/>
    </a:ln>
    <a:effectLst/>
  </c:spPr>
  <c:txPr>
    <a:bodyPr/>
    <a:lstStyle/>
    <a:p>
      <a:pPr>
        <a:defRPr sz="1400" b="1"/>
      </a:pPr>
      <a:endParaRPr lang="ru-RU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700" i="1" dirty="0"/>
              <a:t> Расходы бюджета муниципального образования Куприяновское  </a:t>
            </a:r>
            <a:r>
              <a:rPr lang="ru-RU" sz="1700" b="1" i="1" u="none" strike="noStrike" baseline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1700" b="1" i="1" u="none" strike="noStrike" baseline="0" dirty="0">
                <a:effectLst/>
              </a:rPr>
              <a:t>жилищно-коммунальное хозяйство  </a:t>
            </a:r>
            <a:r>
              <a:rPr lang="ru-RU" sz="1700" i="1" dirty="0"/>
              <a:t>за </a:t>
            </a:r>
            <a:r>
              <a:rPr lang="ru-RU" sz="1700" i="1" dirty="0" smtClean="0"/>
              <a:t>2021 </a:t>
            </a:r>
            <a:r>
              <a:rPr lang="ru-RU" sz="1700" i="1" dirty="0"/>
              <a:t>год по сравнению с данными 2020 года, тыс. руб. (2021</a:t>
            </a:r>
            <a:r>
              <a:rPr lang="ru-RU" sz="1700" i="1" baseline="0" dirty="0"/>
              <a:t> г. - </a:t>
            </a:r>
            <a:r>
              <a:rPr lang="ru-RU" sz="1700" i="1" baseline="0" dirty="0">
                <a:solidFill>
                  <a:srgbClr val="FF0000"/>
                </a:solidFill>
              </a:rPr>
              <a:t>29 </a:t>
            </a:r>
            <a:r>
              <a:rPr lang="ru-RU" sz="1700" i="1" baseline="0" dirty="0" smtClean="0">
                <a:solidFill>
                  <a:srgbClr val="FF0000"/>
                </a:solidFill>
              </a:rPr>
              <a:t>229,5 тыс.руб</a:t>
            </a:r>
            <a:r>
              <a:rPr lang="ru-RU" sz="1700" i="1" baseline="0" dirty="0">
                <a:solidFill>
                  <a:srgbClr val="FF0000"/>
                </a:solidFill>
              </a:rPr>
              <a:t>.</a:t>
            </a:r>
            <a:r>
              <a:rPr lang="ru-RU" sz="1700" i="1" baseline="0" dirty="0"/>
              <a:t>; 2020 г. - </a:t>
            </a:r>
            <a:r>
              <a:rPr lang="ru-RU" sz="1700" i="1" baseline="0" dirty="0">
                <a:solidFill>
                  <a:srgbClr val="7030A0"/>
                </a:solidFill>
              </a:rPr>
              <a:t>24 588,7 тыс. руб.</a:t>
            </a:r>
            <a:r>
              <a:rPr lang="ru-RU" sz="1700" i="1" baseline="0" dirty="0"/>
              <a:t>) </a:t>
            </a:r>
            <a:endParaRPr lang="ru-RU" sz="1700" i="1" dirty="0"/>
          </a:p>
        </c:rich>
      </c:tx>
      <c:layout>
        <c:manualLayout>
          <c:xMode val="edge"/>
          <c:yMode val="edge"/>
          <c:x val="6.432087322138523E-2"/>
          <c:y val="1.349115090398915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6376930837485281"/>
          <c:y val="0.18678803379504569"/>
          <c:w val="0.50470919910599987"/>
          <c:h val="0.804987355595149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'2021'!$B$594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6"/>
              <c:layout>
                <c:manualLayout>
                  <c:x val="4.5547161981233384E-3"/>
                  <c:y val="1.38787034561627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31458333333333333"/>
                  <c:y val="1.8252485775044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'2021'!$A$595:$A$610</c:f>
              <c:strCache>
                <c:ptCount val="16"/>
                <c:pt idx="0">
                  <c:v>Мероприятия по переселению граждан из аварийного жилищного фонда </c:v>
                </c:pt>
                <c:pt idx="1">
                  <c:v>Обеспечение полномочий по обеспечению проживающих в поселении и нуждающихся  в жилых помещениях малоимущих граждан жилыми помещениями</c:v>
                </c:pt>
                <c:pt idx="2">
                  <c:v>Прочие мероприятия в области жилищного хозяйства</c:v>
                </c:pt>
                <c:pt idx="3">
                  <c:v>Содержание мест захоронения и воинской славы</c:v>
                </c:pt>
                <c:pt idx="4">
                  <c:v>Обустройство площадок под ТБО</c:v>
                </c:pt>
                <c:pt idx="5">
                  <c:v> Мероприятия по благоустройству территорий в населенных пунктах</c:v>
                </c:pt>
                <c:pt idx="6">
                  <c:v>Благоустройство колодцев</c:v>
                </c:pt>
                <c:pt idx="7">
                  <c:v> Мероприятия по благоустройству поселений за счет средств областного бюджета и добровольных пожертвований населения</c:v>
                </c:pt>
                <c:pt idx="8">
                  <c:v>Мероприятия по озеленению территории поселения</c:v>
                </c:pt>
                <c:pt idx="9">
                  <c:v>мероприятия по предотвращению распространения борщевика Сосновского на территории  поселения</c:v>
                </c:pt>
                <c:pt idx="10">
                  <c:v>Ремонт и содержание уличного освещения </c:v>
                </c:pt>
                <c:pt idx="11">
                  <c:v>Электроэнергия на уличное освещение</c:v>
                </c:pt>
                <c:pt idx="12">
                  <c:v>Обустройство детских площадок</c:v>
                </c:pt>
                <c:pt idx="13">
                  <c:v>Выполнение принятых полномочий по организации снабжения населения топливом</c:v>
                </c:pt>
                <c:pt idx="14">
                  <c:v> мероприятий по комплексному развитию сельских территорий на благоустройство (создание и обустройство 2 комбинированных спортивных и детских игровых площадок)</c:v>
                </c:pt>
                <c:pt idx="15">
                  <c:v> Установка указателей с наименованием улиц и номерами домов</c:v>
                </c:pt>
              </c:strCache>
            </c:strRef>
          </c:cat>
          <c:val>
            <c:numRef>
              <c:f>'2021'!$B$595:$B$610</c:f>
              <c:numCache>
                <c:formatCode>#,##0.0</c:formatCode>
                <c:ptCount val="16"/>
                <c:pt idx="0">
                  <c:v>1875</c:v>
                </c:pt>
                <c:pt idx="1">
                  <c:v>26</c:v>
                </c:pt>
                <c:pt idx="2">
                  <c:v>17.7</c:v>
                </c:pt>
                <c:pt idx="3">
                  <c:v>48.8</c:v>
                </c:pt>
                <c:pt idx="4">
                  <c:v>687.3</c:v>
                </c:pt>
                <c:pt idx="5">
                  <c:v>2510.6999999999998</c:v>
                </c:pt>
                <c:pt idx="6">
                  <c:v>15</c:v>
                </c:pt>
                <c:pt idx="7">
                  <c:v>16817</c:v>
                </c:pt>
                <c:pt idx="8">
                  <c:v>75.7</c:v>
                </c:pt>
                <c:pt idx="9">
                  <c:v>3124</c:v>
                </c:pt>
                <c:pt idx="10">
                  <c:v>796.2</c:v>
                </c:pt>
                <c:pt idx="11">
                  <c:v>824.5</c:v>
                </c:pt>
                <c:pt idx="12">
                  <c:v>6.7</c:v>
                </c:pt>
                <c:pt idx="13">
                  <c:v>108</c:v>
                </c:pt>
                <c:pt idx="14">
                  <c:v>2296.9</c:v>
                </c:pt>
              </c:numCache>
            </c:numRef>
          </c:val>
        </c:ser>
        <c:ser>
          <c:idx val="1"/>
          <c:order val="1"/>
          <c:tx>
            <c:strRef>
              <c:f>'2021'!$C$594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6"/>
              <c:layout>
                <c:manualLayout>
                  <c:x val="2.9370161658829456E-3"/>
                  <c:y val="1.7627341267880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27083333333333331"/>
                  <c:y val="1.436864187596988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'2021'!$A$595:$A$610</c:f>
              <c:strCache>
                <c:ptCount val="16"/>
                <c:pt idx="0">
                  <c:v>Мероприятия по переселению граждан из аварийного жилищного фонда </c:v>
                </c:pt>
                <c:pt idx="1">
                  <c:v>Обеспечение полномочий по обеспечению проживающих в поселении и нуждающихся  в жилых помещениях малоимущих граждан жилыми помещениями</c:v>
                </c:pt>
                <c:pt idx="2">
                  <c:v>Прочие мероприятия в области жилищного хозяйства</c:v>
                </c:pt>
                <c:pt idx="3">
                  <c:v>Содержание мест захоронения и воинской славы</c:v>
                </c:pt>
                <c:pt idx="4">
                  <c:v>Обустройство площадок под ТБО</c:v>
                </c:pt>
                <c:pt idx="5">
                  <c:v> Мероприятия по благоустройству территорий в населенных пунктах</c:v>
                </c:pt>
                <c:pt idx="6">
                  <c:v>Благоустройство колодцев</c:v>
                </c:pt>
                <c:pt idx="7">
                  <c:v> Мероприятия по благоустройству поселений за счет средств областного бюджета и добровольных пожертвований населения</c:v>
                </c:pt>
                <c:pt idx="8">
                  <c:v>Мероприятия по озеленению территории поселения</c:v>
                </c:pt>
                <c:pt idx="9">
                  <c:v>мероприятия по предотвращению распространения борщевика Сосновского на территории  поселения</c:v>
                </c:pt>
                <c:pt idx="10">
                  <c:v>Ремонт и содержание уличного освещения </c:v>
                </c:pt>
                <c:pt idx="11">
                  <c:v>Электроэнергия на уличное освещение</c:v>
                </c:pt>
                <c:pt idx="12">
                  <c:v>Обустройство детских площадок</c:v>
                </c:pt>
                <c:pt idx="13">
                  <c:v>Выполнение принятых полномочий по организации снабжения населения топливом</c:v>
                </c:pt>
                <c:pt idx="14">
                  <c:v> мероприятий по комплексному развитию сельских территорий на благоустройство (создание и обустройство 2 комбинированных спортивных и детских игровых площадок)</c:v>
                </c:pt>
                <c:pt idx="15">
                  <c:v> Установка указателей с наименованием улиц и номерами домов</c:v>
                </c:pt>
              </c:strCache>
            </c:strRef>
          </c:cat>
          <c:val>
            <c:numRef>
              <c:f>'2021'!$C$595:$C$610</c:f>
              <c:numCache>
                <c:formatCode>#,##0.0</c:formatCode>
                <c:ptCount val="16"/>
                <c:pt idx="0">
                  <c:v>883.2</c:v>
                </c:pt>
                <c:pt idx="1">
                  <c:v>26</c:v>
                </c:pt>
                <c:pt idx="2">
                  <c:v>14.5</c:v>
                </c:pt>
                <c:pt idx="3">
                  <c:v>369.5</c:v>
                </c:pt>
                <c:pt idx="4">
                  <c:v>340.5</c:v>
                </c:pt>
                <c:pt idx="5">
                  <c:v>2290.1999999999998</c:v>
                </c:pt>
                <c:pt idx="6">
                  <c:v>46</c:v>
                </c:pt>
                <c:pt idx="7">
                  <c:v>17752.2</c:v>
                </c:pt>
                <c:pt idx="8">
                  <c:v>84.3</c:v>
                </c:pt>
                <c:pt idx="9">
                  <c:v>1173.5</c:v>
                </c:pt>
                <c:pt idx="10">
                  <c:v>609</c:v>
                </c:pt>
                <c:pt idx="11">
                  <c:v>792</c:v>
                </c:pt>
                <c:pt idx="12">
                  <c:v>9</c:v>
                </c:pt>
                <c:pt idx="13">
                  <c:v>108</c:v>
                </c:pt>
                <c:pt idx="15">
                  <c:v>90.8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"/>
        <c:axId val="134457600"/>
        <c:axId val="134467968"/>
      </c:barChart>
      <c:catAx>
        <c:axId val="134457600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dirty="0"/>
                  <a:t>Название мероприятий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467968"/>
        <c:crosses val="autoZero"/>
        <c:auto val="0"/>
        <c:lblAlgn val="ctr"/>
        <c:lblOffset val="100"/>
        <c:noMultiLvlLbl val="0"/>
      </c:catAx>
      <c:valAx>
        <c:axId val="134467968"/>
        <c:scaling>
          <c:orientation val="minMax"/>
          <c:max val="18000"/>
          <c:min val="0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dirty="0"/>
                  <a:t>Сумма , тыс. руб.</a:t>
                </a:r>
              </a:p>
            </c:rich>
          </c:tx>
          <c:layout>
            <c:manualLayout>
              <c:xMode val="edge"/>
              <c:yMode val="edge"/>
              <c:x val="0.81905257545931753"/>
              <c:y val="0.1644394792804184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457600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95709722189564"/>
          <c:y val="0.84857004430708893"/>
          <c:w val="9.4274325274146586E-2"/>
          <c:h val="9.383202099737532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solidDmnd">
      <a:fgClr>
        <a:schemeClr val="accent4">
          <a:lumMod val="20000"/>
          <a:lumOff val="80000"/>
        </a:schemeClr>
      </a:fgClr>
      <a:bgClr>
        <a:schemeClr val="bg1"/>
      </a:bgClr>
    </a:patt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/>
              <a:t> Расходы бюджета муниципального образования Куприяновское  </a:t>
            </a:r>
            <a:r>
              <a:rPr lang="ru-RU" sz="1800" b="1" i="1" u="none" strike="noStrike" baseline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социальную политику </a:t>
            </a:r>
            <a:r>
              <a:rPr lang="ru-RU" sz="1800" i="1" dirty="0"/>
              <a:t>за </a:t>
            </a:r>
            <a:r>
              <a:rPr lang="ru-RU" sz="1800" i="1" dirty="0" smtClean="0"/>
              <a:t>2021 </a:t>
            </a:r>
            <a:r>
              <a:rPr lang="ru-RU" sz="1800" i="1" dirty="0"/>
              <a:t>год по сравнению с данными </a:t>
            </a:r>
            <a:r>
              <a:rPr lang="ru-RU" sz="1800" i="1" dirty="0" smtClean="0"/>
              <a:t>2020 </a:t>
            </a:r>
            <a:r>
              <a:rPr lang="ru-RU" sz="1800" i="1" dirty="0"/>
              <a:t>года, тыс. руб. (2021</a:t>
            </a:r>
            <a:r>
              <a:rPr lang="ru-RU" sz="1800" i="1" baseline="0" dirty="0"/>
              <a:t> г. - </a:t>
            </a:r>
            <a:r>
              <a:rPr lang="ru-RU" sz="1800" i="1" baseline="0" dirty="0">
                <a:solidFill>
                  <a:srgbClr val="FF0000"/>
                </a:solidFill>
              </a:rPr>
              <a:t>469,9 тыс. руб.</a:t>
            </a:r>
            <a:r>
              <a:rPr lang="ru-RU" sz="1800" i="1" baseline="0" dirty="0"/>
              <a:t>; 2020 г. </a:t>
            </a:r>
            <a:r>
              <a:rPr lang="ru-RU" sz="1800" i="1" baseline="0" dirty="0" smtClean="0"/>
              <a:t>– </a:t>
            </a:r>
            <a:r>
              <a:rPr lang="ru-RU" sz="1800" i="1" baseline="0" dirty="0" smtClean="0">
                <a:solidFill>
                  <a:srgbClr val="7030A0"/>
                </a:solidFill>
              </a:rPr>
              <a:t>398,0 </a:t>
            </a:r>
            <a:r>
              <a:rPr lang="ru-RU" sz="1800" i="1" baseline="0" dirty="0">
                <a:solidFill>
                  <a:srgbClr val="7030A0"/>
                </a:solidFill>
              </a:rPr>
              <a:t>тыс. руб.</a:t>
            </a:r>
            <a:r>
              <a:rPr lang="ru-RU" sz="1800" i="1" baseline="0" dirty="0"/>
              <a:t>) </a:t>
            </a:r>
            <a:endParaRPr lang="ru-RU" sz="1800" i="1" dirty="0"/>
          </a:p>
        </c:rich>
      </c:tx>
      <c:layout>
        <c:manualLayout>
          <c:xMode val="edge"/>
          <c:yMode val="edge"/>
          <c:x val="0.11095432174552354"/>
          <c:y val="1.5482557958172169E-2"/>
        </c:manualLayout>
      </c:layout>
      <c:overlay val="0"/>
      <c:spPr>
        <a:solidFill>
          <a:schemeClr val="bg1">
            <a:lumMod val="95000"/>
          </a:schemeClr>
        </a:solidFill>
        <a:ln w="19050"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730561141856759E-2"/>
          <c:y val="0.15654216339197483"/>
          <c:w val="0.94252413020221637"/>
          <c:h val="0.695955044612867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'2021'!$B$630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4.3102698542865758E-3"/>
                  <c:y val="0.11709420136299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205397085731515E-3"/>
                  <c:y val="1.756413020444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42972245001508E-3"/>
                  <c:y val="1.7564130204449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551349271432879E-3"/>
                  <c:y val="6.0498670704214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'2021'!$A$631:$A$634</c:f>
              <c:strCache>
                <c:ptCount val="4"/>
                <c:pt idx="0">
                  <c:v>Пенсии за выслугу лет муниципальным служащим и лицам, замещавшим муниципальные должности, </c:v>
                </c:pt>
                <c:pt idx="1">
                  <c:v>Оказание материальной помощи гражданам, оказавшимся в трудной жизненной ситуации в результате пожара, стихийных бедствий, разрушения жилья,</c:v>
                </c:pt>
                <c:pt idx="2">
                  <c:v>Погребение умерших, не имеющих супруга, близких родственников, иных родственников либо законного представителя умершего</c:v>
                </c:pt>
                <c:pt idx="3">
                  <c:v>Проведение мероприятий социально-значимого характера и прочие мероприятия в области социальной политики</c:v>
                </c:pt>
              </c:strCache>
            </c:strRef>
          </c:cat>
          <c:val>
            <c:numRef>
              <c:f>'2021'!$B$631:$B$634</c:f>
              <c:numCache>
                <c:formatCode>#,##0.0</c:formatCode>
                <c:ptCount val="4"/>
                <c:pt idx="0">
                  <c:v>392.4</c:v>
                </c:pt>
                <c:pt idx="1">
                  <c:v>11</c:v>
                </c:pt>
                <c:pt idx="2">
                  <c:v>17.600000000000001</c:v>
                </c:pt>
                <c:pt idx="3" formatCode="General">
                  <c:v>48.9</c:v>
                </c:pt>
              </c:numCache>
            </c:numRef>
          </c:val>
        </c:ser>
        <c:ser>
          <c:idx val="1"/>
          <c:order val="1"/>
          <c:tx>
            <c:strRef>
              <c:f>'2021'!$C$630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0.12685205147657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7567463571644E-2"/>
                  <c:y val="2.341884027259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16667521052202E-2"/>
                  <c:y val="1.111111273127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500005126312754E-3"/>
                  <c:y val="7.4074084875194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'2021'!$A$631:$A$634</c:f>
              <c:strCache>
                <c:ptCount val="4"/>
                <c:pt idx="0">
                  <c:v>Пенсии за выслугу лет муниципальным служащим и лицам, замещавшим муниципальные должности, </c:v>
                </c:pt>
                <c:pt idx="1">
                  <c:v>Оказание материальной помощи гражданам, оказавшимся в трудной жизненной ситуации в результате пожара, стихийных бедствий, разрушения жилья,</c:v>
                </c:pt>
                <c:pt idx="2">
                  <c:v>Погребение умерших, не имеющих супруга, близких родственников, иных родственников либо законного представителя умершего</c:v>
                </c:pt>
                <c:pt idx="3">
                  <c:v>Проведение мероприятий социально-значимого характера и прочие мероприятия в области социальной политики</c:v>
                </c:pt>
              </c:strCache>
            </c:strRef>
          </c:cat>
          <c:val>
            <c:numRef>
              <c:f>'2021'!$C$631:$C$634</c:f>
              <c:numCache>
                <c:formatCode>#,##0.0</c:formatCode>
                <c:ptCount val="4"/>
                <c:pt idx="0">
                  <c:v>386</c:v>
                </c:pt>
                <c:pt idx="1">
                  <c:v>12</c:v>
                </c:pt>
                <c:pt idx="2" formatCode="#,##0">
                  <c:v>0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shape val="box"/>
        <c:axId val="134536192"/>
        <c:axId val="134619904"/>
        <c:axId val="0"/>
      </c:bar3DChart>
      <c:catAx>
        <c:axId val="13453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619904"/>
        <c:crossesAt val="0"/>
        <c:auto val="0"/>
        <c:lblAlgn val="ctr"/>
        <c:lblOffset val="100"/>
        <c:noMultiLvlLbl val="0"/>
      </c:catAx>
      <c:valAx>
        <c:axId val="134619904"/>
        <c:scaling>
          <c:orientation val="minMax"/>
          <c:max val="35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000" dirty="0"/>
                  <a:t>Сумма , тыс. руб.</a:t>
                </a:r>
              </a:p>
            </c:rich>
          </c:tx>
          <c:layout>
            <c:manualLayout>
              <c:xMode val="edge"/>
              <c:yMode val="edge"/>
              <c:x val="7.6836204068241473E-2"/>
              <c:y val="0.3857782152230971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53619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14992934296808746"/>
          <c:y val="0.92293265346985309"/>
          <c:w val="0.24119913743694216"/>
          <c:h val="6.3713843006991719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9525" cap="flat" cmpd="sng" algn="ctr">
      <a:solidFill>
        <a:srgbClr val="00FF00"/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1" baseline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Расходы бюджета муниципального образования Куприяновское на охрану окружающей среды, образование, культуру, физическую культуру и спорт , средства массовой информации за 2021 год по сравнению с данными за 2020 год, тыс. руб.</a:t>
            </a:r>
            <a:endParaRPr lang="ru-RU" sz="2000">
              <a:effectLst/>
            </a:endParaRPr>
          </a:p>
        </c:rich>
      </c:tx>
      <c:layout>
        <c:manualLayout>
          <c:xMode val="edge"/>
          <c:yMode val="edge"/>
          <c:x val="0.13974766166589792"/>
          <c:y val="1.325102691732223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0"/>
      <c:rotY val="1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457510133482494E-2"/>
          <c:y val="0.111610090405366"/>
          <c:w val="0.89225413960319166"/>
          <c:h val="0.6457076407115777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'2021'!$B$656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prst="angle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explosion val="15"/>
            <c:spPr>
              <a:solidFill>
                <a:srgbClr val="002060"/>
              </a:solidFill>
              <a:ln>
                <a:solidFill>
                  <a:srgbClr val="00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prst="angle"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prst="angle"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prst="angle"/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FFFF99"/>
              </a:solidFill>
              <a:ln>
                <a:solidFill>
                  <a:srgbClr val="00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9.6789347414760162E-3"/>
                  <c:y val="8.167308253135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25264947251018E-2"/>
                  <c:y val="1.4301408514945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2311477573445815E-3"/>
                  <c:y val="9.7934091571886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182923981852876E-2"/>
                  <c:y val="1.582365762543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19427094795707E-2"/>
                  <c:y val="1.3417322834645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'2021'!$A$657:$A$661</c:f>
              <c:strCache>
                <c:ptCount val="5"/>
                <c:pt idx="0">
                  <c:v>Другие вопросы в области охраны окружающей среды (ликвидация мест несанкционированного размещения отходов0</c:v>
                </c:pt>
                <c:pt idx="1">
                  <c:v>Молодежная политика (обеспечение полномочий на реализацию мероприятий  на организацию и осуществление мероприятий по работе с детьми и молодежью) </c:v>
                </c:pt>
                <c:pt idx="2">
                  <c:v>Культура (обеспечение переданных полномочий по организации культурного обслуживания  и досуга населения)</c:v>
                </c:pt>
                <c:pt idx="3">
                  <c:v>Физическая культура (обеспечение полномочий на обеспечение мероприятий по развитию физической культуры и массового спорта)</c:v>
                </c:pt>
                <c:pt idx="4">
                  <c:v>Периодическая печать и издатедьства (издание информационного бюллетеня "Куприяновский вестник" с целью обеспечения общественного доступа населения о деятельности органов местного самоуправления</c:v>
                </c:pt>
              </c:strCache>
            </c:strRef>
          </c:cat>
          <c:val>
            <c:numRef>
              <c:f>'2021'!$B$657:$B$661</c:f>
              <c:numCache>
                <c:formatCode>#,##0.0</c:formatCode>
                <c:ptCount val="5"/>
                <c:pt idx="0">
                  <c:v>600</c:v>
                </c:pt>
                <c:pt idx="1">
                  <c:v>12</c:v>
                </c:pt>
                <c:pt idx="2">
                  <c:v>900</c:v>
                </c:pt>
                <c:pt idx="3">
                  <c:v>12</c:v>
                </c:pt>
                <c:pt idx="4">
                  <c:v>22.3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'2021'!$C$656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FF0000"/>
              </a:solidFill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contourClr>
                <a:srgbClr val="FF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FF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translucentPowder">
                <a:bevelT prst="angle"/>
                <a:contourClr>
                  <a:srgbClr val="FF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FF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clear">
                <a:bevelT/>
                <a:contourClr>
                  <a:srgbClr val="FF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owder">
                <a:bevelT prst="angle"/>
                <a:contourClr>
                  <a:srgbClr val="FF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FF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contourClr>
                  <a:srgbClr val="FF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FFFF99"/>
              </a:solidFill>
              <a:ln>
                <a:solidFill>
                  <a:srgbClr val="FF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contourClr>
                  <a:srgbClr val="FF0000"/>
                </a:contourClr>
              </a:sp3d>
            </c:spPr>
          </c:dPt>
          <c:dLbls>
            <c:dLbl>
              <c:idx val="0"/>
              <c:layout>
                <c:manualLayout>
                  <c:x val="6.9067891915215715E-2"/>
                  <c:y val="-5.1840387104848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89702467200101E-2"/>
                  <c:y val="-3.8058909303003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26429975547579E-2"/>
                  <c:y val="0.15359798775153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5888694872531066E-3"/>
                  <c:y val="1.153160735757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324234555250089E-3"/>
                  <c:y val="1.1413984895118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'2021'!$A$657:$A$661</c:f>
              <c:strCache>
                <c:ptCount val="5"/>
                <c:pt idx="0">
                  <c:v>Другие вопросы в области охраны окружающей среды (ликвидация мест несанкционированного размещения отходов0</c:v>
                </c:pt>
                <c:pt idx="1">
                  <c:v>Молодежная политика (обеспечение полномочий на реализацию мероприятий  на организацию и осуществление мероприятий по работе с детьми и молодежью) </c:v>
                </c:pt>
                <c:pt idx="2">
                  <c:v>Культура (обеспечение переданных полномочий по организации культурного обслуживания  и досуга населения)</c:v>
                </c:pt>
                <c:pt idx="3">
                  <c:v>Физическая культура (обеспечение полномочий на обеспечение мероприятий по развитию физической культуры и массового спорта)</c:v>
                </c:pt>
                <c:pt idx="4">
                  <c:v>Периодическая печать и издатедьства (издание информационного бюллетеня "Куприяновский вестник" с целью обеспечения общественного доступа населения о деятельности органов местного самоуправления</c:v>
                </c:pt>
              </c:strCache>
            </c:strRef>
          </c:cat>
          <c:val>
            <c:numRef>
              <c:f>'2021'!$C$657:$C$661</c:f>
              <c:numCache>
                <c:formatCode>#,##0.0</c:formatCode>
                <c:ptCount val="5"/>
                <c:pt idx="0">
                  <c:v>90</c:v>
                </c:pt>
                <c:pt idx="1">
                  <c:v>12</c:v>
                </c:pt>
                <c:pt idx="2">
                  <c:v>3000</c:v>
                </c:pt>
                <c:pt idx="3">
                  <c:v>12</c:v>
                </c:pt>
                <c:pt idx="4">
                  <c:v>21.5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gapDepth val="17"/>
        <c:shape val="box"/>
        <c:axId val="134696320"/>
        <c:axId val="134714496"/>
        <c:axId val="134660992"/>
      </c:bar3DChart>
      <c:catAx>
        <c:axId val="13469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714496"/>
        <c:crosses val="autoZero"/>
        <c:auto val="1"/>
        <c:lblAlgn val="ctr"/>
        <c:lblOffset val="100"/>
        <c:noMultiLvlLbl val="0"/>
      </c:catAx>
      <c:valAx>
        <c:axId val="1347144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96320"/>
        <c:crosses val="autoZero"/>
        <c:crossBetween val="between"/>
      </c:valAx>
      <c:serAx>
        <c:axId val="1346609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317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71449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pct10">
      <a:fgClr>
        <a:srgbClr val="FF0000"/>
      </a:fgClr>
      <a:bgClr>
        <a:schemeClr val="bg1"/>
      </a:bgClr>
    </a:patt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baseline="0">
                <a:solidFill>
                  <a:sysClr val="windowText" lastClr="000000"/>
                </a:solidFill>
                <a:effectLst/>
              </a:rPr>
              <a:t> Программная и непрограммная деятельность расходов бюджета муниципального образования Куприяновское за 2021 год, тыс. руб. и % в структуре расходов</a:t>
            </a:r>
            <a:endParaRPr lang="ru-RU" sz="24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1841096406937906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129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37605182204201"/>
          <c:y val="0.19920404078046977"/>
          <c:w val="0.86852264415315594"/>
          <c:h val="0.51041640668732235"/>
        </c:manualLayout>
      </c:layout>
      <c:pie3DChart>
        <c:varyColors val="1"/>
        <c:ser>
          <c:idx val="1"/>
          <c:order val="0"/>
          <c:tx>
            <c:strRef>
              <c:f>'2021'!$A$693:$A$694</c:f>
              <c:strCache>
                <c:ptCount val="1"/>
                <c:pt idx="0">
                  <c:v>Программная деятельность Непрограммная деятельность</c:v>
                </c:pt>
              </c:strCache>
            </c:strRef>
          </c:tx>
          <c:explosion val="1"/>
          <c:dPt>
            <c:idx val="0"/>
            <c:bubble3D val="0"/>
            <c:explosion val="15"/>
            <c:spPr>
              <a:solidFill>
                <a:srgbClr val="FF0000"/>
              </a:solidFill>
            </c:spPr>
          </c:dPt>
          <c:dPt>
            <c:idx val="1"/>
            <c:bubble3D val="0"/>
            <c:explosion val="26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0.12777595554928708"/>
                  <c:y val="0.12333624963546223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8369883592399561E-2"/>
                  <c:y val="-7.6549577136191316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'2021'!$A$693:$A$694</c:f>
              <c:strCache>
                <c:ptCount val="2"/>
                <c:pt idx="0">
                  <c:v>Программная деятельность</c:v>
                </c:pt>
                <c:pt idx="1">
                  <c:v>Непрограммная деятельность</c:v>
                </c:pt>
              </c:strCache>
            </c:strRef>
          </c:cat>
          <c:val>
            <c:numRef>
              <c:f>'2021'!$B$693:$B$694</c:f>
              <c:numCache>
                <c:formatCode>#,##0.0</c:formatCode>
                <c:ptCount val="2"/>
                <c:pt idx="0">
                  <c:v>43558.5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</a:effectLst>
      </c:spPr>
    </c:plotArea>
    <c:legend>
      <c:legendPos val="b"/>
      <c:layout>
        <c:manualLayout>
          <c:xMode val="edge"/>
          <c:yMode val="edge"/>
          <c:x val="0.147878134021413"/>
          <c:y val="0.81404141149023035"/>
          <c:w val="0.57791409899980606"/>
          <c:h val="0.13289588801399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49327427821522E-2"/>
          <c:y val="8.6156646881351176E-2"/>
          <c:w val="0.78864419291338583"/>
          <c:h val="0.6585032766545528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Лист3!$B$6</c:f>
              <c:strCache>
                <c:ptCount val="1"/>
                <c:pt idx="0">
                  <c:v>2 021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Pt>
            <c:idx val="0"/>
            <c:invertIfNegative val="0"/>
            <c:bubble3D val="0"/>
            <c:explosion val="11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1"/>
            <c:invertIfNegative val="0"/>
            <c:bubble3D val="0"/>
            <c:explosion val="15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3"/>
            <c:invertIfNegative val="0"/>
            <c:bubble3D val="0"/>
            <c:explosion val="6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Lbls>
            <c:dLbl>
              <c:idx val="0"/>
              <c:layout>
                <c:manualLayout>
                  <c:x val="2.1165682414698163E-2"/>
                  <c:y val="6.958063575386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905265748031497E-2"/>
                  <c:y val="7.4074074074074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50820209973753E-2"/>
                  <c:y val="0.10414771070282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726457973241231E-2"/>
                  <c:y val="8.291958403211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Лист3!$A$31:$A$35</c:f>
              <c:strCache>
                <c:ptCount val="5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 ОТ ДРУГИХ БЮДЖЕТОВ БЮДЖЕТНОЙ СИСТЕМЫ РОССИЙСКОЙ ФЕДЕРАЦИИ   </c:v>
                </c:pt>
                <c:pt idx="3">
                  <c:v>ПРОЧИЕ БЕЗВОЗМЕЗДНЫЕ ПОСТУПЛЕНИЯ (добровольное пожертвование)</c:v>
                </c:pt>
                <c:pt idx="4">
                  <c:v>Возврат остатков субсидий, имеющих целевое назначение, прошлых лет из бюджетов сельских поселений</c:v>
                </c:pt>
              </c:strCache>
            </c:strRef>
          </c:cat>
          <c:val>
            <c:numRef>
              <c:f>Лист3!$B$31:$B$35</c:f>
              <c:numCache>
                <c:formatCode>#,##0.0</c:formatCode>
                <c:ptCount val="5"/>
                <c:pt idx="0">
                  <c:v>6611.3</c:v>
                </c:pt>
                <c:pt idx="1">
                  <c:v>709.7</c:v>
                </c:pt>
                <c:pt idx="2">
                  <c:v>34055.5</c:v>
                </c:pt>
                <c:pt idx="3">
                  <c:v>8408.5</c:v>
                </c:pt>
                <c:pt idx="4">
                  <c:v>-52.8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Лист3!$C$6</c:f>
              <c:strCache>
                <c:ptCount val="1"/>
                <c:pt idx="0">
                  <c:v>2 020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Lbls>
            <c:dLbl>
              <c:idx val="0"/>
              <c:layout>
                <c:manualLayout>
                  <c:x val="2.3692234720951801E-2"/>
                  <c:y val="7.8988043353148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864665354330708E-3"/>
                  <c:y val="3.8417906095071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709399606299214E-2"/>
                  <c:y val="6.380169145523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438074146981703E-2"/>
                  <c:y val="5.7180519101778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Лист3!$A$31:$A$35</c:f>
              <c:strCache>
                <c:ptCount val="5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 ОТ ДРУГИХ БЮДЖЕТОВ БЮДЖЕТНОЙ СИСТЕМЫ РОССИЙСКОЙ ФЕДЕРАЦИИ   </c:v>
                </c:pt>
                <c:pt idx="3">
                  <c:v>ПРОЧИЕ БЕЗВОЗМЕЗДНЫЕ ПОСТУПЛЕНИЯ (добровольное пожертвование)</c:v>
                </c:pt>
                <c:pt idx="4">
                  <c:v>Возврат остатков субсидий, имеющих целевое назначение, прошлых лет из бюджетов сельских поселений</c:v>
                </c:pt>
              </c:strCache>
            </c:strRef>
          </c:cat>
          <c:val>
            <c:numRef>
              <c:f>Лист3!$C$31:$C$35</c:f>
              <c:numCache>
                <c:formatCode>#,##0.0</c:formatCode>
                <c:ptCount val="5"/>
                <c:pt idx="0">
                  <c:v>10221.300000000001</c:v>
                </c:pt>
                <c:pt idx="1">
                  <c:v>214.89999999999998</c:v>
                </c:pt>
                <c:pt idx="2">
                  <c:v>18226.3</c:v>
                </c:pt>
                <c:pt idx="3">
                  <c:v>8838.6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gapDepth val="45"/>
        <c:shape val="box"/>
        <c:axId val="131069056"/>
        <c:axId val="131070592"/>
        <c:axId val="116959872"/>
      </c:bar3DChart>
      <c:catAx>
        <c:axId val="13106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1070592"/>
        <c:crosses val="autoZero"/>
        <c:auto val="1"/>
        <c:lblAlgn val="ctr"/>
        <c:lblOffset val="100"/>
        <c:noMultiLvlLbl val="0"/>
      </c:catAx>
      <c:valAx>
        <c:axId val="1310705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069056"/>
        <c:crosses val="autoZero"/>
        <c:crossBetween val="between"/>
      </c:valAx>
      <c:serAx>
        <c:axId val="1169598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317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07059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solidDmnd">
      <a:fgClr>
        <a:schemeClr val="accent4">
          <a:lumMod val="20000"/>
          <a:lumOff val="80000"/>
        </a:schemeClr>
      </a:fgClr>
      <a:bgClr>
        <a:schemeClr val="bg1"/>
      </a:bgClr>
    </a:patt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  <c:spPr>
        <a:solidFill>
          <a:schemeClr val="bg1"/>
        </a:solidFill>
        <a:scene3d>
          <a:camera prst="orthographicFront"/>
          <a:lightRig rig="threePt" dir="t"/>
        </a:scene3d>
        <a:sp3d>
          <a:bevelT prst="slope"/>
          <a:contourClr>
            <a:srgbClr val="000000"/>
          </a:contourClr>
        </a:sp3d>
      </c:spPr>
    </c:floor>
    <c:sideWall>
      <c:thickness val="0"/>
      <c:spPr>
        <a:pattFill prst="wdUpDiag">
          <a:fgClr>
            <a:srgbClr val="FFFF00"/>
          </a:fgClr>
          <a:bgClr>
            <a:schemeClr val="bg1"/>
          </a:bgClr>
        </a:pattFill>
      </c:spPr>
    </c:sideWall>
    <c:backWall>
      <c:thickness val="0"/>
      <c:spPr>
        <a:pattFill prst="wdUpDiag">
          <a:fgClr>
            <a:srgbClr val="FFFF00"/>
          </a:fgClr>
          <a:bgClr>
            <a:schemeClr val="bg1"/>
          </a:bgClr>
        </a:pattFill>
      </c:spPr>
    </c:backWall>
    <c:plotArea>
      <c:layout>
        <c:manualLayout>
          <c:layoutTarget val="inner"/>
          <c:xMode val="edge"/>
          <c:yMode val="edge"/>
          <c:x val="5.372269483608931E-2"/>
          <c:y val="0.21341409539788278"/>
          <c:w val="0.684580566284402"/>
          <c:h val="0.7119047827104323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'2021'!$A$693</c:f>
              <c:strCache>
                <c:ptCount val="1"/>
                <c:pt idx="0">
                  <c:v>Программная деятельность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1.18697221664621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'2021'!$B$692:$C$692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'2021'!$B$693:$C$693</c:f>
              <c:numCache>
                <c:formatCode>#,##0.0</c:formatCode>
                <c:ptCount val="2"/>
                <c:pt idx="0">
                  <c:v>43558.5</c:v>
                </c:pt>
                <c:pt idx="1">
                  <c:v>25443</c:v>
                </c:pt>
              </c:numCache>
            </c:numRef>
          </c:val>
        </c:ser>
        <c:ser>
          <c:idx val="1"/>
          <c:order val="1"/>
          <c:tx>
            <c:strRef>
              <c:f>'2021'!$A$694</c:f>
              <c:strCache>
                <c:ptCount val="1"/>
                <c:pt idx="0">
                  <c:v>Непрограммная деятельность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1.4741697599726617E-2"/>
                  <c:y val="-3.9003356745584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026756100542711E-3"/>
                  <c:y val="-4.62914813717950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'2021'!$B$692:$C$692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'2021'!$B$694:$C$694</c:f>
              <c:numCache>
                <c:formatCode>#,##0.0</c:formatCode>
                <c:ptCount val="2"/>
                <c:pt idx="0">
                  <c:v>0</c:v>
                </c:pt>
                <c:pt idx="1">
                  <c:v>11783.3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52"/>
        <c:shape val="cylinder"/>
        <c:axId val="134875008"/>
        <c:axId val="134876544"/>
        <c:axId val="0"/>
      </c:bar3DChart>
      <c:catAx>
        <c:axId val="13487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7030A0"/>
                </a:solidFill>
              </a:defRPr>
            </a:pPr>
            <a:endParaRPr lang="ru-RU"/>
          </a:p>
        </c:txPr>
        <c:crossAx val="134876544"/>
        <c:crosses val="autoZero"/>
        <c:auto val="1"/>
        <c:lblAlgn val="ctr"/>
        <c:lblOffset val="100"/>
        <c:noMultiLvlLbl val="0"/>
      </c:catAx>
      <c:valAx>
        <c:axId val="134876544"/>
        <c:scaling>
          <c:orientation val="minMax"/>
        </c:scaling>
        <c:delete val="0"/>
        <c:axPos val="l"/>
        <c:majorGridlines>
          <c:spPr>
            <a:ln>
              <a:solidFill>
                <a:srgbClr val="FF0000"/>
              </a:solidFill>
            </a:ln>
            <a:effectLst>
              <a:outerShdw blurRad="50800" dist="1689100" dir="5400000" algn="ctr" rotWithShape="0">
                <a:srgbClr val="000000">
                  <a:alpha val="99000"/>
                </a:srgbClr>
              </a:outerShdw>
            </a:effectLst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487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50565944881894"/>
          <c:y val="0.33246506548700777"/>
          <c:w val="0.27833117314082301"/>
          <c:h val="0.40072012748363955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solidFill>
                  <a:sysClr val="windowText" lastClr="000000"/>
                </a:solidFill>
                <a:effectLst/>
              </a:rPr>
              <a:t> БЮДЖЕТНОЕ ФИНАНСИРОВАНИЕ ПрограммнОЙ деятельностИ расходов бюджета муниципального образования Куприяновское В РАЗРЕЗЕ МУНИЦИПАЛЬНЫХ ПРОГРАММ за 2021 год, тыс. руб. и % в структуре расходов</a:t>
            </a:r>
            <a:endParaRPr lang="ru-RU" sz="18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1841096406937906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3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83333333333334E-2"/>
          <c:y val="9.1373172527642196E-2"/>
          <c:w val="0.90416666666666667"/>
          <c:h val="0.54712473723589972"/>
        </c:manualLayout>
      </c:layout>
      <c:pie3DChart>
        <c:varyColors val="1"/>
        <c:ser>
          <c:idx val="1"/>
          <c:order val="0"/>
          <c:tx>
            <c:strRef>
              <c:f>'2021'!$B$738:$B$745</c:f>
              <c:strCache>
                <c:ptCount val="1"/>
                <c:pt idx="0">
                  <c:v>Муниципальная программа "Благоустройство населённых пунктов муниципального образования Куприяновское" Муниципальная программа "Обеспечение первичных мер пожарной безопасности на территории муниципального образования Куприяновское" Муниципальная программа </c:v>
                </c:pt>
              </c:strCache>
            </c:strRef>
          </c:tx>
          <c:explosion val="1"/>
          <c:dPt>
            <c:idx val="0"/>
            <c:bubble3D val="0"/>
            <c:explosion val="15"/>
            <c:spPr>
              <a:solidFill>
                <a:srgbClr val="FF0000"/>
              </a:solidFill>
            </c:spPr>
          </c:dPt>
          <c:dPt>
            <c:idx val="1"/>
            <c:bubble3D val="0"/>
            <c:explosion val="29"/>
            <c:spPr>
              <a:solidFill>
                <a:srgbClr val="00FF00"/>
              </a:solidFill>
            </c:spPr>
          </c:dPt>
          <c:dPt>
            <c:idx val="2"/>
            <c:bubble3D val="0"/>
            <c:explosion val="23"/>
          </c:dPt>
          <c:dPt>
            <c:idx val="3"/>
            <c:bubble3D val="0"/>
            <c:explosion val="19"/>
            <c:spPr>
              <a:solidFill>
                <a:srgbClr val="FFFF00"/>
              </a:solidFill>
            </c:spPr>
          </c:dPt>
          <c:dPt>
            <c:idx val="4"/>
            <c:bubble3D val="0"/>
            <c:explosion val="13"/>
          </c:dPt>
          <c:dPt>
            <c:idx val="5"/>
            <c:bubble3D val="0"/>
            <c:explosion val="8"/>
            <c:spPr>
              <a:solidFill>
                <a:srgbClr val="7030A0"/>
              </a:solidFill>
            </c:spPr>
          </c:dPt>
          <c:dPt>
            <c:idx val="6"/>
            <c:bubble3D val="0"/>
            <c:explosion val="5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0.12994767060367454"/>
                  <c:y val="7.17139642047006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3681987589821099E-2"/>
                  <c:y val="-5.60834151917068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7005874487549553E-2"/>
                  <c:y val="-8.202041355346630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98038872339338"/>
                  <c:y val="-3.770877574078642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2109471254094882E-2"/>
                  <c:y val="1.696349632975356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1926267371483765"/>
                  <c:y val="4.403893306312357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026322074891136"/>
                  <c:y val="8.397039335882780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9764880412467895E-2"/>
                  <c:y val="-0.164142772807701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'2021'!$B$738:$B$745</c:f>
              <c:strCache>
                <c:ptCount val="8"/>
                <c:pt idx="0">
                  <c:v>Муниципальная программа "Благоустройство населённых пунктов муниципального образования Куприяновское"</c:v>
                </c:pt>
                <c:pt idx="1">
                  <c:v>Муниципальная программа "Обеспечение первичных мер пожарной безопасности на территории муниципального образования Куприяновское"</c:v>
                </c:pt>
                <c:pt idx="2">
                  <c:v>Муниципальная программа «Социальная политика муниципального образования Куприяновское»</c:v>
                </c:pt>
                <c:pt idx="3">
                  <c:v>Муниципальная программа «Противодействие коррупции в муниципальном образовании Куприяновское»</c:v>
                </c:pt>
                <c:pt idx="4">
                  <c:v>Муниципальная программа «Комплексное развитие сельских территорий  муниципального образования Куприяновское на  2020-2022 годы и на период до 2025 года»</c:v>
                </c:pt>
                <c:pt idx="5">
                  <c:v>Муниципальная программа «Управление муниципальным имуществом и земельными ресурсами муниципального образования Куприяновское»</c:v>
                </c:pt>
                <c:pt idx="6">
                  <c:v>Муниципальная адресная программа «Переселение граждан из аварийного жилищного фонда муниципального образования Куприяновское»</c:v>
                </c:pt>
                <c:pt idx="7">
                  <c:v>Муниципальная программа «Обеспечение муниципального управления в муниципальном образовании Куприяновское»</c:v>
                </c:pt>
              </c:strCache>
            </c:strRef>
          </c:cat>
          <c:val>
            <c:numRef>
              <c:f>'2021'!$C$738:$C$745</c:f>
              <c:numCache>
                <c:formatCode>#,##0.00</c:formatCode>
                <c:ptCount val="8"/>
                <c:pt idx="0">
                  <c:v>25505.9</c:v>
                </c:pt>
                <c:pt idx="1">
                  <c:v>1050.8</c:v>
                </c:pt>
                <c:pt idx="2" formatCode="General">
                  <c:v>471.9</c:v>
                </c:pt>
                <c:pt idx="3" formatCode="General">
                  <c:v>216.5</c:v>
                </c:pt>
                <c:pt idx="4">
                  <c:v>2296.9</c:v>
                </c:pt>
                <c:pt idx="5" formatCode="General">
                  <c:v>842.6</c:v>
                </c:pt>
                <c:pt idx="6">
                  <c:v>1875</c:v>
                </c:pt>
                <c:pt idx="7">
                  <c:v>11298.9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9472626933268136E-3"/>
          <c:y val="0.5793143786890893"/>
          <c:w val="0.98734656254574671"/>
          <c:h val="0.410189457369864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rgbClr val="00FF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>
                <a:solidFill>
                  <a:srgbClr val="00FF00"/>
                </a:solidFill>
                <a:effectLst/>
              </a:rPr>
              <a:t> БЮДЖЕТНОЕ ФИНАНСИРОВАНИЕ ПрограммнОЙ деятельностИ расходов бюджета муниципального образования Куприяновское В РАЗРЕЗЕ МУНИЦИПАЛЬНЫХ ПРОГРАММ за 2021 год, тыс. руб. и % в структуре расходов</a:t>
            </a:r>
            <a:endParaRPr lang="ru-RU" sz="2000">
              <a:solidFill>
                <a:srgbClr val="00FF00"/>
              </a:solidFill>
              <a:effectLst/>
            </a:endParaRPr>
          </a:p>
        </c:rich>
      </c:tx>
      <c:layout>
        <c:manualLayout>
          <c:xMode val="edge"/>
          <c:yMode val="edge"/>
          <c:x val="0.18410964069379063"/>
          <c:y val="0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title>
    <c:autoTitleDeleted val="0"/>
    <c:view3D>
      <c:rotX val="30"/>
      <c:rotY val="2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206085727294684E-2"/>
          <c:y val="0.21787566913795225"/>
          <c:w val="0.92614559711206923"/>
          <c:h val="0.63509617159231391"/>
        </c:manualLayout>
      </c:layout>
      <c:pie3DChart>
        <c:varyColors val="1"/>
        <c:ser>
          <c:idx val="1"/>
          <c:order val="0"/>
          <c:tx>
            <c:strRef>
              <c:f>'2021'!$A$751:$A$755</c:f>
              <c:strCache>
                <c:ptCount val="1"/>
                <c:pt idx="0">
                  <c:v>Федеральный бюджет Областной бюджет Районный бюджет Бюджет муниципального образования Внебюджетные средства (из них трудовое участие в сумме 820,3 тыс.руб.)</c:v>
                </c:pt>
              </c:strCache>
            </c:strRef>
          </c:tx>
          <c:explosion val="1"/>
          <c:dPt>
            <c:idx val="0"/>
            <c:bubble3D val="0"/>
            <c:explosion val="15"/>
            <c:spPr>
              <a:solidFill>
                <a:srgbClr val="FF0000"/>
              </a:solidFill>
            </c:spPr>
          </c:dPt>
          <c:dPt>
            <c:idx val="1"/>
            <c:bubble3D val="0"/>
            <c:explosion val="29"/>
            <c:spPr>
              <a:solidFill>
                <a:srgbClr val="00FF00"/>
              </a:solidFill>
            </c:spPr>
          </c:dPt>
          <c:dPt>
            <c:idx val="2"/>
            <c:bubble3D val="0"/>
            <c:explosion val="23"/>
          </c:dPt>
          <c:dPt>
            <c:idx val="3"/>
            <c:bubble3D val="0"/>
            <c:explosion val="19"/>
            <c:spPr>
              <a:solidFill>
                <a:srgbClr val="FFFF00"/>
              </a:solidFill>
            </c:spPr>
          </c:dPt>
          <c:dPt>
            <c:idx val="4"/>
            <c:bubble3D val="0"/>
            <c:explosion val="13"/>
          </c:dPt>
          <c:dPt>
            <c:idx val="5"/>
            <c:bubble3D val="0"/>
            <c:explosion val="8"/>
            <c:spPr>
              <a:solidFill>
                <a:srgbClr val="7030A0"/>
              </a:solidFill>
            </c:spPr>
          </c:dPt>
          <c:dPt>
            <c:idx val="6"/>
            <c:bubble3D val="0"/>
            <c:explosion val="5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4.6145922105002277E-2"/>
                  <c:y val="-6.017223428919261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8957246295041209E-2"/>
                  <c:y val="-0.1440909912397121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2059345800539021E-2"/>
                  <c:y val="1.478790590202359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4532320560366567E-2"/>
                  <c:y val="-5.531033549873546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670693943784733E-2"/>
                  <c:y val="-5.69627989901442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1926267371483765"/>
                  <c:y val="4.403893306312357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026322074891136"/>
                  <c:y val="8.397039335882780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9764880412467895E-2"/>
                  <c:y val="-0.164142772807701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'2021'!$A$751:$A$755</c:f>
              <c:strCache>
                <c:ptCount val="5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Районный бюджет</c:v>
                </c:pt>
                <c:pt idx="3">
                  <c:v>Бюджет муниципального образования</c:v>
                </c:pt>
                <c:pt idx="4">
                  <c:v>Внебюджетные средства (из них трудовое участие в сумме 820,3 тыс.руб.)</c:v>
                </c:pt>
              </c:strCache>
            </c:strRef>
          </c:cat>
          <c:val>
            <c:numRef>
              <c:f>'2021'!$B$751:$B$755</c:f>
              <c:numCache>
                <c:formatCode>#,##0.0</c:formatCode>
                <c:ptCount val="5"/>
                <c:pt idx="0">
                  <c:v>2078.1</c:v>
                </c:pt>
                <c:pt idx="1">
                  <c:v>13525.1</c:v>
                </c:pt>
                <c:pt idx="2">
                  <c:v>2967.7</c:v>
                </c:pt>
                <c:pt idx="3">
                  <c:v>16579.099999999999</c:v>
                </c:pt>
                <c:pt idx="4">
                  <c:v>9228.7999999999993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9472626933268136E-3"/>
          <c:y val="0.80219685363151727"/>
          <c:w val="0.53515766895290162"/>
          <c:h val="0.19780314636848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>
                <a:solidFill>
                  <a:sysClr val="windowText" lastClr="000000"/>
                </a:solidFill>
              </a:rPr>
              <a:t>Доходы бюджета за 2021 год, тыс. руб.</a:t>
            </a:r>
          </a:p>
        </c:rich>
      </c:tx>
      <c:layout>
        <c:manualLayout>
          <c:xMode val="edge"/>
          <c:yMode val="edge"/>
          <c:x val="0.23774735756152815"/>
          <c:y val="5.8753154471400141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4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5487021654917522"/>
          <c:y val="0.19298686084998082"/>
          <c:w val="0.62971608155084946"/>
          <c:h val="0.52939590619110488"/>
        </c:manualLayout>
      </c:layout>
      <c:pie3DChart>
        <c:varyColors val="1"/>
        <c:ser>
          <c:idx val="0"/>
          <c:order val="0"/>
          <c:tx>
            <c:strRef>
              <c:f>Лист3!$A$7:$A$29</c:f>
              <c:strCache>
                <c:ptCount val="1"/>
                <c:pt idx="0">
                  <c:v> - Налог на доходы физических лиц - Налог на имущество  - Земельный налог - Единый сельскохозяйств. Налог (ЕСХН) - Государственная пошлина  - Доходы от имущества, находящегося в муниципальной собственности - доходы от продажи материальных и нематериальных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explosion val="26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6A-4164-8BEA-F0AF409C4C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6A-4164-8BEA-F0AF409C4C38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6A-4164-8BEA-F0AF409C4C3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6A-4164-8BEA-F0AF409C4C38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96A-4164-8BEA-F0AF409C4C38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96A-4164-8BEA-F0AF409C4C38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96A-4164-8BEA-F0AF409C4C38}"/>
              </c:ext>
            </c:extLst>
          </c:dPt>
          <c:dPt>
            <c:idx val="7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96A-4164-8BEA-F0AF409C4C38}"/>
              </c:ext>
            </c:extLst>
          </c:dPt>
          <c:dPt>
            <c:idx val="8"/>
            <c:bubble3D val="0"/>
            <c:spPr>
              <a:solidFill>
                <a:srgbClr val="00FF00"/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96A-4164-8BEA-F0AF409C4C3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96A-4164-8BEA-F0AF409C4C3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96A-4164-8BEA-F0AF409C4C3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96A-4164-8BEA-F0AF409C4C3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96A-4164-8BEA-F0AF409C4C3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96A-4164-8BEA-F0AF409C4C38}"/>
              </c:ext>
            </c:extLst>
          </c:dPt>
          <c:dPt>
            <c:idx val="20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-2.7228428477690289E-2"/>
                  <c:y val="-8.95293192814047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6A-4164-8BEA-F0AF409C4C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449229002624673E-2"/>
                  <c:y val="-5.48470438839192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dLbl>
              <c:idx val="2"/>
              <c:layout>
                <c:manualLayout>
                  <c:x val="-9.3080405484977854E-2"/>
                  <c:y val="2.11911086371093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6A-4164-8BEA-F0AF409C4C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693679521161504E-2"/>
                  <c:y val="-0.115419393508813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96A-4164-8BEA-F0AF409C4C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228336796487636"/>
                  <c:y val="-6.20326612706367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96A-4164-8BEA-F0AF409C4C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0025064760154387E-2"/>
                  <c:y val="3.34165085693211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96A-4164-8BEA-F0AF409C4C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715387139107612E-2"/>
                  <c:y val="2.26172062810390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96A-4164-8BEA-F0AF409C4C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7156496062992126E-2"/>
                  <c:y val="0.116218755020627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96A-4164-8BEA-F0AF409C4C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9374190029065235E-2"/>
                  <c:y val="0.2939863613083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059760498687664E-2"/>
                  <c:y val="0.27185436725711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dLbl>
              <c:idx val="10"/>
              <c:layout>
                <c:manualLayout>
                  <c:x val="-1.3260088582677165E-2"/>
                  <c:y val="0.280808055058391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dLbl>
              <c:idx val="11"/>
              <c:layout>
                <c:manualLayout>
                  <c:x val="-4.8685285433070866E-2"/>
                  <c:y val="0.22543353029509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dLbl>
              <c:idx val="12"/>
              <c:layout>
                <c:manualLayout>
                  <c:x val="-9.3098261154855644E-2"/>
                  <c:y val="0.2153322492235256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dLbl>
              <c:idx val="13"/>
              <c:layout>
                <c:manualLayout>
                  <c:x val="-0.10108234908136483"/>
                  <c:y val="0.119566383742858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dLbl>
              <c:idx val="14"/>
              <c:layout>
                <c:manualLayout>
                  <c:x val="0.11673884514435695"/>
                  <c:y val="-0.144838335039729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dLbl>
              <c:idx val="15"/>
              <c:layout>
                <c:manualLayout>
                  <c:x val="0.10868969284615923"/>
                  <c:y val="-7.88117792897875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dLbl>
              <c:idx val="16"/>
              <c:layout>
                <c:manualLayout>
                  <c:x val="0.11296023935081462"/>
                  <c:y val="2.07116649306286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dLbl>
              <c:idx val="17"/>
              <c:layout>
                <c:manualLayout>
                  <c:x val="-1.1440579787969281E-2"/>
                  <c:y val="-6.78990461770308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dLbl>
              <c:idx val="18"/>
              <c:layout>
                <c:manualLayout>
                  <c:x val="3.0280158590466075E-3"/>
                  <c:y val="-7.07489843140021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dLbl>
              <c:idx val="19"/>
              <c:layout>
                <c:manualLayout>
                  <c:x val="8.8425355514253956E-2"/>
                  <c:y val="-6.52880232346508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-  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- 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Лист3!$A$7:$A$35</c:f>
              <c:strCache>
                <c:ptCount val="27"/>
                <c:pt idx="0">
                  <c:v> - Налог на доходы физических лиц</c:v>
                </c:pt>
                <c:pt idx="1">
                  <c:v>- Налог на имущество</c:v>
                </c:pt>
                <c:pt idx="2">
                  <c:v> - Земельный налог</c:v>
                </c:pt>
                <c:pt idx="3">
                  <c:v>- Единый сельскохозяйств. Налог (ЕСХН)</c:v>
                </c:pt>
                <c:pt idx="4">
                  <c:v>- Государственная пошлина</c:v>
                </c:pt>
                <c:pt idx="5">
                  <c:v> - Доходы от имущества, находящегося в муниципальной собственности</c:v>
                </c:pt>
                <c:pt idx="6">
                  <c:v>- доходы от продажи материальных и нематериальных активов</c:v>
                </c:pt>
                <c:pt idx="7">
                  <c:v>- Административные штрафы, санкции, возмещение ущерба</c:v>
                </c:pt>
                <c:pt idx="8">
                  <c:v>Субсидии на обеспечение мероприятий по переселению граждан из аварийного жилищного фонда за счет средств, поступивших от государственной корпорации – Фонда содействия реформированию ЖКХ</c:v>
                </c:pt>
                <c:pt idx="9">
                  <c:v>Субсидии на обеспечение мероприятий по переселению граждан из аварийного жилищного фонда за счет средствза счет средств областного бюджета</c:v>
                </c:pt>
                <c:pt idx="10">
                  <c:v>Субсидии бюджетам сельских поселений на обеспечение комплексного развития сельских территорий </c:v>
                </c:pt>
                <c:pt idx="11">
                  <c:v>Прочие субсидии бюджетам сельских поселений на реализацию мероприятий по предотвращению распространения борщевика Сосновского</c:v>
                </c:pt>
                <c:pt idx="12">
                  <c:v>- Субвенции на осуществление первичного воинского учета</c:v>
                </c:pt>
                <c:pt idx="13">
                  <c:v>Дотации бюджетам на поддержку мер по обеспечению сбалансированности бюджетов</c:v>
                </c:pt>
                <c:pt idx="14">
                  <c:v>Дотации бюджетам на поддержку мер по обеспечению сбалансированности бюджетов </c:v>
                </c:pt>
                <c:pt idx="15">
                  <c:v>Дотации бюджетам сельских поселений на поддержку мер по обеспечению сбалансированности бюджетов (достигших наилучших результатов по увеличению налогового потенциала)</c:v>
                </c:pt>
                <c:pt idx="16">
                  <c:v>Дотация  бюджетам сельских  поселений на выравнивание бюджетной обеспеченности  из бюджетов муниципальных районов</c:v>
                </c:pt>
                <c:pt idx="17">
                  <c:v>Иные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c:v>
                </c:pt>
                <c:pt idx="18">
                  <c:v>Прочие межбюджетные трансферты, передаваемые бюджетам сельских поселений  </c:v>
                </c:pt>
                <c:pt idx="19">
                  <c:v>Возврат остатков субсидий, имеющих целевое назначение, прошлых лет из бюджетов сельских поселений</c:v>
                </c:pt>
                <c:pt idx="20">
                  <c:v>- Прочие безвозмездные поступления (добровольное пожертвование)</c:v>
                </c:pt>
                <c:pt idx="21">
                  <c:v>Доходы в бюджет МО Куприяновское</c:v>
                </c:pt>
                <c:pt idx="22">
                  <c:v>НАЛОГОВЫЕ ДОХОДЫ</c:v>
                </c:pt>
                <c:pt idx="23">
                  <c:v>НЕНАЛОГОВЫЕ ДОХОДЫ</c:v>
                </c:pt>
                <c:pt idx="24">
                  <c:v>БЕЗВОЗМЕЗДНЫЕ ПОСТУПЛЕНИЯ ОТ ДРУГИХ БЮДЖЕТОВ БЮДЖЕТНОЙ СИСТЕМЫ РОССИЙСКОЙ ФЕДЕРАЦИИ   </c:v>
                </c:pt>
                <c:pt idx="25">
                  <c:v>ПРОЧИЕ БЕЗВОЗМЕЗДНЫЕ ПОСТУПЛЕНИЯ (добровольное пожертвование)</c:v>
                </c:pt>
                <c:pt idx="26">
                  <c:v>Возврат остатков субсидий, имеющих целевое назначение, прошлых лет из бюджетов сельских поселений</c:v>
                </c:pt>
              </c:strCache>
            </c:strRef>
          </c:cat>
          <c:val>
            <c:numRef>
              <c:f>Лист3!$B$7:$B$29</c:f>
              <c:numCache>
                <c:formatCode>#,##0.0</c:formatCode>
                <c:ptCount val="21"/>
                <c:pt idx="0">
                  <c:v>718.6</c:v>
                </c:pt>
                <c:pt idx="1">
                  <c:v>598.29999999999995</c:v>
                </c:pt>
                <c:pt idx="2">
                  <c:v>5277.5</c:v>
                </c:pt>
                <c:pt idx="3">
                  <c:v>4.4000000000000004</c:v>
                </c:pt>
                <c:pt idx="4">
                  <c:v>12.5</c:v>
                </c:pt>
                <c:pt idx="5">
                  <c:v>164.4</c:v>
                </c:pt>
                <c:pt idx="6">
                  <c:v>529.5</c:v>
                </c:pt>
                <c:pt idx="7">
                  <c:v>15.8</c:v>
                </c:pt>
                <c:pt idx="8">
                  <c:v>4539.5</c:v>
                </c:pt>
                <c:pt idx="9">
                  <c:v>1031.3</c:v>
                </c:pt>
                <c:pt idx="10">
                  <c:v>2181.6999999999998</c:v>
                </c:pt>
                <c:pt idx="11">
                  <c:v>2967.8</c:v>
                </c:pt>
                <c:pt idx="12">
                  <c:v>236.4</c:v>
                </c:pt>
                <c:pt idx="13">
                  <c:v>2847</c:v>
                </c:pt>
                <c:pt idx="14">
                  <c:v>8408.5</c:v>
                </c:pt>
                <c:pt idx="15">
                  <c:v>1850</c:v>
                </c:pt>
                <c:pt idx="16">
                  <c:v>5726.1</c:v>
                </c:pt>
                <c:pt idx="17">
                  <c:v>2967.8</c:v>
                </c:pt>
                <c:pt idx="18">
                  <c:v>1299.5</c:v>
                </c:pt>
                <c:pt idx="19">
                  <c:v>-52.8</c:v>
                </c:pt>
                <c:pt idx="20" formatCode="#,##0.00">
                  <c:v>8408.5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896A-4164-8BEA-F0AF409C4C3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"/>
          <c:y val="1.2600997989673884E-2"/>
          <c:w val="0.43432901522029604"/>
          <c:h val="0.9873990502114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5">
    <c:autoUpdate val="0"/>
  </c:externalData>
  <c:userShapes r:id="rId6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216863517060361E-2"/>
          <c:y val="9.2156667292865549E-2"/>
          <c:w val="0.93432824803149606"/>
          <c:h val="0.8617026615288108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'2021'!$D$4:$D$7</c:f>
              <c:strCache>
                <c:ptCount val="1"/>
                <c:pt idx="0">
                  <c:v> Исполнено за 2021 год,          </c:v>
                </c:pt>
              </c:strCache>
            </c:strRef>
          </c:tx>
          <c:spPr>
            <a:solidFill>
              <a:srgbClr val="FF0000"/>
            </a:solidFill>
            <a:effectLst>
              <a:outerShdw blurRad="38100" dist="1371600" dir="6900000" algn="ctr" rotWithShape="0">
                <a:srgbClr val="000000">
                  <a:alpha val="41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7966101072865762E-2"/>
                  <c:y val="0.1540805283076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rgbClr val="00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'2021'!$B$112</c:f>
              <c:numCache>
                <c:formatCode>#,##0.0</c:formatCode>
                <c:ptCount val="1"/>
                <c:pt idx="0">
                  <c:v>7321</c:v>
                </c:pt>
              </c:numCache>
            </c:numRef>
          </c:val>
        </c:ser>
        <c:ser>
          <c:idx val="0"/>
          <c:order val="1"/>
          <c:tx>
            <c:strRef>
              <c:f>'2021'!$E$4:$E$7</c:f>
              <c:strCache>
                <c:ptCount val="1"/>
                <c:pt idx="0">
                  <c:v> Исполнено за 2020 год,    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7030A0"/>
              </a:solidFill>
            </a:ln>
            <a:effectLst/>
            <a:sp3d>
              <a:contourClr>
                <a:srgbClr val="7030A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38100">
                <a:solidFill>
                  <a:srgbClr val="7030A0"/>
                </a:solidFill>
              </a:ln>
              <a:effectLst/>
              <a:sp3d contourW="38100">
                <a:contourClr>
                  <a:srgbClr val="7030A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38100"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 contourW="38100">
                <a:bevelT prst="angle"/>
                <a:contourClr>
                  <a:srgbClr val="7030A0"/>
                </a:contourClr>
              </a:sp3d>
            </c:spPr>
          </c:dPt>
          <c:dLbls>
            <c:dLbl>
              <c:idx val="0"/>
              <c:layout>
                <c:manualLayout>
                  <c:x val="2.2866633858267718E-2"/>
                  <c:y val="0.14962335415125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509924540682337E-2"/>
                  <c:y val="0.22351945497693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637789368969382E-2"/>
                  <c:y val="-1.7730007584115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637789368969382E-2"/>
                  <c:y val="-2.0685008848134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637789368969486E-2"/>
                  <c:y val="-1.3297505688086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892086460269611E-2"/>
                  <c:y val="-1.7730007584115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055888399402787E-2"/>
                  <c:y val="8.8650037920576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0146383551569839E-2"/>
                  <c:y val="-1.4775006320096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1637789368969486E-2"/>
                  <c:y val="-1.3297505688086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801591308102663E-2"/>
                  <c:y val="-1.3297505688086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6836016722848965E-2"/>
                  <c:y val="-1.3297505688086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00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'2021'!$C$112</c:f>
              <c:numCache>
                <c:formatCode>#,##0.0</c:formatCode>
                <c:ptCount val="1"/>
                <c:pt idx="0">
                  <c:v>10443.299999999999</c:v>
                </c:pt>
              </c:numCache>
            </c:numRef>
          </c:val>
          <c:extLst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gapDepth val="37"/>
        <c:shape val="cylinder"/>
        <c:axId val="131314048"/>
        <c:axId val="131315584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Лист1!$N$5</c15:sqref>
                        </c15:formulaRef>
                      </c:ext>
                    </c:extLst>
                    <c:strCache>
                      <c:ptCount val="1"/>
                      <c:pt idx="0">
                        <c:v>в т.ч. за 3 месяца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solidFill>
                      <a:srgbClr val="FF0000"/>
                    </a:solidFill>
                  </a:ln>
                  <a:effectLst/>
                  <a:sp3d>
                    <a:contourClr>
                      <a:srgbClr val="FF0000"/>
                    </a:contourClr>
                  </a:sp3d>
                </c:spPr>
                <c:invertIfNegative val="0"/>
                <c:dLbls>
                  <c:dLbl>
                    <c:idx val="0"/>
                    <c:layout>
                      <c:manualLayout>
                        <c:x val="-4.0146383551569853E-2"/>
                        <c:y val="-1.329750568808658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1"/>
                    <c:layout>
                      <c:manualLayout>
                        <c:x val="-5.4388355342755972E-3"/>
                        <c:y val="-1.869996289116638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2"/>
                    <c:layout>
                      <c:manualLayout>
                        <c:x val="-3.1637789368969382E-2"/>
                        <c:y val="-5.9100025280384829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3"/>
                    <c:layout>
                      <c:manualLayout>
                        <c:x val="-2.171109615593551E-2"/>
                        <c:y val="-2.21625094801443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4"/>
                    <c:layout>
                      <c:manualLayout>
                        <c:x val="-3.0219690338535971E-2"/>
                        <c:y val="1.773000758411544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5"/>
                    <c:layout>
                      <c:manualLayout>
                        <c:x val="-2.5965393247235739E-2"/>
                        <c:y val="1.625250695210582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6"/>
                    <c:layout>
                      <c:manualLayout>
                        <c:x val="-4.0146383551569943E-2"/>
                        <c:y val="-2.364001011215403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7"/>
                    <c:layout>
                      <c:manualLayout>
                        <c:x val="-3.1637789368969382E-2"/>
                        <c:y val="8.8650037920577247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8"/>
                    <c:layout>
                      <c:manualLayout>
                        <c:x val="-1.0065041614506862E-2"/>
                        <c:y val="1.182000505607696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10"/>
                    <c:layout>
                      <c:manualLayout>
                        <c:x val="-2.2883093590851392E-2"/>
                        <c:y val="1.329750568808664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Лист1!$A$6:$A$8</c15:sqref>
                        </c15:formulaRef>
                      </c:ext>
                    </c:extLst>
                    <c:strCache>
                      <c:ptCount val="2"/>
                      <c:pt idx="0">
                        <c:v>2015 год</c:v>
                      </c:pt>
                      <c:pt idx="1">
                        <c:v>2016 год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Лист1!$N$6:$N$8</c15:sqref>
                        </c15:formulaRef>
                      </c:ext>
                    </c:extLst>
                    <c:numCache>
                      <c:formatCode>#\ ##0.0</c:formatCode>
                      <c:ptCount val="2"/>
                      <c:pt idx="0">
                        <c:v>811.4</c:v>
                      </c:pt>
                      <c:pt idx="1">
                        <c:v>921.4</c:v>
                      </c:pt>
                    </c:numCache>
                  </c:numRef>
                </c:val>
                <c:extLst/>
              </c15:ser>
            </c15:filteredBarSeries>
          </c:ext>
        </c:extLst>
      </c:bar3DChart>
      <c:catAx>
        <c:axId val="131314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315584"/>
        <c:crosses val="autoZero"/>
        <c:auto val="1"/>
        <c:lblAlgn val="ctr"/>
        <c:lblOffset val="100"/>
        <c:noMultiLvlLbl val="0"/>
      </c:catAx>
      <c:valAx>
        <c:axId val="13131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800" b="1" dirty="0">
                    <a:solidFill>
                      <a:sysClr val="windowText" lastClr="000000"/>
                    </a:solidFill>
                  </a:rPr>
                  <a:t>тыс. </a:t>
                </a:r>
                <a:r>
                  <a:rPr lang="ru-RU" sz="2800" b="1" dirty="0" smtClean="0">
                    <a:solidFill>
                      <a:sysClr val="windowText" lastClr="000000"/>
                    </a:solidFill>
                  </a:rPr>
                  <a:t>руб</a:t>
                </a:r>
                <a:r>
                  <a:rPr lang="ru-RU" sz="2800" b="1" dirty="0">
                    <a:solidFill>
                      <a:sysClr val="windowText" lastClr="000000"/>
                    </a:solidFill>
                  </a:rPr>
                  <a:t>.</a:t>
                </a:r>
              </a:p>
            </c:rich>
          </c:tx>
          <c:layout>
            <c:manualLayout>
              <c:xMode val="edge"/>
              <c:yMode val="edge"/>
              <c:x val="2.3982420096184145E-2"/>
              <c:y val="0.41907229073462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rgbClr val="00FF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31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41340503551302"/>
          <c:y val="0.86896482315068213"/>
          <c:w val="0.72095850080167045"/>
          <c:h val="0.12052968628288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60000"/>
      </a:blip>
      <a:srcRect/>
      <a:stretch>
        <a:fillRect/>
      </a:stretch>
    </a:blip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prst="slope"/>
    </a:sp3d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rgbClr val="FFFF00"/>
                </a:solidFill>
              </a:rPr>
              <a:t>Динамика </a:t>
            </a:r>
          </a:p>
          <a:p>
            <a:pPr>
              <a:defRPr sz="1600" b="1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rgbClr val="FFFF00"/>
                </a:solidFill>
              </a:rPr>
              <a:t>поступления налоговых и неналоговых доходов в бюджет муниципального образования Куприяновское за 2019-2021 г.г.</a:t>
            </a:r>
          </a:p>
        </c:rich>
      </c:tx>
      <c:layout>
        <c:manualLayout>
          <c:xMode val="edge"/>
          <c:yMode val="edge"/>
          <c:x val="0.27146915149831968"/>
          <c:y val="5.7369857057318211E-4"/>
        </c:manualLayout>
      </c:layout>
      <c:overlay val="0"/>
      <c:spPr>
        <a:solidFill>
          <a:schemeClr val="accent1">
            <a:lumMod val="50000"/>
          </a:schemeClr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79602428936373"/>
          <c:y val="0.12619611872872843"/>
          <c:w val="0.88166795094837658"/>
          <c:h val="0.6711552586583291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2019 год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1143833799918527E-2"/>
                  <c:y val="-1.783114745481065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64-4546-891E-459C76090287}"/>
                </c:ext>
              </c:extLst>
            </c:dLbl>
            <c:dLbl>
              <c:idx val="1"/>
              <c:layout>
                <c:manualLayout>
                  <c:x val="-3.8171543671067502E-2"/>
                  <c:y val="-2.5116654288146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64-4546-891E-459C76090287}"/>
                </c:ext>
              </c:extLst>
            </c:dLbl>
            <c:dLbl>
              <c:idx val="2"/>
              <c:layout>
                <c:manualLayout>
                  <c:x val="-1.8130390955425905E-2"/>
                  <c:y val="1.5283573226823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664-4546-891E-459C76090287}"/>
                </c:ext>
              </c:extLst>
            </c:dLbl>
            <c:dLbl>
              <c:idx val="3"/>
              <c:layout>
                <c:manualLayout>
                  <c:x val="-1.8157294570060416E-2"/>
                  <c:y val="-2.3852221571808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64-4546-891E-459C76090287}"/>
                </c:ext>
              </c:extLst>
            </c:dLbl>
            <c:dLbl>
              <c:idx val="4"/>
              <c:layout>
                <c:manualLayout>
                  <c:x val="-3.0106675033428364E-2"/>
                  <c:y val="-3.1242680611662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664-4546-891E-459C76090287}"/>
                </c:ext>
              </c:extLst>
            </c:dLbl>
            <c:dLbl>
              <c:idx val="5"/>
              <c:layout>
                <c:manualLayout>
                  <c:x val="-3.2977963847645994E-2"/>
                  <c:y val="1.4843493348339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664-4546-891E-459C76090287}"/>
                </c:ext>
              </c:extLst>
            </c:dLbl>
            <c:dLbl>
              <c:idx val="6"/>
              <c:layout>
                <c:manualLayout>
                  <c:x val="-2.7716198146036878E-2"/>
                  <c:y val="2.3555896220936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664-4546-891E-459C76090287}"/>
                </c:ext>
              </c:extLst>
            </c:dLbl>
            <c:dLbl>
              <c:idx val="7"/>
              <c:layout>
                <c:manualLayout>
                  <c:x val="-4.0517295372656165E-2"/>
                  <c:y val="-4.1813860223486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664-4546-891E-459C76090287}"/>
                </c:ext>
              </c:extLst>
            </c:dLbl>
            <c:dLbl>
              <c:idx val="8"/>
              <c:layout>
                <c:manualLayout>
                  <c:x val="-3.864847736444179E-2"/>
                  <c:y val="-2.7907095663131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664-4546-891E-459C76090287}"/>
                </c:ext>
              </c:extLst>
            </c:dLbl>
            <c:dLbl>
              <c:idx val="9"/>
              <c:layout>
                <c:manualLayout>
                  <c:x val="-3.6367267133587323E-2"/>
                  <c:y val="2.9722120291422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664-4546-891E-459C76090287}"/>
                </c:ext>
              </c:extLst>
            </c:dLbl>
            <c:dLbl>
              <c:idx val="10"/>
              <c:layout>
                <c:manualLayout>
                  <c:x val="-4.8253601479719667E-2"/>
                  <c:y val="-1.3297462445168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664-4546-891E-459C76090287}"/>
                </c:ext>
              </c:extLst>
            </c:dLbl>
            <c:dLbl>
              <c:idx val="11"/>
              <c:layout>
                <c:manualLayout>
                  <c:x val="-3.528270165205672E-4"/>
                  <c:y val="3.8889586222345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664-4546-891E-459C76090287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Лист1!$B$5:$N$5</c:f>
              <c:strCache>
                <c:ptCount val="1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всего за январь-декабрь</c:v>
                </c:pt>
              </c:strCache>
            </c:strRef>
          </c:cat>
          <c:val>
            <c:numRef>
              <c:f>Лист1!$B$6:$M$6</c:f>
              <c:numCache>
                <c:formatCode>#,##0.0</c:formatCode>
                <c:ptCount val="12"/>
                <c:pt idx="0">
                  <c:v>258</c:v>
                </c:pt>
                <c:pt idx="1">
                  <c:v>493.6</c:v>
                </c:pt>
                <c:pt idx="2">
                  <c:v>432.3</c:v>
                </c:pt>
                <c:pt idx="3">
                  <c:v>318.10000000000002</c:v>
                </c:pt>
                <c:pt idx="4">
                  <c:v>156.4</c:v>
                </c:pt>
                <c:pt idx="5">
                  <c:v>168.5</c:v>
                </c:pt>
                <c:pt idx="6">
                  <c:v>405.2</c:v>
                </c:pt>
                <c:pt idx="7">
                  <c:v>192.8</c:v>
                </c:pt>
                <c:pt idx="8">
                  <c:v>843.5</c:v>
                </c:pt>
                <c:pt idx="9">
                  <c:v>931</c:v>
                </c:pt>
                <c:pt idx="10">
                  <c:v>1449.2</c:v>
                </c:pt>
                <c:pt idx="11">
                  <c:v>825.6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8664-4546-891E-459C76090287}"/>
            </c:ext>
          </c:extLst>
        </c:ser>
        <c:ser>
          <c:idx val="2"/>
          <c:order val="1"/>
          <c:tx>
            <c:strRef>
              <c:f>Лист1!$A$7</c:f>
              <c:strCache>
                <c:ptCount val="1"/>
                <c:pt idx="0">
                  <c:v>2020 год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139856702067693E-2"/>
                  <c:y val="1.7262669073221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664-4546-891E-459C76090287}"/>
                </c:ext>
              </c:extLst>
            </c:dLbl>
            <c:dLbl>
              <c:idx val="1"/>
              <c:layout>
                <c:manualLayout>
                  <c:x val="-4.2249133942972021E-2"/>
                  <c:y val="-1.9011779063140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664-4546-891E-459C76090287}"/>
                </c:ext>
              </c:extLst>
            </c:dLbl>
            <c:dLbl>
              <c:idx val="2"/>
              <c:layout>
                <c:manualLayout>
                  <c:x val="-3.305530903122042E-2"/>
                  <c:y val="-2.2253166932810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664-4546-891E-459C76090287}"/>
                </c:ext>
              </c:extLst>
            </c:dLbl>
            <c:dLbl>
              <c:idx val="3"/>
              <c:layout>
                <c:manualLayout>
                  <c:x val="-1.804666197666159E-2"/>
                  <c:y val="3.108587808165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664-4546-891E-459C76090287}"/>
                </c:ext>
              </c:extLst>
            </c:dLbl>
            <c:dLbl>
              <c:idx val="4"/>
              <c:layout>
                <c:manualLayout>
                  <c:x val="-2.7672168880712732E-2"/>
                  <c:y val="2.6496945658357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664-4546-891E-459C76090287}"/>
                </c:ext>
              </c:extLst>
            </c:dLbl>
            <c:dLbl>
              <c:idx val="5"/>
              <c:layout>
                <c:manualLayout>
                  <c:x val="-3.7481170983919461E-2"/>
                  <c:y val="-5.6925131811037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664-4546-891E-459C76090287}"/>
                </c:ext>
              </c:extLst>
            </c:dLbl>
            <c:dLbl>
              <c:idx val="6"/>
              <c:layout>
                <c:manualLayout>
                  <c:x val="-3.1908311067360424E-2"/>
                  <c:y val="-1.6143180513643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664-4546-891E-459C76090287}"/>
                </c:ext>
              </c:extLst>
            </c:dLbl>
            <c:dLbl>
              <c:idx val="7"/>
              <c:layout>
                <c:manualLayout>
                  <c:x val="-3.1118391838024458E-2"/>
                  <c:y val="1.2911982109135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664-4546-891E-459C76090287}"/>
                </c:ext>
              </c:extLst>
            </c:dLbl>
            <c:dLbl>
              <c:idx val="8"/>
              <c:layout>
                <c:manualLayout>
                  <c:x val="-4.5073179513577116E-2"/>
                  <c:y val="-2.1457273009117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664-4546-891E-459C76090287}"/>
                </c:ext>
              </c:extLst>
            </c:dLbl>
            <c:dLbl>
              <c:idx val="9"/>
              <c:layout>
                <c:manualLayout>
                  <c:x val="1.773800018602265E-3"/>
                  <c:y val="-1.7357347095292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664-4546-891E-459C76090287}"/>
                </c:ext>
              </c:extLst>
            </c:dLbl>
            <c:dLbl>
              <c:idx val="10"/>
              <c:layout>
                <c:manualLayout>
                  <c:x val="-4.0838374444138507E-2"/>
                  <c:y val="-1.3337425291075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8664-4546-891E-459C76090287}"/>
                </c:ext>
              </c:extLst>
            </c:dLbl>
            <c:dLbl>
              <c:idx val="11"/>
              <c:layout>
                <c:manualLayout>
                  <c:x val="-7.8320093129038591E-4"/>
                  <c:y val="-3.33464358619712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8664-4546-891E-459C76090287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Лист1!$B$5:$N$5</c:f>
              <c:strCache>
                <c:ptCount val="1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всего за январь-декабрь</c:v>
                </c:pt>
              </c:strCache>
            </c:strRef>
          </c:cat>
          <c:val>
            <c:numRef>
              <c:f>Лист1!$B$7:$M$7</c:f>
              <c:numCache>
                <c:formatCode>#,##0.0</c:formatCode>
                <c:ptCount val="12"/>
                <c:pt idx="0">
                  <c:v>474.2</c:v>
                </c:pt>
                <c:pt idx="1">
                  <c:v>3114.7</c:v>
                </c:pt>
                <c:pt idx="2">
                  <c:v>970.3</c:v>
                </c:pt>
                <c:pt idx="3">
                  <c:v>303.2</c:v>
                </c:pt>
                <c:pt idx="4">
                  <c:v>121.9</c:v>
                </c:pt>
                <c:pt idx="5">
                  <c:v>211.8</c:v>
                </c:pt>
                <c:pt idx="6">
                  <c:v>663.7</c:v>
                </c:pt>
                <c:pt idx="7">
                  <c:v>151.19999999999999</c:v>
                </c:pt>
                <c:pt idx="8">
                  <c:v>364.6</c:v>
                </c:pt>
                <c:pt idx="9">
                  <c:v>1260.4000000000001</c:v>
                </c:pt>
                <c:pt idx="10">
                  <c:v>1960.9</c:v>
                </c:pt>
                <c:pt idx="11">
                  <c:v>846.4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8664-4546-891E-459C76090287}"/>
            </c:ext>
          </c:extLst>
        </c:ser>
        <c:ser>
          <c:idx val="3"/>
          <c:order val="2"/>
          <c:tx>
            <c:strRef>
              <c:f>Лист1!$A$8</c:f>
              <c:strCache>
                <c:ptCount val="1"/>
                <c:pt idx="0">
                  <c:v>2021 год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960534572428323E-2"/>
                  <c:y val="1.7939767147120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8664-4546-891E-459C76090287}"/>
                </c:ext>
              </c:extLst>
            </c:dLbl>
            <c:dLbl>
              <c:idx val="1"/>
              <c:layout>
                <c:manualLayout>
                  <c:x val="-3.8184386006190479E-2"/>
                  <c:y val="2.8816264266437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8664-4546-891E-459C76090287}"/>
                </c:ext>
              </c:extLst>
            </c:dLbl>
            <c:dLbl>
              <c:idx val="2"/>
              <c:layout>
                <c:manualLayout>
                  <c:x val="-4.5286315148783167E-2"/>
                  <c:y val="-1.5525596001589124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233443248088746E-2"/>
                  <c:y val="-2.1492300938157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8664-4546-891E-459C76090287}"/>
                </c:ext>
              </c:extLst>
            </c:dLbl>
            <c:dLbl>
              <c:idx val="4"/>
              <c:layout>
                <c:manualLayout>
                  <c:x val="-2.2459830295021427E-2"/>
                  <c:y val="-2.1508586949952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8664-4546-891E-459C76090287}"/>
                </c:ext>
              </c:extLst>
            </c:dLbl>
            <c:dLbl>
              <c:idx val="5"/>
              <c:layout>
                <c:manualLayout>
                  <c:x val="-3.6783802002947473E-2"/>
                  <c:y val="-3.5059573964624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8664-4546-891E-459C76090287}"/>
                </c:ext>
              </c:extLst>
            </c:dLbl>
            <c:dLbl>
              <c:idx val="6"/>
              <c:layout>
                <c:manualLayout>
                  <c:x val="-6.2480873535576055E-2"/>
                  <c:y val="-6.9816758784749982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8664-4546-891E-459C76090287}"/>
                </c:ext>
              </c:extLst>
            </c:dLbl>
            <c:dLbl>
              <c:idx val="7"/>
              <c:layout>
                <c:manualLayout>
                  <c:x val="-2.8287926995136103E-2"/>
                  <c:y val="-3.5972446853681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307284826136352E-2"/>
                  <c:y val="2.3547616230639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8664-4546-891E-459C76090287}"/>
                </c:ext>
              </c:extLst>
            </c:dLbl>
            <c:dLbl>
              <c:idx val="9"/>
              <c:layout>
                <c:manualLayout>
                  <c:x val="-7.0205071749073589E-2"/>
                  <c:y val="2.994012875111181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8664-4546-891E-459C76090287}"/>
                </c:ext>
              </c:extLst>
            </c:dLbl>
            <c:dLbl>
              <c:idx val="10"/>
              <c:layout>
                <c:manualLayout>
                  <c:x val="-1.6524766455349369E-2"/>
                  <c:y val="-3.1402827383544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8664-4546-891E-459C76090287}"/>
                </c:ext>
              </c:extLst>
            </c:dLbl>
            <c:dLbl>
              <c:idx val="11"/>
              <c:layout>
                <c:manualLayout>
                  <c:x val="-3.9137305538645078E-4"/>
                  <c:y val="5.611315539919271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Лист1!$B$5:$N$5</c:f>
              <c:strCache>
                <c:ptCount val="1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всего за январь-декабрь</c:v>
                </c:pt>
              </c:strCache>
            </c:strRef>
          </c:cat>
          <c:val>
            <c:numRef>
              <c:f>Лист1!$B$8:$M$8</c:f>
              <c:numCache>
                <c:formatCode>#,##0.0</c:formatCode>
                <c:ptCount val="12"/>
                <c:pt idx="0">
                  <c:v>182.7</c:v>
                </c:pt>
                <c:pt idx="1">
                  <c:v>164.7</c:v>
                </c:pt>
                <c:pt idx="2">
                  <c:v>646.1</c:v>
                </c:pt>
                <c:pt idx="3">
                  <c:v>712.8</c:v>
                </c:pt>
                <c:pt idx="4">
                  <c:v>432</c:v>
                </c:pt>
                <c:pt idx="5">
                  <c:v>198</c:v>
                </c:pt>
                <c:pt idx="6">
                  <c:v>-137.80000000000001</c:v>
                </c:pt>
                <c:pt idx="7">
                  <c:v>347.1</c:v>
                </c:pt>
                <c:pt idx="8">
                  <c:v>339.7</c:v>
                </c:pt>
                <c:pt idx="9">
                  <c:v>1605.9</c:v>
                </c:pt>
                <c:pt idx="10">
                  <c:v>1998.5</c:v>
                </c:pt>
                <c:pt idx="11">
                  <c:v>831.3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2-8664-4546-891E-459C76090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707648"/>
        <c:axId val="131709184"/>
      </c:lineChart>
      <c:catAx>
        <c:axId val="13170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709184"/>
        <c:crosses val="autoZero"/>
        <c:auto val="1"/>
        <c:lblAlgn val="ctr"/>
        <c:lblOffset val="100"/>
        <c:noMultiLvlLbl val="0"/>
      </c:catAx>
      <c:valAx>
        <c:axId val="131709184"/>
        <c:scaling>
          <c:orientation val="minMax"/>
          <c:min val="-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ysClr val="windowText" lastClr="000000"/>
                    </a:solidFill>
                  </a:rPr>
                  <a:t>тыс. .руб.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#,##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707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1427610559405472"/>
          <c:y val="0.94889443285669761"/>
          <c:w val="0.46851678630518895"/>
          <c:h val="3.826086956521739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5225849432903502"/>
          <c:y val="2.3992500992521128E-2"/>
          <c:w val="0.72391161581098273"/>
          <c:h val="0.715025896683967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  <a:sp3d>
              <a:contourClr>
                <a:srgbClr val="7030A0"/>
              </a:contourClr>
            </a:sp3d>
          </c:spPr>
          <c:invertIfNegative val="0"/>
          <c:dLbls>
            <c:dLbl>
              <c:idx val="0"/>
              <c:layout>
                <c:manualLayout>
                  <c:x val="-3.1446205050644001E-2"/>
                  <c:y val="-5.4328791110528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461-495E-8532-CC188F6386D7}"/>
                </c:ext>
              </c:extLst>
            </c:dLbl>
            <c:dLbl>
              <c:idx val="1"/>
              <c:layout>
                <c:manualLayout>
                  <c:x val="-2.4756800624746392E-2"/>
                  <c:y val="-7.1047307269361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61-495E-8532-CC188F6386D7}"/>
                </c:ext>
              </c:extLst>
            </c:dLbl>
            <c:dLbl>
              <c:idx val="2"/>
              <c:layout>
                <c:manualLayout>
                  <c:x val="-3.1637789368969452E-2"/>
                  <c:y val="-1.329750568808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61-495E-8532-CC188F6386D7}"/>
                </c:ext>
              </c:extLst>
            </c:dLbl>
            <c:dLbl>
              <c:idx val="3"/>
              <c:layout>
                <c:manualLayout>
                  <c:x val="-3.163778936896941E-2"/>
                  <c:y val="-1.7730007584115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61-495E-8532-CC188F6386D7}"/>
                </c:ext>
              </c:extLst>
            </c:dLbl>
            <c:dLbl>
              <c:idx val="4"/>
              <c:layout>
                <c:manualLayout>
                  <c:x val="-3.163778936896941E-2"/>
                  <c:y val="-2.0685008848134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61-495E-8532-CC188F6386D7}"/>
                </c:ext>
              </c:extLst>
            </c:dLbl>
            <c:dLbl>
              <c:idx val="5"/>
              <c:layout>
                <c:manualLayout>
                  <c:x val="-3.1637789368969514E-2"/>
                  <c:y val="-1.329750568808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61-495E-8532-CC188F6386D7}"/>
                </c:ext>
              </c:extLst>
            </c:dLbl>
            <c:dLbl>
              <c:idx val="6"/>
              <c:layout>
                <c:manualLayout>
                  <c:x val="-3.5892086460269611E-2"/>
                  <c:y val="-1.7730007584115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61-495E-8532-CC188F6386D7}"/>
                </c:ext>
              </c:extLst>
            </c:dLbl>
            <c:dLbl>
              <c:idx val="7"/>
              <c:layout>
                <c:manualLayout>
                  <c:x val="-3.3055888399402787E-2"/>
                  <c:y val="8.8650037920576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61-495E-8532-CC188F6386D7}"/>
                </c:ext>
              </c:extLst>
            </c:dLbl>
            <c:dLbl>
              <c:idx val="8"/>
              <c:layout>
                <c:manualLayout>
                  <c:x val="-4.0146383551569825E-2"/>
                  <c:y val="-1.4775006320096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61-495E-8532-CC188F6386D7}"/>
                </c:ext>
              </c:extLst>
            </c:dLbl>
            <c:dLbl>
              <c:idx val="9"/>
              <c:layout>
                <c:manualLayout>
                  <c:x val="-3.1637789368969514E-2"/>
                  <c:y val="-1.329750568808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61-495E-8532-CC188F6386D7}"/>
                </c:ext>
              </c:extLst>
            </c:dLbl>
            <c:dLbl>
              <c:idx val="10"/>
              <c:layout>
                <c:manualLayout>
                  <c:x val="-2.8801591308102663E-2"/>
                  <c:y val="-1.329750568808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61-495E-8532-CC188F6386D7}"/>
                </c:ext>
              </c:extLst>
            </c:dLbl>
            <c:dLbl>
              <c:idx val="11"/>
              <c:layout>
                <c:manualLayout>
                  <c:x val="-2.683601672284899E-2"/>
                  <c:y val="-1.329750568808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61-495E-8532-CC188F6386D7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Лист1!$N$5</c:f>
              <c:strCache>
                <c:ptCount val="1"/>
                <c:pt idx="0">
                  <c:v>всего за январь-декабрь</c:v>
                </c:pt>
              </c:strCache>
            </c:strRef>
          </c:cat>
          <c:val>
            <c:numRef>
              <c:f>Лист1!$N$6</c:f>
              <c:numCache>
                <c:formatCode>#,##0.0</c:formatCode>
                <c:ptCount val="1"/>
                <c:pt idx="0">
                  <c:v>6474.2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461-495E-8532-CC188F6386D7}"/>
            </c:ext>
          </c:extLst>
        </c:ser>
        <c:ser>
          <c:idx val="2"/>
          <c:order val="1"/>
          <c:tx>
            <c:strRef>
              <c:f>Лист1!$A$7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FF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9475740988734658E-2"/>
                  <c:y val="7.6870478974119139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388355342755972E-3"/>
                  <c:y val="-1.8699962891166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461-495E-8532-CC188F6386D7}"/>
                </c:ext>
              </c:extLst>
            </c:dLbl>
            <c:dLbl>
              <c:idx val="2"/>
              <c:layout>
                <c:manualLayout>
                  <c:x val="-3.3055888399402843E-2"/>
                  <c:y val="1.4775006320096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461-495E-8532-CC188F6386D7}"/>
                </c:ext>
              </c:extLst>
            </c:dLbl>
            <c:dLbl>
              <c:idx val="3"/>
              <c:layout>
                <c:manualLayout>
                  <c:x val="-3.163778936896941E-2"/>
                  <c:y val="-5.9100025280384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461-495E-8532-CC188F6386D7}"/>
                </c:ext>
              </c:extLst>
            </c:dLbl>
            <c:dLbl>
              <c:idx val="4"/>
              <c:layout>
                <c:manualLayout>
                  <c:x val="-2.171109615593551E-2"/>
                  <c:y val="-2.2162509480144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461-495E-8532-CC188F6386D7}"/>
                </c:ext>
              </c:extLst>
            </c:dLbl>
            <c:dLbl>
              <c:idx val="5"/>
              <c:layout>
                <c:manualLayout>
                  <c:x val="-3.0219690338535971E-2"/>
                  <c:y val="1.7730007584115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461-495E-8532-CC188F6386D7}"/>
                </c:ext>
              </c:extLst>
            </c:dLbl>
            <c:dLbl>
              <c:idx val="6"/>
              <c:layout>
                <c:manualLayout>
                  <c:x val="-2.5965393247235739E-2"/>
                  <c:y val="1.6252506952105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61-495E-8532-CC188F6386D7}"/>
                </c:ext>
              </c:extLst>
            </c:dLbl>
            <c:dLbl>
              <c:idx val="7"/>
              <c:layout>
                <c:manualLayout>
                  <c:x val="-4.0146383551569909E-2"/>
                  <c:y val="-2.3640010112154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461-495E-8532-CC188F6386D7}"/>
                </c:ext>
              </c:extLst>
            </c:dLbl>
            <c:dLbl>
              <c:idx val="8"/>
              <c:layout>
                <c:manualLayout>
                  <c:x val="-3.163778936896941E-2"/>
                  <c:y val="8.8650037920577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461-495E-8532-CC188F6386D7}"/>
                </c:ext>
              </c:extLst>
            </c:dLbl>
            <c:dLbl>
              <c:idx val="9"/>
              <c:layout>
                <c:manualLayout>
                  <c:x val="-1.0065041614506869E-2"/>
                  <c:y val="1.1820005056076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461-495E-8532-CC188F6386D7}"/>
                </c:ext>
              </c:extLst>
            </c:dLbl>
            <c:dLbl>
              <c:idx val="11"/>
              <c:layout>
                <c:manualLayout>
                  <c:x val="-2.288309359085141E-2"/>
                  <c:y val="1.3297505688086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461-495E-8532-CC188F6386D7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Лист1!$N$5</c:f>
              <c:strCache>
                <c:ptCount val="1"/>
                <c:pt idx="0">
                  <c:v>всего за январь-декабрь</c:v>
                </c:pt>
              </c:strCache>
            </c:strRef>
          </c:cat>
          <c:val>
            <c:numRef>
              <c:f>Лист1!$N$7</c:f>
              <c:numCache>
                <c:formatCode>#,##0.0</c:formatCode>
                <c:ptCount val="1"/>
                <c:pt idx="0">
                  <c:v>10443.299999999999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1461-495E-8532-CC188F6386D7}"/>
            </c:ext>
          </c:extLst>
        </c:ser>
        <c:ser>
          <c:idx val="3"/>
          <c:order val="2"/>
          <c:tx>
            <c:strRef>
              <c:f>Лист1!$A$8</c:f>
              <c:strCache>
                <c:ptCount val="1"/>
                <c:pt idx="0">
                  <c:v>2021 год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rgbClr val="00B050"/>
              </a:solidFill>
            </a:ln>
            <a:effectLst/>
            <a:sp3d>
              <a:contourClr>
                <a:srgbClr val="00B050"/>
              </a:contourClr>
            </a:sp3d>
          </c:spPr>
          <c:invertIfNegative val="0"/>
          <c:dLbls>
            <c:dLbl>
              <c:idx val="0"/>
              <c:layout>
                <c:manualLayout>
                  <c:x val="9.1273064563982098E-2"/>
                  <c:y val="-3.5252679020052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1461-495E-8532-CC188F6386D7}"/>
                </c:ext>
              </c:extLst>
            </c:dLbl>
            <c:dLbl>
              <c:idx val="1"/>
              <c:layout>
                <c:manualLayout>
                  <c:x val="6.8009463070291681E-2"/>
                  <c:y val="-3.1239364618524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1461-495E-8532-CC188F6386D7}"/>
                </c:ext>
              </c:extLst>
            </c:dLbl>
            <c:dLbl>
              <c:idx val="2"/>
              <c:layout>
                <c:manualLayout>
                  <c:x val="-2.8801591308102559E-2"/>
                  <c:y val="-5.9100025280384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461-495E-8532-CC188F6386D7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Лист1!$N$5</c:f>
              <c:strCache>
                <c:ptCount val="1"/>
                <c:pt idx="0">
                  <c:v>всего за январь-декабрь</c:v>
                </c:pt>
              </c:strCache>
            </c:strRef>
          </c:cat>
          <c:val>
            <c:numRef>
              <c:f>Лист1!$N$8</c:f>
              <c:numCache>
                <c:formatCode>#,##0.0</c:formatCode>
                <c:ptCount val="1"/>
                <c:pt idx="0">
                  <c:v>7321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1461-495E-8532-CC188F6386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1611648"/>
        <c:axId val="131658496"/>
        <c:axId val="0"/>
      </c:bar3DChart>
      <c:catAx>
        <c:axId val="13161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58496"/>
        <c:crosses val="autoZero"/>
        <c:auto val="1"/>
        <c:lblAlgn val="ctr"/>
        <c:lblOffset val="100"/>
        <c:noMultiLvlLbl val="0"/>
      </c:catAx>
      <c:valAx>
        <c:axId val="13165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>
                    <a:solidFill>
                      <a:sysClr val="windowText" lastClr="000000"/>
                    </a:solidFill>
                  </a:rPr>
                  <a:t>тыс. .руб.</a:t>
                </a:r>
              </a:p>
            </c:rich>
          </c:tx>
          <c:layout>
            <c:manualLayout>
              <c:xMode val="edge"/>
              <c:yMode val="edge"/>
              <c:x val="1.4307428962684011E-2"/>
              <c:y val="0.392799559848833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11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rgbClr val="7030A0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3468502852263169E-2"/>
          <c:y val="0.90288404748361484"/>
          <c:w val="0.95072707215945829"/>
          <c:h val="9.545494600666582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8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470308398950146E-2"/>
          <c:y val="0.13517039437685019"/>
          <c:w val="0.91452969160104991"/>
          <c:h val="0.84778406823808827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'2021'!$D$4:$D$7</c:f>
              <c:strCache>
                <c:ptCount val="1"/>
                <c:pt idx="0">
                  <c:v> Исполнено за 2021 год,         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  <a:sp3d>
              <a:contourClr>
                <a:srgbClr val="FF0000"/>
              </a:contourClr>
            </a:sp3d>
          </c:spPr>
          <c:invertIfNegative val="0"/>
          <c:dLbls>
            <c:dLbl>
              <c:idx val="0"/>
              <c:layout>
                <c:manualLayout>
                  <c:x val="-3.7328473794414861E-3"/>
                  <c:y val="-8.55242094660701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F0000">
                          <a:alpha val="98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055888399402843E-2"/>
                  <c:y val="1.4775006320096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637789368969382E-2"/>
                  <c:y val="-5.9100025280384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71109615593551E-2"/>
                  <c:y val="-2.216250948014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219690338535971E-2"/>
                  <c:y val="1.7730007584115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5965393247235739E-2"/>
                  <c:y val="1.6252506952105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0146383551569943E-2"/>
                  <c:y val="-2.3640010112154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637789368969382E-2"/>
                  <c:y val="8.8650037920577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0065041614506862E-2"/>
                  <c:y val="1.1820005056076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2883093590851392E-2"/>
                  <c:y val="1.329750568808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alpha val="98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Лист1!$M$5:$N$5</c:f>
              <c:numCache>
                <c:formatCode>General</c:formatCode>
                <c:ptCount val="2"/>
              </c:numCache>
            </c:numRef>
          </c:cat>
          <c:val>
            <c:numRef>
              <c:f>'2021'!$D$10</c:f>
              <c:numCache>
                <c:formatCode>#,##0.0</c:formatCode>
                <c:ptCount val="1"/>
                <c:pt idx="0">
                  <c:v>6611.3</c:v>
                </c:pt>
              </c:numCache>
            </c:numRef>
          </c:val>
          <c:extLst/>
        </c:ser>
        <c:ser>
          <c:idx val="3"/>
          <c:order val="1"/>
          <c:tx>
            <c:strRef>
              <c:f>'2021'!$E$4:$E$7</c:f>
              <c:strCache>
                <c:ptCount val="1"/>
                <c:pt idx="0">
                  <c:v> Исполнено за 2020 год,     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  <a:sp3d>
              <a:contourClr>
                <a:srgbClr val="FF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24470927726393E-2"/>
                  <c:y val="-0.12558765715527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Лист1!$M$5:$N$5</c:f>
              <c:numCache>
                <c:formatCode>General</c:formatCode>
                <c:ptCount val="2"/>
              </c:numCache>
            </c:numRef>
          </c:cat>
          <c:val>
            <c:numRef>
              <c:f>'2021'!$E$10</c:f>
              <c:numCache>
                <c:formatCode>#,##0.0</c:formatCode>
                <c:ptCount val="1"/>
                <c:pt idx="0">
                  <c:v>10221.299999999999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gapDepth val="208"/>
        <c:shape val="cylinder"/>
        <c:axId val="131437696"/>
        <c:axId val="131439232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Лист1!$A$8</c15:sqref>
                        </c15:formulaRef>
                      </c:ext>
                    </c:extLst>
                    <c:strCache>
                      <c:ptCount val="1"/>
                      <c:pt idx="0">
                        <c:v>2017 год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solidFill>
                      <a:srgbClr val="00B050"/>
                    </a:solidFill>
                  </a:ln>
                  <a:effectLst/>
                  <a:sp3d>
                    <a:contourClr>
                      <a:srgbClr val="00B050"/>
                    </a:contourClr>
                  </a:sp3d>
                </c:spPr>
                <c:invertIfNegative val="0"/>
                <c:dLbls>
                  <c:dLbl>
                    <c:idx val="0"/>
                    <c:layout>
                      <c:manualLayout>
                        <c:x val="6.4335466881728115E-2"/>
                        <c:y val="-1.034248589496441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1"/>
                    <c:layout>
                      <c:manualLayout>
                        <c:x val="-2.8801591308102559E-2"/>
                        <c:y val="-5.9100025280384829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Лист1!$M$5:$N$5</c15:sqref>
                        </c15:formulaRef>
                      </c:ext>
                    </c:extLst>
                    <c:strCache>
                      <c:ptCount val="1"/>
                      <c:pt idx="0">
                        <c:v>всего (2017 год - план)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Лист1!$M$48:$N$48</c15:sqref>
                        </c15:formulaRef>
                      </c:ext>
                    </c:extLst>
                    <c:numCache>
                      <c:formatCode>#\ ##0.0</c:formatCode>
                      <c:ptCount val="1"/>
                      <c:pt idx="0">
                        <c:v>5884</c:v>
                      </c:pt>
                    </c:numCache>
                  </c:numRef>
                </c:val>
                <c:extLst/>
              </c15:ser>
            </c15:filteredBarSeries>
          </c:ext>
        </c:extLst>
      </c:bar3DChart>
      <c:catAx>
        <c:axId val="131437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39232"/>
        <c:crosses val="autoZero"/>
        <c:auto val="1"/>
        <c:lblAlgn val="ctr"/>
        <c:lblOffset val="100"/>
        <c:noMultiLvlLbl val="0"/>
      </c:catAx>
      <c:valAx>
        <c:axId val="13143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alpha val="98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400" b="1" dirty="0" smtClean="0"/>
                  <a:t>тыс. руб</a:t>
                </a:r>
                <a:r>
                  <a:rPr lang="ru-RU" sz="2400" b="1" dirty="0"/>
                  <a:t>.</a:t>
                </a:r>
              </a:p>
            </c:rich>
          </c:tx>
          <c:layout>
            <c:manualLayout>
              <c:xMode val="edge"/>
              <c:yMode val="edge"/>
              <c:x val="3.7223917322834643E-2"/>
              <c:y val="0.5345058543730831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alpha val="98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437696"/>
        <c:crosses val="autoZero"/>
        <c:crossBetween val="between"/>
      </c:valAx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C00000">
                    <a:alpha val="98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2749803149606299"/>
          <c:y val="0.90525517085713381"/>
          <c:w val="0.57266741324110093"/>
          <c:h val="7.4424931433785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alpha val="98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AFFCD">
        <a:alpha val="83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12700">
        <a:schemeClr val="accent1">
          <a:alpha val="40000"/>
        </a:schemeClr>
      </a:glow>
      <a:softEdge rad="25400"/>
    </a:effectLst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>
          <a:solidFill>
            <a:schemeClr val="tx1">
              <a:alpha val="98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2310273961003318"/>
          <c:y val="4.2943445865256814E-2"/>
          <c:w val="0.7741531439004905"/>
          <c:h val="0.669130324955439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  <a:sp3d>
              <a:contourClr>
                <a:srgbClr val="7030A0"/>
              </a:contourClr>
            </a:sp3d>
          </c:spPr>
          <c:invertIfNegative val="0"/>
          <c:dLbls>
            <c:dLbl>
              <c:idx val="0"/>
              <c:layout>
                <c:manualLayout>
                  <c:x val="-2.1182078447916749E-2"/>
                  <c:y val="-2.01113860237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EE-45EB-8757-0822731A3C7F}"/>
                </c:ext>
              </c:extLst>
            </c:dLbl>
            <c:dLbl>
              <c:idx val="1"/>
              <c:layout>
                <c:manualLayout>
                  <c:x val="-3.2535495690170016E-2"/>
                  <c:y val="-1.669794724504812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EE-45EB-8757-0822731A3C7F}"/>
                </c:ext>
              </c:extLst>
            </c:dLbl>
            <c:dLbl>
              <c:idx val="2"/>
              <c:layout>
                <c:manualLayout>
                  <c:x val="-3.1637789368969452E-2"/>
                  <c:y val="-1.329750568808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EE-45EB-8757-0822731A3C7F}"/>
                </c:ext>
              </c:extLst>
            </c:dLbl>
            <c:dLbl>
              <c:idx val="3"/>
              <c:layout>
                <c:manualLayout>
                  <c:x val="-3.163778936896941E-2"/>
                  <c:y val="-1.7730007584115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EE-45EB-8757-0822731A3C7F}"/>
                </c:ext>
              </c:extLst>
            </c:dLbl>
            <c:dLbl>
              <c:idx val="4"/>
              <c:layout>
                <c:manualLayout>
                  <c:x val="-3.163778936896941E-2"/>
                  <c:y val="-2.0685008848134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EE-45EB-8757-0822731A3C7F}"/>
                </c:ext>
              </c:extLst>
            </c:dLbl>
            <c:dLbl>
              <c:idx val="5"/>
              <c:layout>
                <c:manualLayout>
                  <c:x val="-3.1637789368969514E-2"/>
                  <c:y val="-1.329750568808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EE-45EB-8757-0822731A3C7F}"/>
                </c:ext>
              </c:extLst>
            </c:dLbl>
            <c:dLbl>
              <c:idx val="6"/>
              <c:layout>
                <c:manualLayout>
                  <c:x val="-3.5892086460269611E-2"/>
                  <c:y val="-1.7730007584115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EE-45EB-8757-0822731A3C7F}"/>
                </c:ext>
              </c:extLst>
            </c:dLbl>
            <c:dLbl>
              <c:idx val="7"/>
              <c:layout>
                <c:manualLayout>
                  <c:x val="-3.3055888399402787E-2"/>
                  <c:y val="8.8650037920576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EE-45EB-8757-0822731A3C7F}"/>
                </c:ext>
              </c:extLst>
            </c:dLbl>
            <c:dLbl>
              <c:idx val="8"/>
              <c:layout>
                <c:manualLayout>
                  <c:x val="-4.0146383551569825E-2"/>
                  <c:y val="-1.4775006320096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EE-45EB-8757-0822731A3C7F}"/>
                </c:ext>
              </c:extLst>
            </c:dLbl>
            <c:dLbl>
              <c:idx val="9"/>
              <c:layout>
                <c:manualLayout>
                  <c:x val="-3.1637789368969514E-2"/>
                  <c:y val="-1.329750568808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EE-45EB-8757-0822731A3C7F}"/>
                </c:ext>
              </c:extLst>
            </c:dLbl>
            <c:dLbl>
              <c:idx val="10"/>
              <c:layout>
                <c:manualLayout>
                  <c:x val="-2.8801591308102663E-2"/>
                  <c:y val="-1.329750568808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EE-45EB-8757-0822731A3C7F}"/>
                </c:ext>
              </c:extLst>
            </c:dLbl>
            <c:dLbl>
              <c:idx val="11"/>
              <c:layout>
                <c:manualLayout>
                  <c:x val="-2.683601672284899E-2"/>
                  <c:y val="-1.329750568808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EE-45EB-8757-0822731A3C7F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Лист1!$N$41</c:f>
              <c:strCache>
                <c:ptCount val="1"/>
                <c:pt idx="0">
                  <c:v>всего за январь-декабрь</c:v>
                </c:pt>
              </c:strCache>
            </c:strRef>
          </c:cat>
          <c:val>
            <c:numRef>
              <c:f>Лист1!$N$42</c:f>
              <c:numCache>
                <c:formatCode>#,##0.0</c:formatCode>
                <c:ptCount val="1"/>
                <c:pt idx="0">
                  <c:v>6289.7999999999993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1EE-45EB-8757-0822731A3C7F}"/>
            </c:ext>
          </c:extLst>
        </c:ser>
        <c:ser>
          <c:idx val="2"/>
          <c:order val="1"/>
          <c:tx>
            <c:strRef>
              <c:f>Лист1!$A$7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FF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04701066283858E-2"/>
                  <c:y val="-1.4249204187212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1EE-45EB-8757-0822731A3C7F}"/>
                </c:ext>
              </c:extLst>
            </c:dLbl>
            <c:dLbl>
              <c:idx val="1"/>
              <c:layout>
                <c:manualLayout>
                  <c:x val="-5.4388355342755972E-3"/>
                  <c:y val="-1.8699962891166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1EE-45EB-8757-0822731A3C7F}"/>
                </c:ext>
              </c:extLst>
            </c:dLbl>
            <c:dLbl>
              <c:idx val="2"/>
              <c:layout>
                <c:manualLayout>
                  <c:x val="-3.3055888399402843E-2"/>
                  <c:y val="1.4775006320096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1EE-45EB-8757-0822731A3C7F}"/>
                </c:ext>
              </c:extLst>
            </c:dLbl>
            <c:dLbl>
              <c:idx val="3"/>
              <c:layout>
                <c:manualLayout>
                  <c:x val="-3.163778936896941E-2"/>
                  <c:y val="-5.9100025280384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1EE-45EB-8757-0822731A3C7F}"/>
                </c:ext>
              </c:extLst>
            </c:dLbl>
            <c:dLbl>
              <c:idx val="4"/>
              <c:layout>
                <c:manualLayout>
                  <c:x val="-2.171109615593551E-2"/>
                  <c:y val="-2.2162509480144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1EE-45EB-8757-0822731A3C7F}"/>
                </c:ext>
              </c:extLst>
            </c:dLbl>
            <c:dLbl>
              <c:idx val="5"/>
              <c:layout>
                <c:manualLayout>
                  <c:x val="-3.0219690338535971E-2"/>
                  <c:y val="1.7730007584115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1EE-45EB-8757-0822731A3C7F}"/>
                </c:ext>
              </c:extLst>
            </c:dLbl>
            <c:dLbl>
              <c:idx val="6"/>
              <c:layout>
                <c:manualLayout>
                  <c:x val="-2.5965393247235739E-2"/>
                  <c:y val="1.6252506952105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1EE-45EB-8757-0822731A3C7F}"/>
                </c:ext>
              </c:extLst>
            </c:dLbl>
            <c:dLbl>
              <c:idx val="7"/>
              <c:layout>
                <c:manualLayout>
                  <c:x val="-4.0146383551569909E-2"/>
                  <c:y val="-2.3640010112154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1EE-45EB-8757-0822731A3C7F}"/>
                </c:ext>
              </c:extLst>
            </c:dLbl>
            <c:dLbl>
              <c:idx val="8"/>
              <c:layout>
                <c:manualLayout>
                  <c:x val="-3.163778936896941E-2"/>
                  <c:y val="8.8650037920577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1EE-45EB-8757-0822731A3C7F}"/>
                </c:ext>
              </c:extLst>
            </c:dLbl>
            <c:dLbl>
              <c:idx val="9"/>
              <c:layout>
                <c:manualLayout>
                  <c:x val="-1.0065041614506869E-2"/>
                  <c:y val="1.1820005056076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1EE-45EB-8757-0822731A3C7F}"/>
                </c:ext>
              </c:extLst>
            </c:dLbl>
            <c:dLbl>
              <c:idx val="11"/>
              <c:layout>
                <c:manualLayout>
                  <c:x val="-2.288309359085141E-2"/>
                  <c:y val="1.3297505688086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1EE-45EB-8757-0822731A3C7F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Лист1!$N$41</c:f>
              <c:strCache>
                <c:ptCount val="1"/>
                <c:pt idx="0">
                  <c:v>всего за январь-декабрь</c:v>
                </c:pt>
              </c:strCache>
            </c:strRef>
          </c:cat>
          <c:val>
            <c:numRef>
              <c:f>Лист1!$N$43</c:f>
              <c:numCache>
                <c:formatCode>#,##0.0</c:formatCode>
                <c:ptCount val="1"/>
                <c:pt idx="0">
                  <c:v>10221.300000000001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B1EE-45EB-8757-0822731A3C7F}"/>
            </c:ext>
          </c:extLst>
        </c:ser>
        <c:ser>
          <c:idx val="3"/>
          <c:order val="2"/>
          <c:tx>
            <c:strRef>
              <c:f>Лист1!$A$8</c:f>
              <c:strCache>
                <c:ptCount val="1"/>
                <c:pt idx="0">
                  <c:v>2021 год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rgbClr val="00B050"/>
              </a:solidFill>
            </a:ln>
            <a:effectLst/>
            <a:sp3d>
              <a:contourClr>
                <a:srgbClr val="00B050"/>
              </a:contourClr>
            </a:sp3d>
          </c:spPr>
          <c:invertIfNegative val="0"/>
          <c:dLbls>
            <c:dLbl>
              <c:idx val="0"/>
              <c:layout>
                <c:manualLayout>
                  <c:x val="6.6085457975467443E-2"/>
                  <c:y val="-1.991921951060113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1EE-45EB-8757-0822731A3C7F}"/>
                </c:ext>
              </c:extLst>
            </c:dLbl>
            <c:dLbl>
              <c:idx val="1"/>
              <c:layout>
                <c:manualLayout>
                  <c:x val="4.8562685624651311E-2"/>
                  <c:y val="-4.2802283376000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1EE-45EB-8757-0822731A3C7F}"/>
                </c:ext>
              </c:extLst>
            </c:dLbl>
            <c:dLbl>
              <c:idx val="2"/>
              <c:layout>
                <c:manualLayout>
                  <c:x val="-2.8801591308102559E-2"/>
                  <c:y val="-5.9100025280384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1EE-45EB-8757-0822731A3C7F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Лист1!$N$41</c:f>
              <c:strCache>
                <c:ptCount val="1"/>
                <c:pt idx="0">
                  <c:v>всего за январь-декабрь</c:v>
                </c:pt>
              </c:strCache>
            </c:strRef>
          </c:cat>
          <c:val>
            <c:numRef>
              <c:f>Лист1!$N$44</c:f>
              <c:numCache>
                <c:formatCode>#,##0.0</c:formatCode>
                <c:ptCount val="1"/>
                <c:pt idx="0">
                  <c:v>6611.2999999999993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B1EE-45EB-8757-0822731A3C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1992576"/>
        <c:axId val="132031232"/>
        <c:axId val="0"/>
      </c:bar3DChart>
      <c:catAx>
        <c:axId val="13199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031232"/>
        <c:crosses val="autoZero"/>
        <c:auto val="1"/>
        <c:lblAlgn val="ctr"/>
        <c:lblOffset val="100"/>
        <c:noMultiLvlLbl val="0"/>
      </c:catAx>
      <c:valAx>
        <c:axId val="13203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/>
                  <a:t>тыс. .руб.</a:t>
                </a:r>
              </a:p>
            </c:rich>
          </c:tx>
          <c:layout>
            <c:manualLayout>
              <c:xMode val="edge"/>
              <c:yMode val="edge"/>
              <c:x val="1.4307124652896649E-2"/>
              <c:y val="0.3927993048896332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92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rgbClr val="7030A0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9649750726601939E-2"/>
          <c:y val="0.92021648903131825"/>
          <c:w val="0.9742493057932976"/>
          <c:h val="5.7587154515504696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F87EC-47A4-487E-9585-8D0C3A54108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BA46E-BCD0-46E9-9EC6-3DF14070A5EC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i="0" baseline="0" dirty="0" smtClean="0">
              <a:solidFill>
                <a:schemeClr val="bg1"/>
              </a:solidFill>
            </a:rPr>
            <a:t>Составление проекта отчета об исполнении бюджета</a:t>
          </a:r>
          <a:endParaRPr lang="ru-RU" dirty="0">
            <a:solidFill>
              <a:schemeClr val="bg1"/>
            </a:solidFill>
          </a:endParaRPr>
        </a:p>
      </dgm:t>
    </dgm:pt>
    <dgm:pt modelId="{FDCF8BA4-FAA4-4532-B609-9021A6D1E5D5}" type="parTrans" cxnId="{61CCC536-9BC7-4308-9C26-3915F91AE63F}">
      <dgm:prSet/>
      <dgm:spPr/>
      <dgm:t>
        <a:bodyPr/>
        <a:lstStyle/>
        <a:p>
          <a:endParaRPr lang="ru-RU"/>
        </a:p>
      </dgm:t>
    </dgm:pt>
    <dgm:pt modelId="{7DB6BD74-ECA2-4FBC-A204-3509E58B7259}" type="sibTrans" cxnId="{61CCC536-9BC7-4308-9C26-3915F91AE63F}">
      <dgm:prSet/>
      <dgm:spPr/>
      <dgm:t>
        <a:bodyPr/>
        <a:lstStyle/>
        <a:p>
          <a:endParaRPr lang="ru-RU"/>
        </a:p>
      </dgm:t>
    </dgm:pt>
    <dgm:pt modelId="{33615D73-30B3-48CE-8D10-A1A6A7B027C9}" type="pres">
      <dgm:prSet presAssocID="{051F87EC-47A4-487E-9585-8D0C3A54108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5CC1E0-97B5-4A17-ADBA-A842FF85719C}" type="pres">
      <dgm:prSet presAssocID="{C4FBA46E-BCD0-46E9-9EC6-3DF14070A5EC}" presName="circle1" presStyleLbl="node1" presStyleIdx="0" presStyleCnt="1"/>
      <dgm:spPr/>
    </dgm:pt>
    <dgm:pt modelId="{3DCE3123-0F27-4720-8644-E24E67BA8555}" type="pres">
      <dgm:prSet presAssocID="{C4FBA46E-BCD0-46E9-9EC6-3DF14070A5EC}" presName="space" presStyleCnt="0"/>
      <dgm:spPr/>
    </dgm:pt>
    <dgm:pt modelId="{7B9C5550-86BF-4CD2-AD6F-9DD873254291}" type="pres">
      <dgm:prSet presAssocID="{C4FBA46E-BCD0-46E9-9EC6-3DF14070A5EC}" presName="rect1" presStyleLbl="alignAcc1" presStyleIdx="0" presStyleCnt="1"/>
      <dgm:spPr/>
      <dgm:t>
        <a:bodyPr/>
        <a:lstStyle/>
        <a:p>
          <a:endParaRPr lang="ru-RU"/>
        </a:p>
      </dgm:t>
    </dgm:pt>
    <dgm:pt modelId="{F8306403-62D1-4450-BEAB-CC33CE2EC46D}" type="pres">
      <dgm:prSet presAssocID="{C4FBA46E-BCD0-46E9-9EC6-3DF14070A5E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CC536-9BC7-4308-9C26-3915F91AE63F}" srcId="{051F87EC-47A4-487E-9585-8D0C3A541088}" destId="{C4FBA46E-BCD0-46E9-9EC6-3DF14070A5EC}" srcOrd="0" destOrd="0" parTransId="{FDCF8BA4-FAA4-4532-B609-9021A6D1E5D5}" sibTransId="{7DB6BD74-ECA2-4FBC-A204-3509E58B7259}"/>
    <dgm:cxn modelId="{B805116A-142E-4397-B402-678AAB3BFC64}" type="presOf" srcId="{C4FBA46E-BCD0-46E9-9EC6-3DF14070A5EC}" destId="{7B9C5550-86BF-4CD2-AD6F-9DD873254291}" srcOrd="0" destOrd="0" presId="urn:microsoft.com/office/officeart/2005/8/layout/target3"/>
    <dgm:cxn modelId="{84BDFA2A-BBCE-4F22-AA25-F122E459860F}" type="presOf" srcId="{051F87EC-47A4-487E-9585-8D0C3A541088}" destId="{33615D73-30B3-48CE-8D10-A1A6A7B027C9}" srcOrd="0" destOrd="0" presId="urn:microsoft.com/office/officeart/2005/8/layout/target3"/>
    <dgm:cxn modelId="{F625D717-73FF-4DCD-BB08-7CAC1DD7A5A7}" type="presOf" srcId="{C4FBA46E-BCD0-46E9-9EC6-3DF14070A5EC}" destId="{F8306403-62D1-4450-BEAB-CC33CE2EC46D}" srcOrd="1" destOrd="0" presId="urn:microsoft.com/office/officeart/2005/8/layout/target3"/>
    <dgm:cxn modelId="{7F02F737-1E95-43EF-9B81-70E5889C85B3}" type="presParOf" srcId="{33615D73-30B3-48CE-8D10-A1A6A7B027C9}" destId="{0D5CC1E0-97B5-4A17-ADBA-A842FF85719C}" srcOrd="0" destOrd="0" presId="urn:microsoft.com/office/officeart/2005/8/layout/target3"/>
    <dgm:cxn modelId="{E47FDEB9-F575-4241-BB51-0FAFF8CB2369}" type="presParOf" srcId="{33615D73-30B3-48CE-8D10-A1A6A7B027C9}" destId="{3DCE3123-0F27-4720-8644-E24E67BA8555}" srcOrd="1" destOrd="0" presId="urn:microsoft.com/office/officeart/2005/8/layout/target3"/>
    <dgm:cxn modelId="{9FD15C5E-AA3E-428F-9F29-02E8870AFEA4}" type="presParOf" srcId="{33615D73-30B3-48CE-8D10-A1A6A7B027C9}" destId="{7B9C5550-86BF-4CD2-AD6F-9DD873254291}" srcOrd="2" destOrd="0" presId="urn:microsoft.com/office/officeart/2005/8/layout/target3"/>
    <dgm:cxn modelId="{8FB8225D-214D-4F75-A758-C06E9FA2376D}" type="presParOf" srcId="{33615D73-30B3-48CE-8D10-A1A6A7B027C9}" destId="{F8306403-62D1-4450-BEAB-CC33CE2EC46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8BB90B-C687-481B-B72E-8AD7FF4E579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F467F2-F3C6-492D-8486-C00B1A76AF39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i="0" baseline="0" dirty="0" smtClean="0">
              <a:solidFill>
                <a:schemeClr val="bg1"/>
              </a:solidFill>
            </a:rPr>
            <a:t>Рассмотрение проекта отчета об исполнении бюджета</a:t>
          </a:r>
          <a:endParaRPr lang="ru-RU" dirty="0">
            <a:solidFill>
              <a:schemeClr val="bg1"/>
            </a:solidFill>
          </a:endParaRPr>
        </a:p>
      </dgm:t>
    </dgm:pt>
    <dgm:pt modelId="{9EE28BD4-BC65-48F7-BA63-BF84DC266701}" type="parTrans" cxnId="{BEBA0642-899D-44A4-ADCB-23C6EB2B76EF}">
      <dgm:prSet/>
      <dgm:spPr/>
      <dgm:t>
        <a:bodyPr/>
        <a:lstStyle/>
        <a:p>
          <a:endParaRPr lang="ru-RU"/>
        </a:p>
      </dgm:t>
    </dgm:pt>
    <dgm:pt modelId="{4D368D56-B004-4B16-90C3-923CA5483A24}" type="sibTrans" cxnId="{BEBA0642-899D-44A4-ADCB-23C6EB2B76EF}">
      <dgm:prSet/>
      <dgm:spPr/>
      <dgm:t>
        <a:bodyPr/>
        <a:lstStyle/>
        <a:p>
          <a:endParaRPr lang="ru-RU"/>
        </a:p>
      </dgm:t>
    </dgm:pt>
    <dgm:pt modelId="{1EEFE3FA-D83C-43C3-B935-CAD14E79729A}" type="pres">
      <dgm:prSet presAssocID="{288BB90B-C687-481B-B72E-8AD7FF4E579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B7E91-F9DC-44E4-9831-5191680ED293}" type="pres">
      <dgm:prSet presAssocID="{E5F467F2-F3C6-492D-8486-C00B1A76AF39}" presName="circle1" presStyleLbl="node1" presStyleIdx="0" presStyleCnt="1"/>
      <dgm:spPr/>
      <dgm:t>
        <a:bodyPr/>
        <a:lstStyle/>
        <a:p>
          <a:endParaRPr lang="ru-RU"/>
        </a:p>
      </dgm:t>
    </dgm:pt>
    <dgm:pt modelId="{2B08213F-911A-4E20-BA89-A2930C305540}" type="pres">
      <dgm:prSet presAssocID="{E5F467F2-F3C6-492D-8486-C00B1A76AF39}" presName="space" presStyleCnt="0"/>
      <dgm:spPr/>
    </dgm:pt>
    <dgm:pt modelId="{47F940D7-EDBC-4015-925B-6F2B6D9A9182}" type="pres">
      <dgm:prSet presAssocID="{E5F467F2-F3C6-492D-8486-C00B1A76AF39}" presName="rect1" presStyleLbl="alignAcc1" presStyleIdx="0" presStyleCnt="1"/>
      <dgm:spPr/>
      <dgm:t>
        <a:bodyPr/>
        <a:lstStyle/>
        <a:p>
          <a:endParaRPr lang="ru-RU"/>
        </a:p>
      </dgm:t>
    </dgm:pt>
    <dgm:pt modelId="{D550975B-DF3B-4856-B7F0-A5556A990593}" type="pres">
      <dgm:prSet presAssocID="{E5F467F2-F3C6-492D-8486-C00B1A76AF3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4C96C2-4DB3-4D12-BB02-F7832BEB8272}" type="presOf" srcId="{288BB90B-C687-481B-B72E-8AD7FF4E5797}" destId="{1EEFE3FA-D83C-43C3-B935-CAD14E79729A}" srcOrd="0" destOrd="0" presId="urn:microsoft.com/office/officeart/2005/8/layout/target3"/>
    <dgm:cxn modelId="{BEBA0642-899D-44A4-ADCB-23C6EB2B76EF}" srcId="{288BB90B-C687-481B-B72E-8AD7FF4E5797}" destId="{E5F467F2-F3C6-492D-8486-C00B1A76AF39}" srcOrd="0" destOrd="0" parTransId="{9EE28BD4-BC65-48F7-BA63-BF84DC266701}" sibTransId="{4D368D56-B004-4B16-90C3-923CA5483A24}"/>
    <dgm:cxn modelId="{8B8AB23B-A422-4B19-BFC6-85757E2B1398}" type="presOf" srcId="{E5F467F2-F3C6-492D-8486-C00B1A76AF39}" destId="{47F940D7-EDBC-4015-925B-6F2B6D9A9182}" srcOrd="0" destOrd="0" presId="urn:microsoft.com/office/officeart/2005/8/layout/target3"/>
    <dgm:cxn modelId="{30A023A9-8C7A-4C4A-A8E3-C5D0416635CF}" type="presOf" srcId="{E5F467F2-F3C6-492D-8486-C00B1A76AF39}" destId="{D550975B-DF3B-4856-B7F0-A5556A990593}" srcOrd="1" destOrd="0" presId="urn:microsoft.com/office/officeart/2005/8/layout/target3"/>
    <dgm:cxn modelId="{B85DFD25-F709-4DD1-B079-7824132BB095}" type="presParOf" srcId="{1EEFE3FA-D83C-43C3-B935-CAD14E79729A}" destId="{906B7E91-F9DC-44E4-9831-5191680ED293}" srcOrd="0" destOrd="0" presId="urn:microsoft.com/office/officeart/2005/8/layout/target3"/>
    <dgm:cxn modelId="{518C1FC0-B105-463E-B875-B490881B8230}" type="presParOf" srcId="{1EEFE3FA-D83C-43C3-B935-CAD14E79729A}" destId="{2B08213F-911A-4E20-BA89-A2930C305540}" srcOrd="1" destOrd="0" presId="urn:microsoft.com/office/officeart/2005/8/layout/target3"/>
    <dgm:cxn modelId="{825D8BD5-E6B9-44DB-99E0-E52CEB96520C}" type="presParOf" srcId="{1EEFE3FA-D83C-43C3-B935-CAD14E79729A}" destId="{47F940D7-EDBC-4015-925B-6F2B6D9A9182}" srcOrd="2" destOrd="0" presId="urn:microsoft.com/office/officeart/2005/8/layout/target3"/>
    <dgm:cxn modelId="{4727BF2A-CD31-431B-BA9E-619988CEEB31}" type="presParOf" srcId="{1EEFE3FA-D83C-43C3-B935-CAD14E79729A}" destId="{D550975B-DF3B-4856-B7F0-A5556A99059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CC1E0-97B5-4A17-ADBA-A842FF85719C}">
      <dsp:nvSpPr>
        <dsp:cNvPr id="0" name=""/>
        <dsp:cNvSpPr/>
      </dsp:nvSpPr>
      <dsp:spPr>
        <a:xfrm>
          <a:off x="0" y="436377"/>
          <a:ext cx="1602621" cy="16026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C5550-86BF-4CD2-AD6F-9DD873254291}">
      <dsp:nvSpPr>
        <dsp:cNvPr id="0" name=""/>
        <dsp:cNvSpPr/>
      </dsp:nvSpPr>
      <dsp:spPr>
        <a:xfrm>
          <a:off x="801310" y="436377"/>
          <a:ext cx="1869725" cy="1602621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solidFill>
                <a:schemeClr val="bg1"/>
              </a:solidFill>
            </a:rPr>
            <a:t>Составление проекта отчета об исполнении бюджета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801310" y="436377"/>
        <a:ext cx="1869725" cy="1602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B7E91-F9DC-44E4-9831-5191680ED293}">
      <dsp:nvSpPr>
        <dsp:cNvPr id="0" name=""/>
        <dsp:cNvSpPr/>
      </dsp:nvSpPr>
      <dsp:spPr>
        <a:xfrm>
          <a:off x="0" y="758952"/>
          <a:ext cx="1669432" cy="16694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940D7-EDBC-4015-925B-6F2B6D9A9182}">
      <dsp:nvSpPr>
        <dsp:cNvPr id="0" name=""/>
        <dsp:cNvSpPr/>
      </dsp:nvSpPr>
      <dsp:spPr>
        <a:xfrm>
          <a:off x="834716" y="758952"/>
          <a:ext cx="1947671" cy="1669432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baseline="0" dirty="0" smtClean="0">
              <a:solidFill>
                <a:schemeClr val="bg1"/>
              </a:solidFill>
            </a:rPr>
            <a:t>Рассмотрение проекта отчета об исполнении бюджета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834716" y="758952"/>
        <a:ext cx="1947671" cy="1669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08.png"/><Relationship Id="rId7" Type="http://schemas.openxmlformats.org/officeDocument/2006/relationships/image" Target="../media/image105.png"/><Relationship Id="rId12" Type="http://schemas.openxmlformats.org/officeDocument/2006/relationships/image" Target="../media/image143.jpeg"/><Relationship Id="rId2" Type="http://schemas.openxmlformats.org/officeDocument/2006/relationships/image" Target="../media/image107.png"/><Relationship Id="rId1" Type="http://schemas.openxmlformats.org/officeDocument/2006/relationships/image" Target="../media/image134.jpeg"/><Relationship Id="rId6" Type="http://schemas.openxmlformats.org/officeDocument/2006/relationships/image" Target="../media/image106.png"/><Relationship Id="rId11" Type="http://schemas.openxmlformats.org/officeDocument/2006/relationships/image" Target="../media/image142.jpeg"/><Relationship Id="rId5" Type="http://schemas.openxmlformats.org/officeDocument/2006/relationships/image" Target="../media/image104.png"/><Relationship Id="rId10" Type="http://schemas.openxmlformats.org/officeDocument/2006/relationships/image" Target="../media/image141.jpeg"/><Relationship Id="rId4" Type="http://schemas.openxmlformats.org/officeDocument/2006/relationships/image" Target="../media/image101.png"/><Relationship Id="rId9" Type="http://schemas.openxmlformats.org/officeDocument/2006/relationships/image" Target="../media/image140.jpe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ng"/></Relationships>
</file>

<file path=ppt/drawing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jpeg"/></Relationships>
</file>

<file path=ppt/drawing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04.png"/></Relationships>
</file>

<file path=ppt/drawing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image" Target="../media/image138.jpeg"/></Relationships>
</file>

<file path=ppt/drawing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jpeg"/></Relationships>
</file>

<file path=ppt/drawing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jpeg"/></Relationships>
</file>

<file path=ppt/drawing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0.48125</cdr:x>
      <cdr:y>0.2417</cdr:y>
    </cdr:from>
    <cdr:to>
      <cdr:x>0.7125</cdr:x>
      <cdr:y>0.42667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5867400" y="1657578"/>
          <a:ext cx="2819400" cy="126850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50000"/>
          </a:schemeClr>
        </a:solidFill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baseline="0" dirty="0">
              <a:solidFill>
                <a:schemeClr val="bg1"/>
              </a:solidFill>
            </a:rPr>
            <a:t>49 </a:t>
          </a:r>
          <a:r>
            <a:rPr lang="ru-RU" sz="2000" b="1" baseline="0" dirty="0" smtClean="0">
              <a:solidFill>
                <a:schemeClr val="bg1"/>
              </a:solidFill>
            </a:rPr>
            <a:t>732,2 -   </a:t>
          </a:r>
          <a:r>
            <a:rPr lang="ru-RU" sz="2000" b="1" baseline="0" dirty="0">
              <a:solidFill>
                <a:schemeClr val="bg1"/>
              </a:solidFill>
            </a:rPr>
            <a:t>100%</a:t>
          </a:r>
          <a:endParaRPr lang="ru-RU" sz="2000" b="1" dirty="0">
            <a:solidFill>
              <a:schemeClr val="bg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0.48359</cdr:x>
      <cdr:y>0.5</cdr:y>
    </cdr:from>
    <cdr:to>
      <cdr:x>0.6213</cdr:x>
      <cdr:y>0.64033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5895975" y="3429000"/>
          <a:ext cx="1678869" cy="96237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lt1">
            <a:alpha val="8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/>
            <a:t>43 558,5; 100%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0.1163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2191999" cy="669578"/>
        </a:xfrm>
        <a:prstGeom xmlns:a="http://schemas.openxmlformats.org/drawingml/2006/main" prst="rect">
          <a:avLst/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slope"/>
        </a:sp3d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rgbClr val="FFFF00"/>
              </a:solidFill>
            </a:rPr>
            <a:t>РАСХОДЫ БЮДЖЕТА ЗА </a:t>
          </a:r>
          <a:r>
            <a:rPr lang="ru-RU" sz="2400" b="1" dirty="0" smtClean="0">
              <a:solidFill>
                <a:srgbClr val="FFFF00"/>
              </a:solidFill>
            </a:rPr>
            <a:t>2021  </a:t>
          </a:r>
          <a:r>
            <a:rPr lang="ru-RU" sz="2400" b="1" dirty="0">
              <a:solidFill>
                <a:srgbClr val="FFFF00"/>
              </a:solidFill>
            </a:rPr>
            <a:t>ГОД В РАЗРЕЗЕ </a:t>
          </a:r>
          <a:r>
            <a:rPr lang="ru-RU" sz="2400" b="1" dirty="0" smtClean="0">
              <a:solidFill>
                <a:srgbClr val="FFFF00"/>
              </a:solidFill>
            </a:rPr>
            <a:t>РАЗДЕЛОВ</a:t>
          </a:r>
          <a:r>
            <a:rPr lang="ru-RU" sz="2400" b="1" dirty="0">
              <a:solidFill>
                <a:srgbClr val="FFFF00"/>
              </a:solidFill>
            </a:rPr>
            <a:t>, тыс. руб.</a:t>
          </a:r>
          <a:r>
            <a:rPr lang="ru-RU" sz="2400" b="1" baseline="0" dirty="0">
              <a:solidFill>
                <a:srgbClr val="FFFF00"/>
              </a:solidFill>
            </a:rPr>
            <a:t> </a:t>
          </a:r>
          <a:endParaRPr lang="ru-RU" sz="24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0.02592</cdr:x>
      <cdr:y>0.14811</cdr:y>
    </cdr:from>
    <cdr:to>
      <cdr:x>0.09026</cdr:x>
      <cdr:y>0.21326</cdr:y>
    </cdr:to>
    <cdr:pic>
      <cdr:nvPicPr>
        <cdr:cNvPr id="3" name="Picture 18" descr="СМИ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78253" y="771925"/>
          <a:ext cx="690694" cy="3395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0.02385</cdr:x>
      <cdr:y>0.27055</cdr:y>
    </cdr:from>
    <cdr:to>
      <cdr:x>0.0903</cdr:x>
      <cdr:y>0.34224</cdr:y>
    </cdr:to>
    <cdr:pic>
      <cdr:nvPicPr>
        <cdr:cNvPr id="5" name="Picture 19" descr="Соц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56084" y="1410056"/>
          <a:ext cx="713344" cy="373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0.02448</cdr:x>
      <cdr:y>0.34107</cdr:y>
    </cdr:from>
    <cdr:to>
      <cdr:x>0.08756</cdr:x>
      <cdr:y>0.4063</cdr:y>
    </cdr:to>
    <cdr:pic>
      <cdr:nvPicPr>
        <cdr:cNvPr id="6" name="Picture 12" descr="Культура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62846" y="1777566"/>
          <a:ext cx="677167" cy="3399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0.02088</cdr:x>
      <cdr:y>0.5935</cdr:y>
    </cdr:from>
    <cdr:to>
      <cdr:x>0.08344</cdr:x>
      <cdr:y>0.66071</cdr:y>
    </cdr:to>
    <cdr:pic>
      <cdr:nvPicPr>
        <cdr:cNvPr id="8" name="Picture 15" descr="нац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24118" y="3093221"/>
          <a:ext cx="671667" cy="350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0.02004</cdr:x>
      <cdr:y>0.79999</cdr:y>
    </cdr:from>
    <cdr:to>
      <cdr:x>0.08744</cdr:x>
      <cdr:y>0.86006</cdr:y>
    </cdr:to>
    <cdr:pic>
      <cdr:nvPicPr>
        <cdr:cNvPr id="10" name="Picture 17" descr="Общегос-е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12717" y="4206383"/>
          <a:ext cx="715300" cy="3158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0.02386</cdr:x>
      <cdr:y>0.41067</cdr:y>
    </cdr:from>
    <cdr:to>
      <cdr:x>0.08694</cdr:x>
      <cdr:y>0.46839</cdr:y>
    </cdr:to>
    <cdr:pic>
      <cdr:nvPicPr>
        <cdr:cNvPr id="12" name="Picture 16" descr="ОБРАЗОВАНИЕ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56139" y="2140335"/>
          <a:ext cx="677167" cy="300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0.02485</cdr:x>
      <cdr:y>0.21644</cdr:y>
    </cdr:from>
    <cdr:to>
      <cdr:x>0.08969</cdr:x>
      <cdr:y>0.2726</cdr:y>
    </cdr:to>
    <cdr:pic>
      <cdr:nvPicPr>
        <cdr:cNvPr id="13" name="Picture 7" descr="Физ-ра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66766" y="1128046"/>
          <a:ext cx="696062" cy="2926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0.02109</cdr:x>
      <cdr:y>0.72705</cdr:y>
    </cdr:from>
    <cdr:to>
      <cdr:x>0.08588</cdr:x>
      <cdr:y>0.79881</cdr:y>
    </cdr:to>
    <cdr:pic>
      <cdr:nvPicPr>
        <cdr:cNvPr id="15" name="Рисунок 1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 cstate="email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3793" y="3822838"/>
          <a:ext cx="687634" cy="3773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0.01957</cdr:x>
      <cdr:y>0.5214</cdr:y>
    </cdr:from>
    <cdr:to>
      <cdr:x>0.08481</cdr:x>
      <cdr:y>0.58734</cdr:y>
    </cdr:to>
    <cdr:pic>
      <cdr:nvPicPr>
        <cdr:cNvPr id="16" name="Picture 45" descr="Jiltsam_kvartir_foto_one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0" cstate="email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10111" y="2717426"/>
          <a:ext cx="700368" cy="3436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0.02319</cdr:x>
      <cdr:y>0.46916</cdr:y>
    </cdr:from>
    <cdr:to>
      <cdr:x>0.08333</cdr:x>
      <cdr:y>0.5291</cdr:y>
    </cdr:to>
    <cdr:pic>
      <cdr:nvPicPr>
        <cdr:cNvPr id="17" name="Picture 46" descr="bcfa62248d6b07a6935a93f4e2cda508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email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21561878">
          <a:off x="282700" y="3217531"/>
          <a:ext cx="733305" cy="4110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0.02269</cdr:x>
      <cdr:y>0.65187</cdr:y>
    </cdr:from>
    <cdr:to>
      <cdr:x>0.08266</cdr:x>
      <cdr:y>0.74877</cdr:y>
    </cdr:to>
    <cdr:pic>
      <cdr:nvPicPr>
        <cdr:cNvPr id="19" name="Picture 43" descr="рр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2" cstate="email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flipV="1">
          <a:off x="240827" y="3427566"/>
          <a:ext cx="636424" cy="5094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0.89256</cdr:x>
      <cdr:y>0.53427</cdr:y>
    </cdr:from>
    <cdr:to>
      <cdr:x>0.99742</cdr:x>
      <cdr:y>0.60757</cdr:y>
    </cdr:to>
    <cdr:sp macro="" textlink="">
      <cdr:nvSpPr>
        <cdr:cNvPr id="2" name="Овал 1"/>
        <cdr:cNvSpPr/>
      </cdr:nvSpPr>
      <cdr:spPr>
        <a:xfrm xmlns:a="http://schemas.openxmlformats.org/drawingml/2006/main" rot="556738">
          <a:off x="10882057" y="3595481"/>
          <a:ext cx="1278538" cy="493284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>
            <a:alpha val="85000"/>
          </a:srgb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>
              <a:solidFill>
                <a:srgbClr val="FFFF00"/>
              </a:solidFill>
            </a:rPr>
            <a:t>37 226,3</a:t>
          </a:r>
          <a:endParaRPr lang="ru-RU" sz="1600" b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0.87027</cdr:x>
      <cdr:y>0.61003</cdr:y>
    </cdr:from>
    <cdr:to>
      <cdr:x>0.97702</cdr:x>
      <cdr:y>0.68151</cdr:y>
    </cdr:to>
    <cdr:sp macro="" textlink="">
      <cdr:nvSpPr>
        <cdr:cNvPr id="4" name="Овал 3"/>
        <cdr:cNvSpPr/>
      </cdr:nvSpPr>
      <cdr:spPr>
        <a:xfrm xmlns:a="http://schemas.openxmlformats.org/drawingml/2006/main" rot="489572">
          <a:off x="10610291" y="4105285"/>
          <a:ext cx="1301496" cy="481036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>
            <a:alpha val="85000"/>
          </a:srgb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FFFF00"/>
              </a:solidFill>
            </a:rPr>
            <a:t>43 558,5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0.84531</cdr:x>
      <cdr:y>0.68947</cdr:y>
    </cdr:from>
    <cdr:to>
      <cdr:x>0.96529</cdr:x>
      <cdr:y>0.84947</cdr:y>
    </cdr:to>
    <cdr:sp macro="" textlink="">
      <cdr:nvSpPr>
        <cdr:cNvPr id="5" name="Стрелка вверх 4"/>
        <cdr:cNvSpPr/>
      </cdr:nvSpPr>
      <cdr:spPr>
        <a:xfrm xmlns:a="http://schemas.openxmlformats.org/drawingml/2006/main" rot="564476">
          <a:off x="10306025" y="4639923"/>
          <a:ext cx="1462796" cy="1076746"/>
        </a:xfrm>
        <a:prstGeom xmlns:a="http://schemas.openxmlformats.org/drawingml/2006/main" prst="upArrow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>
              <a:solidFill>
                <a:srgbClr val="FFFF00"/>
              </a:solidFill>
            </a:rPr>
            <a:t>всего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0.59616</cdr:x>
      <cdr:y>0.23668</cdr:y>
    </cdr:from>
    <cdr:to>
      <cdr:x>0.73375</cdr:x>
      <cdr:y>0.37964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268383" y="1665165"/>
          <a:ext cx="1677497" cy="100584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lt1">
            <a:alpha val="8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/>
            <a:t>8 093,9; 100%</a:t>
          </a:r>
        </a:p>
      </cdr:txBody>
    </cdr:sp>
  </cdr:relSizeAnchor>
  <cdr:relSizeAnchor xmlns:cdr="http://schemas.openxmlformats.org/drawingml/2006/chartDrawing">
    <cdr:from>
      <cdr:x>0.89584</cdr:x>
      <cdr:y>0.16914</cdr:y>
    </cdr:from>
    <cdr:to>
      <cdr:x>0.99063</cdr:x>
      <cdr:y>0.26707</cdr:y>
    </cdr:to>
    <cdr:pic>
      <cdr:nvPicPr>
        <cdr:cNvPr id="4" name="Picture 17" descr="Общегос-е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922081" y="1189977"/>
          <a:ext cx="1155680" cy="6889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0.12229</cdr:x>
      <cdr:y>0.01775</cdr:y>
    </cdr:from>
    <cdr:to>
      <cdr:x>1</cdr:x>
      <cdr:y>0.14666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1490960" y="124881"/>
          <a:ext cx="10701040" cy="906936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>
              <a:solidFill>
                <a:sysClr val="windowText" lastClr="000000"/>
              </a:solidFill>
            </a:rPr>
            <a:t>Расходы бюджета муниципального образования Куприяновское на общегосударственные вопросы за 2021год, тыс. руб., и доля расходов от общей суммы расходов по  этому разделу, 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0.77481</cdr:x>
      <cdr:y>0.65384</cdr:y>
    </cdr:from>
    <cdr:to>
      <cdr:x>0.99354</cdr:x>
      <cdr:y>0.79965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8540861" y="4156685"/>
          <a:ext cx="2411095" cy="92700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lt1">
            <a:alpha val="8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>
              <a:solidFill>
                <a:schemeClr val="accent2">
                  <a:lumMod val="75000"/>
                </a:schemeClr>
              </a:solidFill>
            </a:rPr>
            <a:t>Всего в 2020 году - 7 008,7 </a:t>
          </a:r>
        </a:p>
      </cdr:txBody>
    </cdr:sp>
  </cdr:relSizeAnchor>
  <cdr:relSizeAnchor xmlns:cdr="http://schemas.openxmlformats.org/drawingml/2006/chartDrawing">
    <cdr:from>
      <cdr:x>0.77858</cdr:x>
      <cdr:y>0.43127</cdr:y>
    </cdr:from>
    <cdr:to>
      <cdr:x>1</cdr:x>
      <cdr:y>0.55636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0910537" y="3386060"/>
          <a:ext cx="3102843" cy="98213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lt1">
            <a:alpha val="8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>
              <a:solidFill>
                <a:srgbClr val="0070C0"/>
              </a:solidFill>
            </a:rPr>
            <a:t> Всего в 2021 год</a:t>
          </a:r>
          <a:r>
            <a:rPr lang="ru-RU" sz="1800" b="1" baseline="0">
              <a:solidFill>
                <a:srgbClr val="0070C0"/>
              </a:solidFill>
            </a:rPr>
            <a:t>у  - </a:t>
          </a:r>
          <a:r>
            <a:rPr lang="ru-RU" sz="1800" b="1">
              <a:solidFill>
                <a:srgbClr val="0070C0"/>
              </a:solidFill>
            </a:rPr>
            <a:t>8 093,9</a:t>
          </a:r>
        </a:p>
      </cdr:txBody>
    </cdr:sp>
  </cdr:relSizeAnchor>
  <cdr:relSizeAnchor xmlns:cdr="http://schemas.openxmlformats.org/drawingml/2006/chartDrawing">
    <cdr:from>
      <cdr:x>0.80307</cdr:x>
      <cdr:y>0.56726</cdr:y>
    </cdr:from>
    <cdr:to>
      <cdr:x>0.92349</cdr:x>
      <cdr:y>0.62544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8852342" y="3606260"/>
          <a:ext cx="1327403" cy="369874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>
              <a:solidFill>
                <a:srgbClr val="FF0000"/>
              </a:solidFill>
            </a:rPr>
            <a:t>+ 15,5%</a:t>
          </a:r>
        </a:p>
      </cdr:txBody>
    </cdr:sp>
  </cdr:relSizeAnchor>
  <cdr:relSizeAnchor xmlns:cdr="http://schemas.openxmlformats.org/drawingml/2006/chartDrawing">
    <cdr:from>
      <cdr:x>0.06048</cdr:x>
      <cdr:y>0.00806</cdr:y>
    </cdr:from>
    <cdr:to>
      <cdr:x>0.97532</cdr:x>
      <cdr:y>0.10224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66667" y="51255"/>
          <a:ext cx="10084425" cy="598738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i="1" smtClean="0">
              <a:solidFill>
                <a:schemeClr val="accent2">
                  <a:lumMod val="50000"/>
                </a:schemeClr>
              </a:solidFill>
            </a:rPr>
            <a:t>Расходы бюджета муниципального образования Куприяновское на общегосударственные вопросы за 2021 год по сравнению с данными 2020 </a:t>
          </a:r>
          <a:r>
            <a:rPr lang="ru-RU" sz="1800" b="1" i="1" baseline="0" smtClean="0">
              <a:solidFill>
                <a:schemeClr val="accent2">
                  <a:lumMod val="50000"/>
                </a:schemeClr>
              </a:solidFill>
            </a:rPr>
            <a:t>года, т</a:t>
          </a:r>
          <a:r>
            <a:rPr lang="ru-RU" sz="1800" b="1" i="1" smtClean="0">
              <a:solidFill>
                <a:schemeClr val="accent2">
                  <a:lumMod val="50000"/>
                </a:schemeClr>
              </a:solidFill>
            </a:rPr>
            <a:t>ыс.руб.</a:t>
          </a:r>
          <a:endParaRPr lang="ru-RU" sz="1800" b="1"/>
        </a:p>
      </cdr:txBody>
    </cdr:sp>
  </cdr:relSizeAnchor>
  <cdr:relSizeAnchor xmlns:cdr="http://schemas.openxmlformats.org/drawingml/2006/chartDrawing">
    <cdr:from>
      <cdr:x>0.81779</cdr:x>
      <cdr:y>0.5529</cdr:y>
    </cdr:from>
    <cdr:to>
      <cdr:x>0.85568</cdr:x>
      <cdr:y>0.65097</cdr:y>
    </cdr:to>
    <cdr:sp macro="" textlink="">
      <cdr:nvSpPr>
        <cdr:cNvPr id="7" name="Стрелка углом 6"/>
        <cdr:cNvSpPr/>
      </cdr:nvSpPr>
      <cdr:spPr>
        <a:xfrm xmlns:a="http://schemas.openxmlformats.org/drawingml/2006/main" rot="19083071">
          <a:off x="11459953" y="4341066"/>
          <a:ext cx="530960" cy="769944"/>
        </a:xfrm>
        <a:prstGeom xmlns:a="http://schemas.openxmlformats.org/drawingml/2006/main" prst="ben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0.59559</cdr:x>
      <cdr:y>0.36243</cdr:y>
    </cdr:from>
    <cdr:to>
      <cdr:x>0.63445</cdr:x>
      <cdr:y>0.62808</cdr:y>
    </cdr:to>
    <cdr:sp macro="" textlink="">
      <cdr:nvSpPr>
        <cdr:cNvPr id="6" name="Выгнутая вправо стрелка 5"/>
        <cdr:cNvSpPr/>
      </cdr:nvSpPr>
      <cdr:spPr>
        <a:xfrm xmlns:a="http://schemas.openxmlformats.org/drawingml/2006/main" rot="2410141">
          <a:off x="7200901" y="2425699"/>
          <a:ext cx="469900" cy="1778000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0.56197</cdr:x>
      <cdr:y>0.44213</cdr:y>
    </cdr:from>
    <cdr:to>
      <cdr:x>0.66071</cdr:x>
      <cdr:y>0.537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6794500" y="2959099"/>
          <a:ext cx="1193800" cy="635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</a:rPr>
            <a:t>+ 3,1 %</a:t>
          </a:r>
          <a:endParaRPr lang="ru-RU" sz="1600" b="1" dirty="0">
            <a:solidFill>
              <a:srgbClr val="FF0000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0.53051</cdr:x>
      <cdr:y>0.23768</cdr:y>
    </cdr:from>
    <cdr:to>
      <cdr:x>0.71168</cdr:x>
      <cdr:y>0.32016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6408451" y="1630034"/>
          <a:ext cx="2188480" cy="56564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rgbClr val="00B050"/>
              </a:solidFill>
            </a:rPr>
            <a:t>1 087,8; 100%</a:t>
          </a:r>
        </a:p>
      </cdr:txBody>
    </cdr:sp>
  </cdr:relSizeAnchor>
  <cdr:relSizeAnchor xmlns:cdr="http://schemas.openxmlformats.org/drawingml/2006/chartDrawing">
    <cdr:from>
      <cdr:x>0.31174</cdr:x>
      <cdr:y>0.31146</cdr:y>
    </cdr:from>
    <cdr:to>
      <cdr:x>0.85502</cdr:x>
      <cdr:y>0.38729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 rot="6881356">
          <a:off x="6787033" y="-885289"/>
          <a:ext cx="520042" cy="6562662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00FF00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0.87219</cdr:x>
      <cdr:y>0.60322</cdr:y>
    </cdr:from>
    <cdr:to>
      <cdr:x>0.99755</cdr:x>
      <cdr:y>0.67652</cdr:y>
    </cdr:to>
    <cdr:sp macro="" textlink="">
      <cdr:nvSpPr>
        <cdr:cNvPr id="2" name="Овал 1"/>
        <cdr:cNvSpPr/>
      </cdr:nvSpPr>
      <cdr:spPr>
        <a:xfrm xmlns:a="http://schemas.openxmlformats.org/drawingml/2006/main" rot="546031">
          <a:off x="10507779" y="4064290"/>
          <a:ext cx="1510290" cy="493872"/>
        </a:xfrm>
        <a:prstGeom xmlns:a="http://schemas.openxmlformats.org/drawingml/2006/main" prst="ellipse">
          <a:avLst/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>
              <a:solidFill>
                <a:schemeClr val="bg1"/>
              </a:solidFill>
            </a:rPr>
            <a:t>444,9</a:t>
          </a:r>
          <a:r>
            <a:rPr lang="ru-RU" sz="1800" b="1">
              <a:solidFill>
                <a:srgbClr val="FFFF00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0.84768</cdr:x>
      <cdr:y>0.79448</cdr:y>
    </cdr:from>
    <cdr:to>
      <cdr:x>0.98322</cdr:x>
      <cdr:y>0.86596</cdr:y>
    </cdr:to>
    <cdr:sp macro="" textlink="">
      <cdr:nvSpPr>
        <cdr:cNvPr id="4" name="Овал 3"/>
        <cdr:cNvSpPr/>
      </cdr:nvSpPr>
      <cdr:spPr>
        <a:xfrm xmlns:a="http://schemas.openxmlformats.org/drawingml/2006/main" rot="431390">
          <a:off x="10212572" y="5352952"/>
          <a:ext cx="1632935" cy="481610"/>
        </a:xfrm>
        <a:prstGeom xmlns:a="http://schemas.openxmlformats.org/drawingml/2006/main" prst="ellipse">
          <a:avLst/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chemeClr val="bg1"/>
              </a:solidFill>
            </a:rPr>
            <a:t>1 087,8</a:t>
          </a:r>
        </a:p>
      </cdr:txBody>
    </cdr:sp>
  </cdr:relSizeAnchor>
  <cdr:relSizeAnchor xmlns:cdr="http://schemas.openxmlformats.org/drawingml/2006/chartDrawing">
    <cdr:from>
      <cdr:x>0.75577</cdr:x>
      <cdr:y>0.62794</cdr:y>
    </cdr:from>
    <cdr:to>
      <cdr:x>0.8951</cdr:x>
      <cdr:y>0.77896</cdr:y>
    </cdr:to>
    <cdr:sp macro="" textlink="">
      <cdr:nvSpPr>
        <cdr:cNvPr id="5" name="Стрелка вверх 4"/>
        <cdr:cNvSpPr/>
      </cdr:nvSpPr>
      <cdr:spPr>
        <a:xfrm xmlns:a="http://schemas.openxmlformats.org/drawingml/2006/main" rot="6020457">
          <a:off x="9435770" y="3900347"/>
          <a:ext cx="1017525" cy="1678595"/>
        </a:xfrm>
        <a:prstGeom xmlns:a="http://schemas.openxmlformats.org/drawingml/2006/main" prst="upArrow">
          <a:avLst>
            <a:gd name="adj1" fmla="val 50000"/>
            <a:gd name="adj2" fmla="val 49920"/>
          </a:avLst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 anchor="ctr" anchorCtr="1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chemeClr val="bg1"/>
              </a:solidFill>
            </a:rPr>
            <a:t>всего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0.38053</cdr:x>
      <cdr:y>0.28967</cdr:y>
    </cdr:from>
    <cdr:to>
      <cdr:x>0.52145</cdr:x>
      <cdr:y>0.46824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392906" y="1563468"/>
          <a:ext cx="1626894" cy="9638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lt1">
            <a:alpha val="8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2 894,7; 100%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0.92898</cdr:x>
      <cdr:y>0.01841</cdr:y>
    </cdr:from>
    <cdr:to>
      <cdr:x>0.99889</cdr:x>
      <cdr:y>0.1435</cdr:y>
    </cdr:to>
    <cdr:pic>
      <cdr:nvPicPr>
        <cdr:cNvPr id="3" name="Picture 15" descr="нац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724422" y="99381"/>
          <a:ext cx="807062" cy="6751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0.00417</cdr:x>
      <cdr:y>0.00741</cdr:y>
    </cdr:from>
    <cdr:to>
      <cdr:x>0.048</cdr:x>
      <cdr:y>0.10611</cdr:y>
    </cdr:to>
    <cdr:pic>
      <cdr:nvPicPr>
        <cdr:cNvPr id="4" name="Picture 2" descr="http://gorohovec.ru/tinybrowser/images/gerb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800" y="50800"/>
          <a:ext cx="534390" cy="67689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0.88203</cdr:x>
      <cdr:y>0.52126</cdr:y>
    </cdr:from>
    <cdr:to>
      <cdr:x>0.99664</cdr:x>
      <cdr:y>0.59456</cdr:y>
    </cdr:to>
    <cdr:sp macro="" textlink="">
      <cdr:nvSpPr>
        <cdr:cNvPr id="2" name="Овал 1"/>
        <cdr:cNvSpPr/>
      </cdr:nvSpPr>
      <cdr:spPr>
        <a:xfrm xmlns:a="http://schemas.openxmlformats.org/drawingml/2006/main" rot="862296">
          <a:off x="10669648" y="3574773"/>
          <a:ext cx="1386408" cy="502691"/>
        </a:xfrm>
        <a:prstGeom xmlns:a="http://schemas.openxmlformats.org/drawingml/2006/main" prst="ellipse">
          <a:avLst/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chemeClr val="bg1"/>
              </a:solidFill>
            </a:rPr>
            <a:t>1 421,3</a:t>
          </a:r>
          <a:endParaRPr lang="ru-RU" sz="18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0.8597</cdr:x>
      <cdr:y>0.67139</cdr:y>
    </cdr:from>
    <cdr:to>
      <cdr:x>0.97399</cdr:x>
      <cdr:y>0.74287</cdr:y>
    </cdr:to>
    <cdr:sp macro="" textlink="">
      <cdr:nvSpPr>
        <cdr:cNvPr id="4" name="Овал 3"/>
        <cdr:cNvSpPr/>
      </cdr:nvSpPr>
      <cdr:spPr>
        <a:xfrm xmlns:a="http://schemas.openxmlformats.org/drawingml/2006/main" rot="747805">
          <a:off x="10399586" y="4604371"/>
          <a:ext cx="1382538" cy="490210"/>
        </a:xfrm>
        <a:prstGeom xmlns:a="http://schemas.openxmlformats.org/drawingml/2006/main" prst="ellipse">
          <a:avLst/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bg1"/>
              </a:solidFill>
            </a:rPr>
            <a:t>2 894,7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0.83508</cdr:x>
      <cdr:y>0.53476</cdr:y>
    </cdr:from>
    <cdr:to>
      <cdr:x>0.90948</cdr:x>
      <cdr:y>0.66478</cdr:y>
    </cdr:to>
    <cdr:sp macro="" textlink="">
      <cdr:nvSpPr>
        <cdr:cNvPr id="5" name="Стрелка вверх 4"/>
        <cdr:cNvSpPr/>
      </cdr:nvSpPr>
      <cdr:spPr>
        <a:xfrm xmlns:a="http://schemas.openxmlformats.org/drawingml/2006/main" rot="6384734" flipH="1">
          <a:off x="10105943" y="3663255"/>
          <a:ext cx="891677" cy="899998"/>
        </a:xfrm>
        <a:prstGeom xmlns:a="http://schemas.openxmlformats.org/drawingml/2006/main" prst="upArrow">
          <a:avLst>
            <a:gd name="adj1" fmla="val 50000"/>
            <a:gd name="adj2" fmla="val 68390"/>
          </a:avLst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 anchor="ctr" anchorCtr="1"/>
        <a:lstStyle xmlns:a="http://schemas.openxmlformats.org/drawingml/2006/main"/>
        <a:p xmlns:a="http://schemas.openxmlformats.org/drawingml/2006/main">
          <a:pPr algn="l"/>
          <a:r>
            <a:rPr lang="ru-RU" sz="1600" b="1" dirty="0">
              <a:solidFill>
                <a:schemeClr val="bg1"/>
              </a:solidFill>
            </a:rPr>
            <a:t>всего</a:t>
          </a:r>
        </a:p>
      </cdr:txBody>
    </cdr:sp>
  </cdr:relSizeAnchor>
  <cdr:relSizeAnchor xmlns:cdr="http://schemas.openxmlformats.org/drawingml/2006/chartDrawing">
    <cdr:from>
      <cdr:x>0.92593</cdr:x>
      <cdr:y>0.06461</cdr:y>
    </cdr:from>
    <cdr:to>
      <cdr:x>0.99955</cdr:x>
      <cdr:y>0.15731</cdr:y>
    </cdr:to>
    <cdr:pic>
      <cdr:nvPicPr>
        <cdr:cNvPr id="6" name="Picture 15" descr="нац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112564" y="521745"/>
          <a:ext cx="883550" cy="7485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0.87615</cdr:x>
      <cdr:y>0.64073</cdr:y>
    </cdr:from>
    <cdr:to>
      <cdr:x>0.99823</cdr:x>
      <cdr:y>0.71403</cdr:y>
    </cdr:to>
    <cdr:sp macro="" textlink="">
      <cdr:nvSpPr>
        <cdr:cNvPr id="2" name="Овал 1"/>
        <cdr:cNvSpPr/>
      </cdr:nvSpPr>
      <cdr:spPr>
        <a:xfrm xmlns:a="http://schemas.openxmlformats.org/drawingml/2006/main" rot="366596">
          <a:off x="10682036" y="4236147"/>
          <a:ext cx="1488400" cy="48462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lt1">
            <a:alpha val="8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ysClr val="windowText" lastClr="000000"/>
              </a:solidFill>
            </a:rPr>
            <a:t>49</a:t>
          </a:r>
          <a:r>
            <a:rPr lang="ru-RU" sz="1600" b="1" baseline="0" dirty="0">
              <a:solidFill>
                <a:sysClr val="windowText" lastClr="000000"/>
              </a:solidFill>
            </a:rPr>
            <a:t> 732,2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0.88403</cdr:x>
      <cdr:y>0.4976</cdr:y>
    </cdr:from>
    <cdr:to>
      <cdr:x>0.99841</cdr:x>
      <cdr:y>0.56908</cdr:y>
    </cdr:to>
    <cdr:sp macro="" textlink="">
      <cdr:nvSpPr>
        <cdr:cNvPr id="4" name="Овал 3"/>
        <cdr:cNvSpPr/>
      </cdr:nvSpPr>
      <cdr:spPr>
        <a:xfrm xmlns:a="http://schemas.openxmlformats.org/drawingml/2006/main" rot="330148">
          <a:off x="10778056" y="3412536"/>
          <a:ext cx="1394499" cy="49020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lt1">
            <a:alpha val="8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37 508,1</a:t>
          </a:r>
          <a:endParaRPr lang="ru-RU" sz="2400" dirty="0">
            <a:effectLst/>
          </a:endParaRPr>
        </a:p>
      </cdr:txBody>
    </cdr:sp>
  </cdr:relSizeAnchor>
  <cdr:relSizeAnchor xmlns:cdr="http://schemas.openxmlformats.org/drawingml/2006/chartDrawing">
    <cdr:from>
      <cdr:x>0.82146</cdr:x>
      <cdr:y>0.75085</cdr:y>
    </cdr:from>
    <cdr:to>
      <cdr:x>0.99821</cdr:x>
      <cdr:y>0.81854</cdr:y>
    </cdr:to>
    <cdr:sp macro="" textlink="">
      <cdr:nvSpPr>
        <cdr:cNvPr id="5" name="Стрелка вверх 4"/>
        <cdr:cNvSpPr/>
      </cdr:nvSpPr>
      <cdr:spPr>
        <a:xfrm xmlns:a="http://schemas.openxmlformats.org/drawingml/2006/main" rot="979521">
          <a:off x="10015262" y="5149296"/>
          <a:ext cx="2154936" cy="464218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rgbClr val="FFFF00"/>
              </a:solidFill>
            </a:rPr>
            <a:t>всего</a:t>
          </a:r>
        </a:p>
      </cdr:txBody>
    </cdr:sp>
  </cdr:relSizeAnchor>
  <cdr:relSizeAnchor xmlns:cdr="http://schemas.openxmlformats.org/drawingml/2006/chartDrawing">
    <cdr:from>
      <cdr:x>0.08687</cdr:x>
      <cdr:y>0</cdr:y>
    </cdr:from>
    <cdr:to>
      <cdr:x>1</cdr:x>
      <cdr:y>0.13831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1059119" y="0"/>
          <a:ext cx="11132881" cy="9144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1">
            <a:lumMod val="95000"/>
            <a:lumOff val="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 rtl="0"/>
          <a:r>
            <a:rPr lang="ru-RU" sz="2000" b="1" i="0" baseline="0" dirty="0">
              <a:solidFill>
                <a:srgbClr val="00FF00"/>
              </a:solidFill>
              <a:effectLst/>
              <a:latin typeface="+mn-lt"/>
              <a:ea typeface="+mn-ea"/>
              <a:cs typeface="+mn-cs"/>
            </a:rPr>
            <a:t>ДОХОДЫ В БЮДЖЕТ МУНИЦИПАЛЬНОГО ОБРАЗОВАНИЯ КУПРИЯНОВСКОЕ ЗА 2021  ГОД  ПО СРАВНЕНИЮ С ДАННЫМИ 2020 ГОДА , тыс. руб.</a:t>
          </a:r>
          <a:endParaRPr lang="ru-RU" sz="2000" dirty="0">
            <a:solidFill>
              <a:srgbClr val="00FF00"/>
            </a:solidFill>
            <a:effectLst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0.88343</cdr:x>
      <cdr:y>0.4878</cdr:y>
    </cdr:from>
    <cdr:to>
      <cdr:x>0.99641</cdr:x>
      <cdr:y>0.62106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0896600" y="4341730"/>
          <a:ext cx="1393500" cy="118609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lt1">
            <a:alpha val="8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/>
            <a:t>29 229,5</a:t>
          </a:r>
        </a:p>
      </cdr:txBody>
    </cdr:sp>
  </cdr:relSizeAnchor>
  <cdr:relSizeAnchor xmlns:cdr="http://schemas.openxmlformats.org/drawingml/2006/chartDrawing">
    <cdr:from>
      <cdr:x>0.8542</cdr:x>
      <cdr:y>0.15217</cdr:y>
    </cdr:from>
    <cdr:to>
      <cdr:x>0.87767</cdr:x>
      <cdr:y>0.97023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10414381" y="1043601"/>
          <a:ext cx="286146" cy="5610255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0.90354</cdr:x>
      <cdr:y>0.34981</cdr:y>
    </cdr:from>
    <cdr:to>
      <cdr:x>0.98106</cdr:x>
      <cdr:y>0.44851</cdr:y>
    </cdr:to>
    <cdr:pic>
      <cdr:nvPicPr>
        <cdr:cNvPr id="4" name="Picture 45" descr="Jiltsam_kvartir_foto_one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email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015979" y="2399014"/>
          <a:ext cx="945104" cy="6768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0.91957</cdr:x>
      <cdr:y>0.0146</cdr:y>
    </cdr:from>
    <cdr:to>
      <cdr:x>0.98481</cdr:x>
      <cdr:y>0.11186</cdr:y>
    </cdr:to>
    <cdr:pic>
      <cdr:nvPicPr>
        <cdr:cNvPr id="2" name="Picture 45" descr="Jiltsam_kvartir_foto_one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email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211397" y="101600"/>
          <a:ext cx="795406" cy="6768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0.92151</cdr:x>
      <cdr:y>0.04716</cdr:y>
    </cdr:from>
    <cdr:to>
      <cdr:x>1</cdr:x>
      <cdr:y>0.16061</cdr:y>
    </cdr:to>
    <cdr:pic>
      <cdr:nvPicPr>
        <cdr:cNvPr id="2" name="Picture 19" descr="Соц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860737" y="306915"/>
          <a:ext cx="925068" cy="7382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0.4482</cdr:x>
      <cdr:y>0.30637</cdr:y>
    </cdr:from>
    <cdr:to>
      <cdr:x>0.59063</cdr:x>
      <cdr:y>0.45867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6423552" y="2285199"/>
          <a:ext cx="2041272" cy="113599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lt1">
            <a:alpha val="8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/>
            <a:t>43 558,5; 100%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0.0374</cdr:x>
      <cdr:y>0</cdr:y>
    </cdr:from>
    <cdr:to>
      <cdr:x>1</cdr:x>
      <cdr:y>0.16428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455980" y="0"/>
          <a:ext cx="11736020" cy="112663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1">
            <a:lumMod val="95000"/>
            <a:lumOff val="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100" b="1" i="0" baseline="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ru-RU" sz="2400" b="1" i="0" baseline="0" dirty="0">
              <a:solidFill>
                <a:srgbClr val="FFFF00"/>
              </a:solidFill>
              <a:effectLst/>
              <a:latin typeface="+mn-lt"/>
              <a:ea typeface="+mn-ea"/>
              <a:cs typeface="+mn-cs"/>
            </a:rPr>
            <a:t>Программная и непрограммная деятельность расходов бюджета муниципального образования Куприяновское, тыс. руб. </a:t>
          </a:r>
          <a:endParaRPr lang="ru-RU" sz="2400" dirty="0">
            <a:solidFill>
              <a:srgbClr val="FFFF00"/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0.48125</cdr:x>
      <cdr:y>0.26647</cdr:y>
    </cdr:from>
    <cdr:to>
      <cdr:x>0.60523</cdr:x>
      <cdr:y>0.38864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5867399" y="1794966"/>
          <a:ext cx="1511565" cy="82294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lt1">
            <a:alpha val="8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/>
            <a:t>43 558,5; 100%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0.42997</cdr:x>
      <cdr:y>0.4238</cdr:y>
    </cdr:from>
    <cdr:to>
      <cdr:x>0.57918</cdr:x>
      <cdr:y>0.56081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5249571" y="2950738"/>
          <a:ext cx="1821789" cy="9539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lt1">
            <a:alpha val="8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/>
            <a:t>44 378,8; 100%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0.60213</cdr:x>
      <cdr:y>0.35472</cdr:y>
    </cdr:from>
    <cdr:to>
      <cdr:x>0.76005</cdr:x>
      <cdr:y>0.47488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266078" y="2393372"/>
          <a:ext cx="1905630" cy="81073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50000"/>
          </a:schemeClr>
        </a:solidFill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400" b="1">
              <a:solidFill>
                <a:srgbClr val="00FF00"/>
              </a:solidFill>
            </a:rPr>
            <a:t>49 732,2 -</a:t>
          </a:r>
          <a:r>
            <a:rPr lang="ru-RU" sz="1400" b="1" baseline="0">
              <a:solidFill>
                <a:srgbClr val="00FF00"/>
              </a:solidFill>
            </a:rPr>
            <a:t>100%</a:t>
          </a:r>
          <a:endParaRPr lang="ru-RU" sz="1400" b="1">
            <a:solidFill>
              <a:srgbClr val="00FF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0.16825</cdr:x>
      <cdr:y>0.00741</cdr:y>
    </cdr:from>
    <cdr:to>
      <cdr:x>0.84008</cdr:x>
      <cdr:y>0.18243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51318" y="50800"/>
          <a:ext cx="8190964" cy="1200329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rgbClr val="FFFF00"/>
          </a:solidFill>
        </a:ln>
        <a:effectLst xmlns:a="http://schemas.openxmlformats.org/drawingml/2006/main">
          <a:outerShdw blurRad="190500" dist="228600" dir="2700000" algn="ctr">
            <a:srgbClr val="000000">
              <a:alpha val="30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glow" dir="t">
            <a:rot lat="0" lon="0" rev="4800000"/>
          </a:lightRig>
        </a:scene3d>
        <a:sp3d xmlns:a="http://schemas.openxmlformats.org/drawingml/2006/main" prstMaterial="matte">
          <a:bevelT w="127000" h="63500"/>
        </a:sp3d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rgbClr val="FFFF00"/>
              </a:solidFill>
            </a:rPr>
            <a:t>Поступления налоговых и неналоговых доходов в бюджет муниципального образования Куприяновское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0.20977</cdr:x>
      <cdr:y>0.02203</cdr:y>
    </cdr:from>
    <cdr:to>
      <cdr:x>0.87858</cdr:x>
      <cdr:y>0.14541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57539" y="148409"/>
          <a:ext cx="8154132" cy="830997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rgbClr val="FFFF00"/>
          </a:solidFill>
        </a:ln>
        <a:effectLst xmlns:a="http://schemas.openxmlformats.org/drawingml/2006/main">
          <a:outerShdw blurRad="190500" dist="228600" dir="2700000" algn="ctr">
            <a:srgbClr val="000000">
              <a:alpha val="30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glow" dir="t">
            <a:rot lat="0" lon="0" rev="4800000"/>
          </a:lightRig>
        </a:scene3d>
        <a:sp3d xmlns:a="http://schemas.openxmlformats.org/drawingml/2006/main" prstMaterial="matte">
          <a:bevelT w="127000" h="63500"/>
        </a:sp3d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rgbClr val="FFFF00"/>
              </a:solidFill>
            </a:rPr>
            <a:t>Поступления </a:t>
          </a:r>
          <a:r>
            <a:rPr lang="ru-RU" sz="2400" b="1" dirty="0" smtClean="0">
              <a:solidFill>
                <a:srgbClr val="FFFF00"/>
              </a:solidFill>
            </a:rPr>
            <a:t>налоговых доходов в </a:t>
          </a:r>
          <a:r>
            <a:rPr lang="ru-RU" sz="2400" b="1" dirty="0">
              <a:solidFill>
                <a:srgbClr val="FFFF00"/>
              </a:solidFill>
            </a:rPr>
            <a:t>бюджет муниципального образования Куприяновское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0.25203</cdr:x>
      <cdr:y>0.2206</cdr:y>
    </cdr:from>
    <cdr:to>
      <cdr:x>0.903</cdr:x>
      <cdr:y>0.30669</cdr:y>
    </cdr:to>
    <cdr:sp macro="" textlink="">
      <cdr:nvSpPr>
        <cdr:cNvPr id="3" name="Правая фигурная скобка 1"/>
        <cdr:cNvSpPr/>
      </cdr:nvSpPr>
      <cdr:spPr>
        <a:xfrm xmlns:a="http://schemas.openxmlformats.org/drawingml/2006/main" rot="17198665">
          <a:off x="7731358" y="-2755667"/>
          <a:ext cx="576000" cy="9039301"/>
        </a:xfrm>
        <a:prstGeom xmlns:a="http://schemas.openxmlformats.org/drawingml/2006/main" prst="rightBrace">
          <a:avLst/>
        </a:prstGeom>
        <a:ln xmlns:a="http://schemas.openxmlformats.org/drawingml/2006/main" w="34925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600">
            <a:ln>
              <a:solidFill>
                <a:sysClr val="windowText" lastClr="000000"/>
              </a:solidFill>
            </a:ln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0.52775</cdr:x>
      <cdr:y>0.13467</cdr:y>
    </cdr:from>
    <cdr:to>
      <cdr:x>0.65103</cdr:x>
      <cdr:y>0.20392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328243" y="901015"/>
          <a:ext cx="1711926" cy="4633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400" b="1">
              <a:solidFill>
                <a:sysClr val="windowText" lastClr="000000"/>
              </a:solidFill>
            </a:rPr>
            <a:t>6 611,3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0.21718</cdr:x>
      <cdr:y>0.00832</cdr:y>
    </cdr:from>
    <cdr:to>
      <cdr:x>0.88599</cdr:x>
      <cdr:y>0.12906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14225" y="57293"/>
          <a:ext cx="8050535" cy="830997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solidFill>
            <a:srgbClr val="FFFF00"/>
          </a:solidFill>
        </a:ln>
        <a:effectLst xmlns:a="http://schemas.openxmlformats.org/drawingml/2006/main">
          <a:outerShdw blurRad="190500" dist="228600" dir="2700000" algn="ctr">
            <a:srgbClr val="000000">
              <a:alpha val="30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glow" dir="t">
            <a:rot lat="0" lon="0" rev="4800000"/>
          </a:lightRig>
        </a:scene3d>
        <a:sp3d xmlns:a="http://schemas.openxmlformats.org/drawingml/2006/main" prstMaterial="matte">
          <a:bevelT w="127000" h="63500"/>
        </a:sp3d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rgbClr val="FFFF00"/>
              </a:solidFill>
            </a:rPr>
            <a:t>Поступления </a:t>
          </a:r>
          <a:r>
            <a:rPr lang="ru-RU" sz="2400" b="1" dirty="0" smtClean="0">
              <a:solidFill>
                <a:srgbClr val="FFFF00"/>
              </a:solidFill>
            </a:rPr>
            <a:t>неналоговых доходов в </a:t>
          </a:r>
          <a:r>
            <a:rPr lang="ru-RU" sz="2400" b="1" dirty="0">
              <a:solidFill>
                <a:srgbClr val="FFFF00"/>
              </a:solidFill>
            </a:rPr>
            <a:t>бюджет муниципального образования Куприяновское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0.23143</cdr:x>
      <cdr:y>0.32954</cdr:y>
    </cdr:from>
    <cdr:to>
      <cdr:x>0.86755</cdr:x>
      <cdr:y>0.43085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 rot="17198665">
          <a:off x="8223953" y="-2345288"/>
          <a:ext cx="697276" cy="9924065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0.59348</cdr:x>
      <cdr:y>0.21218</cdr:y>
    </cdr:from>
    <cdr:to>
      <cdr:x>0.66897</cdr:x>
      <cdr:y>0.34614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189418" y="14483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/>
        </a:p>
      </cdr:txBody>
    </cdr:sp>
  </cdr:relSizeAnchor>
  <cdr:relSizeAnchor xmlns:cdr="http://schemas.openxmlformats.org/drawingml/2006/chartDrawing">
    <cdr:from>
      <cdr:x>0.51676</cdr:x>
      <cdr:y>0.23754</cdr:y>
    </cdr:from>
    <cdr:to>
      <cdr:x>0.61797</cdr:x>
      <cdr:y>0.32332</cdr:y>
    </cdr:to>
    <cdr:sp macro="" textlink="">
      <cdr:nvSpPr>
        <cdr:cNvPr id="6" name="TextBox 5"/>
        <cdr:cNvSpPr txBox="1"/>
      </cdr:nvSpPr>
      <cdr:spPr>
        <a:xfrm xmlns:a="http://schemas.openxmlformats.org/drawingml/2006/main" rot="982851">
          <a:off x="8062007" y="1634868"/>
          <a:ext cx="1578861" cy="590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2400" b="1"/>
            <a:t>709,7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0.04383</cdr:x>
      <cdr:y>0.1712</cdr:y>
    </cdr:from>
    <cdr:to>
      <cdr:x>0.93037</cdr:x>
      <cdr:y>0.21358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 rot="16200000">
          <a:off x="5793416" y="-4084913"/>
          <a:ext cx="290643" cy="10808695"/>
        </a:xfrm>
        <a:prstGeom xmlns:a="http://schemas.openxmlformats.org/drawingml/2006/main" prst="rightBrace">
          <a:avLst>
            <a:gd name="adj1" fmla="val 55611"/>
            <a:gd name="adj2" fmla="val 50000"/>
          </a:avLst>
        </a:prstGeom>
        <a:ln xmlns:a="http://schemas.openxmlformats.org/drawingml/2006/main" w="31750">
          <a:solidFill>
            <a:srgbClr val="FF0000"/>
          </a:solidFill>
        </a:ln>
        <a:effectLst xmlns:a="http://schemas.openxmlformats.org/drawingml/2006/main">
          <a:reflection endPos="0" dir="5400000" sy="-100000" algn="bl" rotWithShape="0"/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0.43877</cdr:x>
      <cdr:y>0.11054</cdr:y>
    </cdr:from>
    <cdr:to>
      <cdr:x>0.54128</cdr:x>
      <cdr:y>0.15829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49459" y="758105"/>
          <a:ext cx="1249802" cy="32747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AU" sz="1600" b="1">
              <a:solidFill>
                <a:srgbClr val="FF0000"/>
              </a:solidFill>
            </a:rPr>
            <a:t>42 464,1</a:t>
          </a:r>
          <a:endParaRPr lang="ru-RU" sz="1600" b="1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BDD20-B2B8-4E82-AA6D-65DC681AB6C4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76323-EAA5-41D9-8DAC-FAABACBDB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3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3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6323-EAA5-41D9-8DAC-FAABACBDB640}" type="slidenum">
              <a:rPr lang="ru-RU" smtClean="0"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83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6323-EAA5-41D9-8DAC-FAABACBDB640}" type="slidenum">
              <a:rPr lang="ru-RU" smtClean="0"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8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6323-EAA5-41D9-8DAC-FAABACBDB640}" type="slidenum">
              <a:rPr lang="ru-RU" smtClean="0"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83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6323-EAA5-41D9-8DAC-FAABACBDB640}" type="slidenum">
              <a:rPr lang="ru-RU" smtClean="0"/>
              <a:t>98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13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6323-EAA5-41D9-8DAC-FAABACBDB640}" type="slidenum">
              <a:rPr lang="ru-RU" smtClean="0"/>
              <a:t>99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15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6323-EAA5-41D9-8DAC-FAABACBDB640}" type="slidenum">
              <a:rPr lang="ru-RU" smtClean="0"/>
              <a:t>106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13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6323-EAA5-41D9-8DAC-FAABACBDB640}" type="slidenum">
              <a:rPr lang="ru-RU" smtClean="0"/>
              <a:t>107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1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4AAFD-B52C-4948-B678-DE280B6052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6323-EAA5-41D9-8DAC-FAABACBDB640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4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6323-EAA5-41D9-8DAC-FAABACBDB64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2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6323-EAA5-41D9-8DAC-FAABACBDB640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78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6323-EAA5-41D9-8DAC-FAABACBDB640}" type="slidenum">
              <a:rPr lang="ru-RU" smtClean="0"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13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6323-EAA5-41D9-8DAC-FAABACBDB640}" type="slidenum">
              <a:rPr lang="ru-RU" smtClean="0"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1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ECBFA-CE74-48D8-B33F-79979E6BAB59}" type="datetimeFigureOut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8E65-E87E-426D-9C30-23B79E8C38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D1DF-C120-4234-8D94-0A3D9D7B264A}" type="datetimeFigureOut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EA5E-1F8E-40B0-B1D8-C0B3325D2F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2E4B-5AB6-40DE-B936-8D7A71F37274}" type="datetimeFigureOut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975F8-306E-4E82-BD79-FE2F0F9370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" name="bk object 17"/>
          <p:cNvSpPr>
            <a:spLocks/>
          </p:cNvSpPr>
          <p:nvPr/>
        </p:nvSpPr>
        <p:spPr bwMode="auto">
          <a:xfrm>
            <a:off x="666751" y="5945188"/>
            <a:ext cx="6529916" cy="912812"/>
          </a:xfrm>
          <a:custGeom>
            <a:avLst/>
            <a:gdLst>
              <a:gd name="T0" fmla="*/ 85690 w 4897755"/>
              <a:gd name="T1" fmla="*/ 21330 h 913129"/>
              <a:gd name="T2" fmla="*/ 3635758 w 4897755"/>
              <a:gd name="T3" fmla="*/ 911796 h 913129"/>
              <a:gd name="T4" fmla="*/ 4896133 w 4897755"/>
              <a:gd name="T5" fmla="*/ 911796 h 913129"/>
              <a:gd name="T6" fmla="*/ 85690 w 4897755"/>
              <a:gd name="T7" fmla="*/ 21330 h 913129"/>
              <a:gd name="T8" fmla="*/ 660 w 4897755"/>
              <a:gd name="T9" fmla="*/ 0 h 913129"/>
              <a:gd name="T10" fmla="*/ 0 w 4897755"/>
              <a:gd name="T11" fmla="*/ 5465 h 913129"/>
              <a:gd name="T12" fmla="*/ 85690 w 4897755"/>
              <a:gd name="T13" fmla="*/ 21330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bk object 18"/>
          <p:cNvSpPr>
            <a:spLocks/>
          </p:cNvSpPr>
          <p:nvPr/>
        </p:nvSpPr>
        <p:spPr bwMode="auto">
          <a:xfrm>
            <a:off x="647700" y="5938838"/>
            <a:ext cx="4868333" cy="919162"/>
          </a:xfrm>
          <a:custGeom>
            <a:avLst/>
            <a:gdLst>
              <a:gd name="T0" fmla="*/ 0 w 3651885"/>
              <a:gd name="T1" fmla="*/ 0 h 919479"/>
              <a:gd name="T2" fmla="*/ 7920 w 3651885"/>
              <a:gd name="T3" fmla="*/ 6341 h 919479"/>
              <a:gd name="T4" fmla="*/ 2866874 w 3651885"/>
              <a:gd name="T5" fmla="*/ 917715 h 919479"/>
              <a:gd name="T6" fmla="*/ 3649345 w 3651885"/>
              <a:gd name="T7" fmla="*/ 917715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k object 19"/>
          <p:cNvSpPr>
            <a:spLocks noChangeArrowheads="1"/>
          </p:cNvSpPr>
          <p:nvPr/>
        </p:nvSpPr>
        <p:spPr bwMode="auto">
          <a:xfrm>
            <a:off x="0" y="5789614"/>
            <a:ext cx="4531784" cy="10683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" name="bk object 20"/>
          <p:cNvSpPr>
            <a:spLocks noChangeArrowheads="1"/>
          </p:cNvSpPr>
          <p:nvPr/>
        </p:nvSpPr>
        <p:spPr bwMode="auto">
          <a:xfrm>
            <a:off x="0" y="5783264"/>
            <a:ext cx="4497917" cy="10747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8" name="bk object 21"/>
          <p:cNvSpPr>
            <a:spLocks noChangeArrowheads="1"/>
          </p:cNvSpPr>
          <p:nvPr/>
        </p:nvSpPr>
        <p:spPr bwMode="auto">
          <a:xfrm>
            <a:off x="1145117" y="1760538"/>
            <a:ext cx="3884083" cy="50974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9" name="bk object 22"/>
          <p:cNvSpPr>
            <a:spLocks noChangeArrowheads="1"/>
          </p:cNvSpPr>
          <p:nvPr/>
        </p:nvSpPr>
        <p:spPr bwMode="auto">
          <a:xfrm>
            <a:off x="3414184" y="4292601"/>
            <a:ext cx="1261533" cy="12160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0" name="bk object 23"/>
          <p:cNvSpPr>
            <a:spLocks noChangeArrowheads="1"/>
          </p:cNvSpPr>
          <p:nvPr/>
        </p:nvSpPr>
        <p:spPr bwMode="auto">
          <a:xfrm>
            <a:off x="4102101" y="4956176"/>
            <a:ext cx="1257300" cy="12112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1" name="bk object 24"/>
          <p:cNvSpPr>
            <a:spLocks noChangeArrowheads="1"/>
          </p:cNvSpPr>
          <p:nvPr/>
        </p:nvSpPr>
        <p:spPr bwMode="auto">
          <a:xfrm>
            <a:off x="2006600" y="2908300"/>
            <a:ext cx="1261533" cy="12065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" name="bk object 25"/>
          <p:cNvSpPr>
            <a:spLocks noChangeArrowheads="1"/>
          </p:cNvSpPr>
          <p:nvPr/>
        </p:nvSpPr>
        <p:spPr bwMode="auto">
          <a:xfrm>
            <a:off x="2664884" y="3557589"/>
            <a:ext cx="1261533" cy="12160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3" name="bk object 26"/>
          <p:cNvSpPr>
            <a:spLocks noChangeArrowheads="1"/>
          </p:cNvSpPr>
          <p:nvPr/>
        </p:nvSpPr>
        <p:spPr bwMode="auto">
          <a:xfrm>
            <a:off x="755651" y="1573214"/>
            <a:ext cx="1261533" cy="12160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4" name="bk object 27"/>
          <p:cNvSpPr>
            <a:spLocks noChangeArrowheads="1"/>
          </p:cNvSpPr>
          <p:nvPr/>
        </p:nvSpPr>
        <p:spPr bwMode="auto">
          <a:xfrm>
            <a:off x="1432985" y="2263776"/>
            <a:ext cx="1255183" cy="12160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5" name="bk object 28"/>
          <p:cNvSpPr>
            <a:spLocks noChangeArrowheads="1"/>
          </p:cNvSpPr>
          <p:nvPr/>
        </p:nvSpPr>
        <p:spPr bwMode="auto">
          <a:xfrm>
            <a:off x="584200" y="2093914"/>
            <a:ext cx="3816351" cy="371633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6" name="bk object 29"/>
          <p:cNvSpPr>
            <a:spLocks noChangeArrowheads="1"/>
          </p:cNvSpPr>
          <p:nvPr/>
        </p:nvSpPr>
        <p:spPr bwMode="auto">
          <a:xfrm>
            <a:off x="330200" y="4763"/>
            <a:ext cx="11527367" cy="64928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7" name="bk object 30"/>
          <p:cNvSpPr>
            <a:spLocks noChangeArrowheads="1"/>
          </p:cNvSpPr>
          <p:nvPr/>
        </p:nvSpPr>
        <p:spPr bwMode="auto">
          <a:xfrm>
            <a:off x="1375834" y="203200"/>
            <a:ext cx="4409017" cy="24447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18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9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779CFF-E90C-4248-A045-3ECA69D93F63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20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089B90-063C-401E-B064-15C4A77FEDA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76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6A43-01F3-4AA4-9AD8-369F0FA6453B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FA1BE-A2C3-4BE3-B7C9-83F34B790F0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50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54E3-C68C-43D3-A208-56B1BBCB3B45}" type="datetimeFigureOut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99491-0F82-47A2-9AA9-CBF5F34C30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8EF5-09AA-4876-B716-39B42F2BF5C1}" type="datetimeFigureOut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279B-C2CA-4CA4-B7FB-3DDC58BE97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48579-7DA7-4902-AD35-6091560223E5}" type="datetimeFigureOut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95EF-6514-4989-AEB4-EAB4F22257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FA29-AC6B-4653-8ADF-B4303DEC4BBD}" type="datetimeFigureOut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01E49-37FF-485E-BC27-EA473598D6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CEFDE-C957-4A44-9826-FF2F2CD2BFE7}" type="datetimeFigureOut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CCA17-90E6-4CEA-8BF3-FE98A18F8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B110-5A3F-4CD2-9832-C80BB6269FEB}" type="datetimeFigureOut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5D3C-5A30-46E2-9D8F-CC957257DC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98E1-CDA4-4A9B-80D1-AC55446EEDE6}" type="datetimeFigureOut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CD6EB-1A34-4147-A687-592D08E0D0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8B3EF-D5DA-4B33-9B6F-AD7F6CA43100}" type="datetimeFigureOut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D4B5-CB04-41BF-A69F-93C881440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24802D-7157-4714-B193-BD1DB29BA7FC}" type="datetimeFigureOut">
              <a:rPr lang="ru-RU"/>
              <a:pPr>
                <a:defRPr/>
              </a:pPr>
              <a:t>12.05.2022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EC3FB8-FF2B-431C-86F9-B58CFD8FD2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rohovec.ru/reshenie-snd-mo-kupriyanovskoe-211110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7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kupr.grh@rambler.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42" Type="http://schemas.openxmlformats.org/officeDocument/2006/relationships/image" Target="../media/image65.png"/><Relationship Id="rId47" Type="http://schemas.openxmlformats.org/officeDocument/2006/relationships/image" Target="../media/image70.png"/><Relationship Id="rId50" Type="http://schemas.openxmlformats.org/officeDocument/2006/relationships/image" Target="../media/image73.png"/><Relationship Id="rId55" Type="http://schemas.openxmlformats.org/officeDocument/2006/relationships/image" Target="../media/image78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41" Type="http://schemas.openxmlformats.org/officeDocument/2006/relationships/image" Target="../media/image64.png"/><Relationship Id="rId54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68.png"/><Relationship Id="rId53" Type="http://schemas.openxmlformats.org/officeDocument/2006/relationships/image" Target="../media/image76.png"/><Relationship Id="rId58" Type="http://schemas.openxmlformats.org/officeDocument/2006/relationships/image" Target="../media/image81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49" Type="http://schemas.openxmlformats.org/officeDocument/2006/relationships/image" Target="../media/image72.png"/><Relationship Id="rId57" Type="http://schemas.openxmlformats.org/officeDocument/2006/relationships/image" Target="../media/image80.png"/><Relationship Id="rId61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4" Type="http://schemas.openxmlformats.org/officeDocument/2006/relationships/image" Target="../media/image67.png"/><Relationship Id="rId52" Type="http://schemas.openxmlformats.org/officeDocument/2006/relationships/image" Target="../media/image75.png"/><Relationship Id="rId60" Type="http://schemas.openxmlformats.org/officeDocument/2006/relationships/image" Target="../media/image8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43" Type="http://schemas.openxmlformats.org/officeDocument/2006/relationships/image" Target="../media/image66.png"/><Relationship Id="rId48" Type="http://schemas.openxmlformats.org/officeDocument/2006/relationships/image" Target="../media/image71.png"/><Relationship Id="rId56" Type="http://schemas.openxmlformats.org/officeDocument/2006/relationships/image" Target="../media/image79.png"/><Relationship Id="rId8" Type="http://schemas.openxmlformats.org/officeDocument/2006/relationships/image" Target="../media/image32.png"/><Relationship Id="rId51" Type="http://schemas.openxmlformats.org/officeDocument/2006/relationships/image" Target="../media/image74.png"/><Relationship Id="rId3" Type="http://schemas.openxmlformats.org/officeDocument/2006/relationships/image" Target="../media/image3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46" Type="http://schemas.openxmlformats.org/officeDocument/2006/relationships/image" Target="../media/image69.png"/><Relationship Id="rId5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2.png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2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11" Type="http://schemas.openxmlformats.org/officeDocument/2006/relationships/image" Target="../media/image13.png"/><Relationship Id="rId5" Type="http://schemas.openxmlformats.org/officeDocument/2006/relationships/image" Target="../media/image86.png"/><Relationship Id="rId15" Type="http://schemas.openxmlformats.org/officeDocument/2006/relationships/image" Target="../media/image94.png"/><Relationship Id="rId10" Type="http://schemas.openxmlformats.org/officeDocument/2006/relationships/image" Target="../media/image12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5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consultant.ru/link/?rnd=F17FD21B8CFCBEC742473CE7DEDEE1B8&amp;req=doc&amp;base=RZB&amp;n=342037&amp;dst=100127&amp;fld=134&amp;REFFIELD=134&amp;REFDST=100238&amp;REFDOC=338859&amp;REFBASE=RZB&amp;stat=refcode=10881;dstident=100127;index=278&amp;date=29.02.2020" TargetMode="External"/><Relationship Id="rId13" Type="http://schemas.openxmlformats.org/officeDocument/2006/relationships/hyperlink" Target="https://login.consultant.ru/link/?rnd=F17FD21B8CFCBEC742473CE7DEDEE1B8&amp;req=doc&amp;base=RZB&amp;n=342037&amp;dst=127&amp;fld=134&amp;REFFIELD=134&amp;REFDST=100238&amp;REFDOC=338859&amp;REFBASE=RZB&amp;stat=refcode=10881;dstident=127;index=278&amp;date=29.02.2020" TargetMode="External"/><Relationship Id="rId18" Type="http://schemas.openxmlformats.org/officeDocument/2006/relationships/image" Target="../media/image111.png"/><Relationship Id="rId3" Type="http://schemas.openxmlformats.org/officeDocument/2006/relationships/hyperlink" Target="https://login.consultant.ru/link/?rnd=F17FD21B8CFCBEC742473CE7DEDEE1B8&amp;req=doc&amp;base=RZB&amp;n=342037&amp;dst=890&amp;fld=134&amp;REFFIELD=134&amp;REFDST=100238&amp;REFDOC=338859&amp;REFBASE=RZB&amp;stat=refcode=10881;dstident=890;index=278&amp;date=29.02.2020" TargetMode="External"/><Relationship Id="rId7" Type="http://schemas.openxmlformats.org/officeDocument/2006/relationships/hyperlink" Target="https://login.consultant.ru/link/?rnd=F17FD21B8CFCBEC742473CE7DEDEE1B8&amp;req=doc&amp;base=RZB&amp;n=342037&amp;dst=100125&amp;fld=134&amp;REFFIELD=134&amp;REFDST=100238&amp;REFDOC=338859&amp;REFBASE=RZB&amp;stat=refcode=10881;dstident=100125;index=278&amp;date=29.02.2020" TargetMode="External"/><Relationship Id="rId12" Type="http://schemas.openxmlformats.org/officeDocument/2006/relationships/hyperlink" Target="https://login.consultant.ru/link/?rnd=F17FD21B8CFCBEC742473CE7DEDEE1B8&amp;req=doc&amp;base=RZB&amp;n=342037&amp;dst=404&amp;fld=134&amp;REFFIELD=134&amp;REFDST=100238&amp;REFDOC=338859&amp;REFBASE=RZB&amp;stat=refcode=10881;dstident=404;index=278&amp;date=29.02.2020" TargetMode="External"/><Relationship Id="rId17" Type="http://schemas.openxmlformats.org/officeDocument/2006/relationships/hyperlink" Target="https://login.consultant.ru/link/?rnd=F17FD21B8CFCBEC742473CE7DEDEE1B8&amp;req=doc&amp;base=RZB&amp;n=344074&amp;dst=3277&amp;fld=134&amp;REFFIELD=134&amp;REFDST=100117&amp;REFDOC=342037&amp;REFBASE=RZB&amp;stat=refcode=16610;dstident=3277;index=437&amp;date=29.02.2020" TargetMode="External"/><Relationship Id="rId2" Type="http://schemas.openxmlformats.org/officeDocument/2006/relationships/hyperlink" Target="https://login.consultant.ru/link/?rnd=F17FD21B8CFCBEC742473CE7DEDEE1B8&amp;req=doc&amp;base=RZB&amp;n=342037&amp;dst=425&amp;fld=134&amp;REFFIELD=134&amp;REFDST=100236&amp;REFDOC=338859&amp;REFBASE=RZB&amp;stat=refcode=10881;dstident=425;index=276&amp;date=29.02.2020" TargetMode="External"/><Relationship Id="rId16" Type="http://schemas.openxmlformats.org/officeDocument/2006/relationships/hyperlink" Target="https://login.consultant.ru/link/?rnd=F17FD21B8CFCBEC742473CE7DEDEE1B8&amp;req=doc&amp;base=RZB&amp;n=164503&amp;dst=100014&amp;fld=134&amp;REFFIELD=134&amp;REFDST=1000000265&amp;REFDOC=342037&amp;REFBASE=RZB&amp;stat=refcode=19827;dstident=100014;index=435&amp;date=29.02.202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ogin.consultant.ru/link/?rnd=F17FD21B8CFCBEC742473CE7DEDEE1B8&amp;req=doc&amp;base=RZB&amp;n=342037&amp;dst=100124&amp;fld=134&amp;REFFIELD=134&amp;REFDST=100238&amp;REFDOC=338859&amp;REFBASE=RZB&amp;stat=refcode=10881;dstident=100124;index=278&amp;date=29.02.2020" TargetMode="External"/><Relationship Id="rId11" Type="http://schemas.openxmlformats.org/officeDocument/2006/relationships/hyperlink" Target="https://login.consultant.ru/link/?rnd=F17FD21B8CFCBEC742473CE7DEDEE1B8&amp;req=doc&amp;base=RZB&amp;n=342037&amp;dst=784&amp;fld=134&amp;REFFIELD=134&amp;REFDST=100238&amp;REFDOC=338859&amp;REFBASE=RZB&amp;stat=refcode=10881;dstident=784;index=278&amp;date=29.02.2020" TargetMode="External"/><Relationship Id="rId5" Type="http://schemas.openxmlformats.org/officeDocument/2006/relationships/hyperlink" Target="https://login.consultant.ru/link/?rnd=F17FD21B8CFCBEC742473CE7DEDEE1B8&amp;req=doc&amp;base=RZB&amp;n=342037&amp;dst=100118&amp;fld=134&amp;REFFIELD=134&amp;REFDST=100238&amp;REFDOC=338859&amp;REFBASE=RZB&amp;stat=refcode=10881;dstident=100118;index=278&amp;date=29.02.2020" TargetMode="External"/><Relationship Id="rId15" Type="http://schemas.openxmlformats.org/officeDocument/2006/relationships/hyperlink" Target="https://login.consultant.ru/link/?rnd=F17FD21B8CFCBEC742473CE7DEDEE1B8&amp;req=doc&amp;base=RZB&amp;n=342037&amp;dst=407&amp;fld=134&amp;REFFIELD=134&amp;REFDST=100238&amp;REFDOC=338859&amp;REFBASE=RZB&amp;stat=refcode=10881;dstident=407;index=278&amp;date=29.02.2020" TargetMode="External"/><Relationship Id="rId10" Type="http://schemas.openxmlformats.org/officeDocument/2006/relationships/hyperlink" Target="https://login.consultant.ru/link/?rnd=F17FD21B8CFCBEC742473CE7DEDEE1B8&amp;req=doc&amp;base=RZB&amp;n=342037&amp;dst=100132&amp;fld=134&amp;REFFIELD=134&amp;REFDST=100238&amp;REFDOC=338859&amp;REFBASE=RZB&amp;stat=refcode=10881;dstident=100132;index=278&amp;date=29.02.2020" TargetMode="External"/><Relationship Id="rId4" Type="http://schemas.openxmlformats.org/officeDocument/2006/relationships/hyperlink" Target="https://login.consultant.ru/link/?rnd=F17FD21B8CFCBEC742473CE7DEDEE1B8&amp;req=doc&amp;base=RZB&amp;n=342037&amp;dst=536&amp;fld=134&amp;REFFIELD=134&amp;REFDST=100238&amp;REFDOC=338859&amp;REFBASE=RZB&amp;stat=refcode=10881;dstident=536;index=278&amp;date=29.02.2020" TargetMode="External"/><Relationship Id="rId9" Type="http://schemas.openxmlformats.org/officeDocument/2006/relationships/hyperlink" Target="https://login.consultant.ru/link/?rnd=F17FD21B8CFCBEC742473CE7DEDEE1B8&amp;req=doc&amp;base=RZB&amp;n=342037&amp;dst=662&amp;fld=134&amp;REFFIELD=134&amp;REFDST=100238&amp;REFDOC=338859&amp;REFBASE=RZB&amp;stat=refcode=10881;dstident=662;index=278&amp;date=29.02.2020" TargetMode="External"/><Relationship Id="rId14" Type="http://schemas.openxmlformats.org/officeDocument/2006/relationships/hyperlink" Target="https://login.consultant.ru/link/?rnd=F17FD21B8CFCBEC742473CE7DEDEE1B8&amp;req=doc&amp;base=RZB&amp;n=342037&amp;dst=101026&amp;fld=134&amp;REFFIELD=134&amp;REFDST=100238&amp;REFDOC=338859&amp;REFBASE=RZB&amp;stat=refcode=10881;dstident=101026;index=278&amp;date=29.02.202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F17FD21B8CFCBEC742473CE7DEDEE1B8&amp;req=doc&amp;base=RZB&amp;n=296535&amp;dst=100213&amp;fld=134&amp;REFFIELD=134&amp;REFDST=1000000312&amp;REFDOC=342037&amp;REFBASE=RZB&amp;stat=refcode=19827;dstident=100213;index=519&amp;date=29.02.2020" TargetMode="External"/><Relationship Id="rId2" Type="http://schemas.openxmlformats.org/officeDocument/2006/relationships/hyperlink" Target="https://login.consultant.ru/link/?rnd=F17FD21B8CFCBEC742473CE7DEDEE1B8&amp;req=doc&amp;base=RZB&amp;n=161216&amp;dst=100013&amp;fld=134&amp;REFFIELD=134&amp;REFDST=1000000310&amp;REFDOC=342037&amp;REFBASE=RZB&amp;stat=refcode=19827;dstident=100013;index=516&amp;date=29.02.202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s://login.consultant.ru/link/?rnd=F17FD21B8CFCBEC742473CE7DEDEE1B8&amp;req=doc&amp;base=RZB&amp;n=296535&amp;dst=100215&amp;fld=134&amp;REFFIELD=134&amp;REFDST=1000000313&amp;REFDOC=342037&amp;REFBASE=RZB&amp;stat=refcode=19827;dstident=100215;index=521&amp;date=29.02.202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F17FD21B8CFCBEC742473CE7DEDEE1B8&amp;req=doc&amp;base=RZB&amp;n=342037&amp;dst=374&amp;fld=134&amp;REFFIELD=134&amp;REFDST=100238&amp;REFDOC=338859&amp;REFBASE=RZB&amp;stat=refcode=10881;dstident=374;index=278&amp;date=29.02.2020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login.consultant.ru/link/?req=doc&amp;base=RZB&amp;n=342037&amp;date=29.02.2020&amp;dst=426&amp;fld=13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ogin.consultant.ru/link/?req=doc&amp;base=RLAW072&amp;n=138056&amp;date=29.02.2020&amp;dst=100008&amp;fld=134" TargetMode="External"/><Relationship Id="rId5" Type="http://schemas.openxmlformats.org/officeDocument/2006/relationships/hyperlink" Target="https://login.consultant.ru/link/?req=doc&amp;base=RLAW072&amp;n=97533&amp;date=29.02.2020&amp;dst=100008&amp;fld=134" TargetMode="External"/><Relationship Id="rId4" Type="http://schemas.openxmlformats.org/officeDocument/2006/relationships/hyperlink" Target="https://login.consultant.ru/link/?req=doc&amp;base=RLAW072&amp;n=84496&amp;date=29.02.2020&amp;dst=100008&amp;fld=134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gorohovec.ru/reshenie-snd-mo-kupriyanovskoe-21117.htm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://gorohovec.ru/tinybrowser/files/kupr/236_8.zip" TargetMode="External"/><Relationship Id="rId3" Type="http://schemas.openxmlformats.org/officeDocument/2006/relationships/hyperlink" Target="http://gorohovec.ru/tinybrowser/files/kupr/236_2.zip" TargetMode="External"/><Relationship Id="rId7" Type="http://schemas.openxmlformats.org/officeDocument/2006/relationships/hyperlink" Target="http://gorohovec.ru/tinybrowser/files/kupr/236_6.zip" TargetMode="External"/><Relationship Id="rId12" Type="http://schemas.openxmlformats.org/officeDocument/2006/relationships/image" Target="../media/image15.png"/><Relationship Id="rId2" Type="http://schemas.openxmlformats.org/officeDocument/2006/relationships/hyperlink" Target="http://gorohovec.ru/tinybrowser/files/kupr/236_1.zi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rohovec.ru/tinybrowser/files/kupr/236_5.zip" TargetMode="External"/><Relationship Id="rId11" Type="http://schemas.openxmlformats.org/officeDocument/2006/relationships/hyperlink" Target="http://gorohovec.ru/tinybrowser/files/kupr/236_11_.zip" TargetMode="External"/><Relationship Id="rId5" Type="http://schemas.openxmlformats.org/officeDocument/2006/relationships/hyperlink" Target="http://gorohovec.ru/tinybrowser/files/kupr/236_4.zip" TargetMode="External"/><Relationship Id="rId10" Type="http://schemas.openxmlformats.org/officeDocument/2006/relationships/hyperlink" Target="http://gorohovec.ru/tinybrowser/files/kupr/236_9_.zip" TargetMode="External"/><Relationship Id="rId4" Type="http://schemas.openxmlformats.org/officeDocument/2006/relationships/hyperlink" Target="http://gorohovec.ru/tinybrowser/files/kupr/236_3.zip" TargetMode="External"/><Relationship Id="rId9" Type="http://schemas.openxmlformats.org/officeDocument/2006/relationships/hyperlink" Target="http://gorohovec.ru/tinybrowser/files/kupr/236_10_.zip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dtf.avo.ru/image/journal/article?img_id=8449726&amp;t=150306681115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31874" y="0"/>
            <a:ext cx="12192000" cy="6858000"/>
          </a:xfrm>
          <a:prstGeom prst="rect">
            <a:avLst/>
          </a:prstGeom>
          <a:noFill/>
          <a:effectLst>
            <a:glow rad="939800">
              <a:schemeClr val="accent5">
                <a:satMod val="175000"/>
                <a:alpha val="7000"/>
              </a:schemeClr>
            </a:glow>
            <a:outerShdw blurRad="50800" dist="50800" dir="8640000" sx="95000" sy="95000" algn="ctr" rotWithShape="0">
              <a:srgbClr val="FFFF00">
                <a:alpha val="84000"/>
              </a:srgbClr>
            </a:outerShdw>
            <a:reflection stA="98000" endPos="65000" dist="50800" dir="5400000" sy="-100000" algn="bl" rotWithShape="0"/>
            <a:softEdge rad="1143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0500" y="247650"/>
            <a:ext cx="11791950" cy="6438900"/>
          </a:xfrm>
          <a:prstGeom prst="rect">
            <a:avLst/>
          </a:prstGeom>
          <a:noFill/>
          <a:ln>
            <a:solidFill>
              <a:srgbClr val="4B0108"/>
            </a:solidFill>
          </a:ln>
          <a:effectLst>
            <a:glow rad="762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 </a:t>
            </a:r>
          </a:p>
          <a:p>
            <a:pPr algn="ctr">
              <a:defRPr/>
            </a:pPr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отчету об исполнении бюджета муниципального образования Куприяновское </a:t>
            </a:r>
          </a:p>
          <a:p>
            <a:pPr algn="ctr">
              <a:defRPr/>
            </a:pPr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 год, утвержденному</a:t>
            </a:r>
          </a:p>
          <a:p>
            <a:pPr algn="ctr">
              <a:defRPr/>
            </a:pPr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Решением Совета народных депутатов муниципального образования Куприяновское от 28.04.2022 № 25 </a:t>
            </a:r>
            <a:r>
              <a:rPr lang="ru-RU" sz="3200" b="1" dirty="0" smtClean="0">
                <a:solidFill>
                  <a:srgbClr val="7030A0"/>
                </a:solidFill>
              </a:rPr>
              <a:t>«</a:t>
            </a:r>
            <a:r>
              <a:rPr lang="ru-RU" sz="3200" b="1" dirty="0">
                <a:solidFill>
                  <a:srgbClr val="7030A0"/>
                </a:solidFill>
              </a:rPr>
              <a:t>Об утверждении отчета об исполнении бюджета муниципального образования Куприяновское за 2021 </a:t>
            </a:r>
            <a:r>
              <a:rPr lang="ru-RU" sz="3200" b="1">
                <a:solidFill>
                  <a:srgbClr val="7030A0"/>
                </a:solidFill>
              </a:rPr>
              <a:t>год</a:t>
            </a:r>
            <a:r>
              <a:rPr lang="ru-RU" sz="3200" b="1" smtClean="0">
                <a:solidFill>
                  <a:srgbClr val="7030A0"/>
                </a:solidFill>
              </a:rPr>
              <a:t>»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2500" b="1" u="sng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</a:t>
            </a:r>
            <a:r>
              <a:rPr lang="en-US" sz="25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gorohovec.ru/reshenie-snd-mo-kupriyanovskoe-211110.html</a:t>
            </a:r>
            <a:endParaRPr lang="ru-RU" sz="2500" b="1" u="sng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000" b="1" u="sng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u="sng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5"/>
          <p:cNvSpPr txBox="1">
            <a:spLocks/>
          </p:cNvSpPr>
          <p:nvPr/>
        </p:nvSpPr>
        <p:spPr>
          <a:xfrm>
            <a:off x="2743199" y="180393"/>
            <a:ext cx="6968835" cy="652786"/>
          </a:xfrm>
          <a:prstGeom prst="roundRect">
            <a:avLst/>
          </a:prstGeom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4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24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145" y="833179"/>
            <a:ext cx="2478981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20912" r="10633" b="14949"/>
          <a:stretch/>
        </p:blipFill>
        <p:spPr>
          <a:xfrm>
            <a:off x="729850" y="1321161"/>
            <a:ext cx="2169233" cy="1782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58937" y="991905"/>
            <a:ext cx="683187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6" y="1551527"/>
            <a:ext cx="3907442" cy="2156347"/>
          </a:xfrm>
          <a:prstGeom prst="roundRect">
            <a:avLst>
              <a:gd name="adj" fmla="val 27929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4031673" y="4423567"/>
            <a:ext cx="2588029" cy="19747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(федеральный бюджет, бюджеты государственных внебюджетных фондов РФ)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88727" y="4423569"/>
            <a:ext cx="2729345" cy="19747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2034" y="4480815"/>
            <a:ext cx="2287292" cy="19747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8123023" y="3788503"/>
            <a:ext cx="0" cy="63506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712034" y="3707874"/>
            <a:ext cx="1143646" cy="67792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400502" y="3788503"/>
            <a:ext cx="1219200" cy="57338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8366" y="3078427"/>
            <a:ext cx="413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заработная плата, премии и т.п.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оплата коммунальных услуг, расходы на питание, транспорт и т.п.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764" y="3936234"/>
            <a:ext cx="274010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0" y="4423567"/>
            <a:ext cx="2209492" cy="1512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88365" y="5899333"/>
            <a:ext cx="3843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выручка от реализации и т.п.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выплата заработной платы рабочим, закупка материалов.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76894" y="0"/>
            <a:ext cx="11400311" cy="6589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Муниципальная программа </a:t>
            </a:r>
            <a:r>
              <a:rPr lang="ru-RU" sz="2000" b="1" dirty="0" smtClean="0">
                <a:solidFill>
                  <a:srgbClr val="FF0000"/>
                </a:solidFill>
              </a:rPr>
              <a:t>«Управление муниципальным имуществом и земельными ресурсами муниципального образования Куприяновское»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ОТЧЕТ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ОБ ИСПОЛНЕНИИ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ПРОГРАММЫ за 2021 год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69911"/>
              </p:ext>
            </p:extLst>
          </p:nvPr>
        </p:nvGraphicFramePr>
        <p:xfrm>
          <a:off x="0" y="737760"/>
          <a:ext cx="12192000" cy="6120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347"/>
                <a:gridCol w="4572097"/>
                <a:gridCol w="1291613"/>
                <a:gridCol w="1030505"/>
                <a:gridCol w="1204673"/>
                <a:gridCol w="3352765"/>
              </a:tblGrid>
              <a:tr h="5027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№ пункта Программы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Наименование мероприятия Программы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Плановое финансирование на отчётный год, тыс. руб.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Фактическое исполнение, тыс. руб.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Сведения о выполнении, количественные и (или) качественные показатели, характеризующие выполнение, , за отчетный период</a:t>
                      </a:r>
                      <a:b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</a:rPr>
                      </a:b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</a:tr>
              <a:tr h="1246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за отчетный период 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с начала реализации Программы (за </a:t>
                      </a:r>
                      <a:r>
                        <a:rPr lang="ru-RU" sz="16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2015-2021 </a:t>
                      </a:r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годы)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местный бюджет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местный бюджет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</a:tr>
              <a:tr h="110643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Цель. Повышение эффективности управления и распоряжения муниципальным имуществом и земельными ресурсами, находящимися в собственности муниципального образования Куприяновское, для обеспечения решения задач в социально-экономической сфере деятельности, стоящих перед органом местного самоуправления Администрацией муниципального образования Куприяновское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74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Задача 1. Обеспечение оптимизации состава, структуры, сохранности и использования имущества муниципального образования Куприяновское и максимальное вовлечение его в хозяйственный оборот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8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1.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 Обеспечение оптимизации состава, структуры, сохранности и использования имущества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18,6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18,6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368,7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Оптимизация состава, структуры, сохранности и использования имущества муниципального образования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</a:tr>
              <a:tr h="50274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Задача 2. Обеспечение оптимизации использования земельных ресурсов, информационного взаимодействия с органом кадастрового учета и регистрации прав, создания базы данных земельных участков на территории муниципального образования Куприяновское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2.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Оптимизации использования земельных ресурсов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86,7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86,7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1 201,7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Оптимизация использования земельных ресурсов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0"/>
            <a:ext cx="12192000" cy="6589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Муниципальная программа </a:t>
            </a:r>
            <a:r>
              <a:rPr lang="ru-RU" sz="2000" b="1" dirty="0" smtClean="0">
                <a:solidFill>
                  <a:srgbClr val="FF0000"/>
                </a:solidFill>
              </a:rPr>
              <a:t>«Управление муниципальным имуществом и земельными ресурсами муниципального образования Куприяновское»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ОТЧЕТ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ОБ ИСПОЛНЕНИИ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ПРОГРАММЫ за 2021 год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40702"/>
              </p:ext>
            </p:extLst>
          </p:nvPr>
        </p:nvGraphicFramePr>
        <p:xfrm>
          <a:off x="0" y="695720"/>
          <a:ext cx="12191999" cy="6108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3498"/>
                <a:gridCol w="4723243"/>
                <a:gridCol w="1108131"/>
                <a:gridCol w="1024822"/>
                <a:gridCol w="1198030"/>
                <a:gridCol w="3334275"/>
              </a:tblGrid>
              <a:tr h="5435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пункта Программы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Программы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финансирование на отчётный год, тыс. руб.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исполнение, тыс. руб.</a:t>
                      </a:r>
                      <a:endParaRPr lang="ru-RU" sz="14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выполнении, количественные и (или) качественные показатели, характеризующие выполнение, , за отчетный период</a:t>
                      </a:r>
                      <a:b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</a:tr>
              <a:tr h="1008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отчетный период 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начала реализации Программы (за </a:t>
                      </a:r>
                      <a:r>
                        <a:rPr lang="ru-RU" sz="14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2015-2021 </a:t>
                      </a:r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годы)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4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</a:tr>
              <a:tr h="42618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3. Обеспечение органов местного самоуправления и подведомственных ему учреждений имуществом, необходимым для выполнения своих функций, а также содержание этого имущества в исправном состоянии</a:t>
                      </a:r>
                      <a:endParaRPr lang="ru-RU" sz="1400" b="1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8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органов местного самоуправления и подведомственных ему учреждений имуществом, необходимым для выполнения своих функций, а также содержание этого имущества в исправном состоянии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737,4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737,4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3 075,8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Выявления объектов налогообложения и увеличение поступлений налогов в бюджет. Обеспечение содержания имущества и реализации мероприятий Программы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</a:tr>
              <a:tr h="2009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842,7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842,7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4 646,2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эффективности управления и распоряжения муниципальным имуществом и земельными ресурсами, находящимися в собственности муниципального образования Куприяновское, для обеспечения решения задач в социально-экономической сфере деятельности, стоящих перед органом местного самоуправления 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1" marR="6721" marT="6721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26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390" y="123430"/>
            <a:ext cx="11532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Значения индикаторов и показателей для достижения целей и задач муниципальной программы «Управление муниципальным имуществом и земельными ресурсами муниципального образования Куприяновское» </a:t>
            </a:r>
            <a:r>
              <a:rPr lang="ru-RU" b="1" dirty="0" smtClean="0"/>
              <a:t>за 2021 </a:t>
            </a:r>
            <a:r>
              <a:rPr lang="ru-RU" b="1" dirty="0"/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545237"/>
              </p:ext>
            </p:extLst>
          </p:nvPr>
        </p:nvGraphicFramePr>
        <p:xfrm>
          <a:off x="-60960" y="1046760"/>
          <a:ext cx="12252960" cy="5811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5579"/>
                <a:gridCol w="1366984"/>
                <a:gridCol w="1700333"/>
                <a:gridCol w="1530064"/>
              </a:tblGrid>
              <a:tr h="5011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Наименование индикаторов и показателей реализации Программы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Един. </a:t>
                      </a:r>
                      <a:r>
                        <a:rPr lang="ru-RU" sz="1600" b="1" dirty="0" err="1">
                          <a:effectLst/>
                        </a:rPr>
                        <a:t>измер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Значения индикаторов и показателей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план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факт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60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</a:rPr>
                        <a:t>3</a:t>
                      </a:r>
                      <a:endParaRPr lang="ru-RU" sz="12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solidFill>
                      <a:srgbClr val="7030A0"/>
                    </a:solidFill>
                  </a:tcPr>
                </a:tc>
              </a:tr>
              <a:tr h="96424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Цель. Повышение эффективности управления и распоряжения муниципальным имуществом и земельными ресурсами, находящимися в собственности муниципального образования Куприяновское, для обеспечения решения задач в социально-экономической сфере деятельности, стоящих перед органом местного самоуправления Администрацией муниципального образования Куприяновское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98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FF00"/>
                          </a:solidFill>
                          <a:effectLst/>
                        </a:rPr>
                        <a:t>Задача 1. Обеспечение оптимизации состава, структуры, сохранности и использования имущества муниципального образования Куприяновское и максимальное вовлечение его в хозяйственный оборот</a:t>
                      </a:r>
                      <a:endParaRPr lang="ru-RU" sz="1600" b="1" dirty="0">
                        <a:solidFill>
                          <a:srgbClr val="00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технических паспортов на нежилые помещения, здания и сооружения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шт.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4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Передача и реализация муниципального имущества, незадействованного в обеспечении деятельности органа местного самоуправления и подведомственных казенных учреждений, и приведение в соответствие состава муниципального имущества полномочиям органов местного самоуправления</a:t>
                      </a: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1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квартир из собственности муниципального образования Куприяновское для приватизации гражданам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шт.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766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solidFill>
                            <a:srgbClr val="00FF00"/>
                          </a:solidFill>
                          <a:effectLst/>
                        </a:rPr>
                        <a:t>Задача 2. Обеспечение оптимизации использования земельных ресурсов, информационного взаимодействия с органом кадастрового учета и регистрации прав, создания базы данных земельных участков на территории муниципального образования Куприяновское</a:t>
                      </a:r>
                      <a:endParaRPr lang="ru-RU" sz="1600" b="1" dirty="0">
                        <a:solidFill>
                          <a:srgbClr val="00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Обеспечение изготовления кадастровых паспортов земельных участков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шт.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/>
                </a:tc>
              </a:tr>
              <a:tr h="358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Обеспечение выполнения проектов межевания и планировок земельных участков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шт.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/>
                </a:tc>
              </a:tr>
            </a:tbl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390" y="123430"/>
            <a:ext cx="11532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Значения индикаторов и показателей для достижения целей и задач муниципальной программы «Управление муниципальным имуществом и земельными ресурсами муниципального образования Куприяновское» </a:t>
            </a:r>
            <a:r>
              <a:rPr lang="ru-RU" b="1" dirty="0" smtClean="0"/>
              <a:t>за 2021 </a:t>
            </a:r>
            <a:r>
              <a:rPr lang="ru-RU" b="1" dirty="0"/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29550"/>
              </p:ext>
            </p:extLst>
          </p:nvPr>
        </p:nvGraphicFramePr>
        <p:xfrm>
          <a:off x="274320" y="1152226"/>
          <a:ext cx="11859703" cy="3785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8305"/>
                <a:gridCol w="1350338"/>
                <a:gridCol w="1679628"/>
                <a:gridCol w="1511432"/>
              </a:tblGrid>
              <a:tr h="6554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Наименование индикаторов и показателей реализации Программы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</a:rPr>
                        <a:t>Един. </a:t>
                      </a:r>
                      <a:r>
                        <a:rPr lang="ru-RU" sz="1800" b="1" dirty="0" err="1">
                          <a:solidFill>
                            <a:srgbClr val="FFFFFF"/>
                          </a:solidFill>
                          <a:effectLst/>
                        </a:rPr>
                        <a:t>измер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</a:rPr>
                        <a:t>.</a:t>
                      </a:r>
                      <a:endParaRPr lang="ru-RU" sz="18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</a:rPr>
                        <a:t>Значения индикаторов и показателей</a:t>
                      </a:r>
                      <a:endParaRPr lang="ru-RU" sz="18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</a:rPr>
                        <a:t>план</a:t>
                      </a:r>
                      <a:endParaRPr lang="ru-RU" sz="18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</a:rPr>
                        <a:t>факт</a:t>
                      </a:r>
                      <a:endParaRPr lang="ru-RU" sz="18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68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</a:rPr>
                        <a:t>3</a:t>
                      </a:r>
                      <a:endParaRPr lang="ru-RU" sz="12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0604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rgbClr val="00FF00"/>
                          </a:solidFill>
                          <a:effectLst/>
                        </a:rPr>
                        <a:t>Задача 3. Обеспечение органов местного самоуправления и подведомственных ему учреждений имуществом, необходимым для выполнения своих функций, а также содержание этого имущества в исправном состоянии</a:t>
                      </a:r>
                      <a:endParaRPr lang="ru-RU" sz="1800" b="1" dirty="0">
                        <a:solidFill>
                          <a:srgbClr val="00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Количество выявленных неучтенных объектов налогообложения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шт.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 smtClean="0">
                          <a:effectLst/>
                        </a:rPr>
                        <a:t>10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/>
                </a:tc>
              </a:tr>
              <a:tr h="538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Анализирование</a:t>
                      </a:r>
                      <a:r>
                        <a:rPr lang="ru-RU" sz="1800" b="1" dirty="0">
                          <a:effectLst/>
                        </a:rPr>
                        <a:t> реализации Программы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шт.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8" marR="37638" marT="0" marB="0" anchor="ctr"/>
                </a:tc>
              </a:tr>
            </a:tbl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8769" y="0"/>
            <a:ext cx="11503230" cy="6992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Муниципальная адресная </a:t>
            </a:r>
            <a:r>
              <a:rPr lang="ru-RU" sz="2000" b="1" dirty="0">
                <a:solidFill>
                  <a:srgbClr val="002060"/>
                </a:solidFill>
              </a:rPr>
              <a:t>программа</a:t>
            </a:r>
            <a:r>
              <a:rPr lang="ru-RU" sz="2000" b="1" dirty="0">
                <a:solidFill>
                  <a:srgbClr val="FF0000"/>
                </a:solidFill>
              </a:rPr>
              <a:t> «Переселение граждан из аварийного жилищного фонда муниципального образования Куприяновское</a:t>
            </a:r>
            <a:r>
              <a:rPr lang="ru-RU" sz="2000" b="1" dirty="0" smtClean="0">
                <a:solidFill>
                  <a:srgbClr val="FF0000"/>
                </a:solidFill>
              </a:rPr>
              <a:t>».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ОТЧЕТ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ОБ ИСПОЛНЕНИИ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ПРОГРАММЫ за 2021 год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2396"/>
              </p:ext>
            </p:extLst>
          </p:nvPr>
        </p:nvGraphicFramePr>
        <p:xfrm>
          <a:off x="15242" y="676894"/>
          <a:ext cx="12191998" cy="6169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328"/>
                <a:gridCol w="1331259"/>
                <a:gridCol w="1147044"/>
                <a:gridCol w="862930"/>
                <a:gridCol w="894590"/>
                <a:gridCol w="847165"/>
                <a:gridCol w="981635"/>
                <a:gridCol w="1008530"/>
                <a:gridCol w="874059"/>
                <a:gridCol w="871092"/>
                <a:gridCol w="902525"/>
                <a:gridCol w="1919841"/>
              </a:tblGrid>
              <a:tr h="2379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пункта Программы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мероприятия Программы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Плановое финансирование на отчётный год, тыс.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Фактическое исполнение, тыс.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Сведения о выполнении, количественные и (или) качественные показатели, характеризующие выполнение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</a:tr>
              <a:tr h="441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за отчетный период 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 начала реализации Программы (за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2019-2021 годы)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5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федер. бюджет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област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. бюджет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местный бюджет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дополн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федер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. бюджет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област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. бюджет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местный бюджет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дополн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737" marR="4737" marT="4737" marB="0" anchor="ctr">
                    <a:solidFill>
                      <a:srgbClr val="4B0108"/>
                    </a:solidFill>
                  </a:tcPr>
                </a:tc>
              </a:tr>
              <a:tr h="30514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/>
                        </a:rPr>
                        <a:t>Цель. Обеспечение устойчивого сокращения непригодного для проживания жилищного фонда, признанного аварийным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Задача 1. Расселение граждан из жилых помещений, находящихся в аварийных многоквартирных домах, в благоустроенные жилые помещения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9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Обеспечение расселения граждан из аварийного фонда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1 977,818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834,237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974,644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54,881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11,238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3 154,846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1 010,164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66,721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310,586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квадратных метров, расселенного аварийного жилищного фонда – 56,1 м</a:t>
                      </a:r>
                      <a:r>
                        <a:rPr lang="ru-RU" sz="1400" kern="1200" baseline="300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Количество квадратных метров, приобретенного жилищного фонда – 60,7 м</a:t>
                      </a:r>
                      <a:r>
                        <a:rPr lang="ru-RU" sz="1400" kern="1200" baseline="300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 Количество граждан, расселенных из аварийного жилищного фонда Количество граждан, расселенных из аварийного жилищного фонда – 4 чел.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</a:tr>
              <a:tr h="256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1 977,818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834,237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974,644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54,881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11,238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3 154,846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1 010,164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66,721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310,586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</a:tr>
              <a:tr h="1660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 С Е Г О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1 875,000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4 542,317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760" y="216959"/>
            <a:ext cx="11648331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FF00"/>
                </a:solidFill>
              </a:rPr>
              <a:t>Значения индикаторов и показателей для достижения целей и задач муниципальной </a:t>
            </a:r>
            <a:r>
              <a:rPr lang="ru-RU" sz="2200" dirty="0" smtClean="0">
                <a:solidFill>
                  <a:srgbClr val="00FF00"/>
                </a:solidFill>
              </a:rPr>
              <a:t>адресной программы </a:t>
            </a:r>
            <a:r>
              <a:rPr lang="ru-RU" sz="2200" b="1" dirty="0">
                <a:solidFill>
                  <a:srgbClr val="FF0000"/>
                </a:solidFill>
              </a:rPr>
              <a:t>«Переселение граждан из аварийного жилищного фонда муниципального образования </a:t>
            </a:r>
            <a:r>
              <a:rPr lang="ru-RU" sz="2200" b="1" dirty="0" smtClean="0">
                <a:solidFill>
                  <a:srgbClr val="FF0000"/>
                </a:solidFill>
              </a:rPr>
              <a:t>Куприяновское» </a:t>
            </a:r>
            <a:r>
              <a:rPr lang="ru-RU" sz="2200" dirty="0" smtClean="0">
                <a:solidFill>
                  <a:srgbClr val="00FF00"/>
                </a:solidFill>
              </a:rPr>
              <a:t>за 2021 </a:t>
            </a:r>
            <a:r>
              <a:rPr lang="ru-RU" sz="2200" dirty="0">
                <a:solidFill>
                  <a:srgbClr val="00FF00"/>
                </a:solidFill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193025"/>
              </p:ext>
            </p:extLst>
          </p:nvPr>
        </p:nvGraphicFramePr>
        <p:xfrm>
          <a:off x="-30480" y="1465730"/>
          <a:ext cx="12222480" cy="5285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8046"/>
                <a:gridCol w="1428644"/>
                <a:gridCol w="1347440"/>
                <a:gridCol w="1298350"/>
              </a:tblGrid>
              <a:tr h="6540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Наименование индикаторов и показателей реализации Программы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Един. </a:t>
                      </a:r>
                      <a:r>
                        <a:rPr lang="ru-RU" sz="1800" b="1" dirty="0" err="1">
                          <a:effectLst/>
                        </a:rPr>
                        <a:t>измер</a:t>
                      </a:r>
                      <a:r>
                        <a:rPr lang="ru-RU" sz="1800" b="1" dirty="0">
                          <a:effectLst/>
                        </a:rPr>
                        <a:t>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Значения индикаторов и показателей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2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539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Цель. Обеспечение устойчивого сокращения непригодного для проживания жилищного фонда, признанного аварийным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75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1. Расселение граждан из жилых помещений, находящихся в аварийных многоквартирных домах, в благоустроенные жилые помещения 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квадратных метров, расселенного аварийного жилищного фонда, признанным таковым до </a:t>
                      </a:r>
                      <a:r>
                        <a:rPr lang="ru-RU" sz="1400" kern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01.01.2017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b="1" kern="1200" baseline="30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30,7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55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граждан, расселенных из аварийного жилищного фонда, признанным таковым до 01.01.2017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55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квадратных метров, расселенного аварийного жилищного фонда, п признанным таковым после 01.01.2017 до 01.01.2019</a:t>
                      </a:r>
                      <a:endParaRPr lang="ru-RU" sz="10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b="1" kern="1200" baseline="30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55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граждан, расселенных из аварийного жилищного фонда,  признанным таковым после 01.01.2017 до 01.01.2019</a:t>
                      </a:r>
                      <a:endParaRPr lang="ru-RU" sz="10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0781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2.Ликвидация аварийных многоквартирных домов на территории муниципального образования Куприяновское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6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ликвидируемых аварийных многоквартирных домов</a:t>
                      </a: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195" y="10479"/>
            <a:ext cx="11924805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Муниципальная программа </a:t>
            </a:r>
            <a:r>
              <a:rPr lang="ru-RU" sz="2400" b="1" dirty="0">
                <a:solidFill>
                  <a:srgbClr val="FF0000"/>
                </a:solidFill>
              </a:rPr>
              <a:t>«Обеспечение муниципального управления в муниципальном образовании Куприяновское»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ОТЧЕТ ОБ ИСПОЛНЕНИИ ПРОГРАММЫ  за 2021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14212"/>
              </p:ext>
            </p:extLst>
          </p:nvPr>
        </p:nvGraphicFramePr>
        <p:xfrm>
          <a:off x="0" y="1363208"/>
          <a:ext cx="12192000" cy="5494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4334"/>
                <a:gridCol w="2869683"/>
                <a:gridCol w="1332005"/>
                <a:gridCol w="966807"/>
                <a:gridCol w="966807"/>
                <a:gridCol w="762072"/>
                <a:gridCol w="1023677"/>
                <a:gridCol w="3456615"/>
              </a:tblGrid>
              <a:tr h="4905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№ пункта Программы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Наименование мероприятия Программы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Плановое финансирование на отчётный </a:t>
                      </a:r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Фактическое </a:t>
                      </a:r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исполнение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Сведения о выполнении, количественные и (или) качественные показатели, характеризующие выполнение, за отчетный период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</a:tr>
              <a:tr h="692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федерал. </a:t>
                      </a:r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бюджет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dirty="0" err="1" smtClean="0">
                          <a:solidFill>
                            <a:srgbClr val="00FF00"/>
                          </a:solidFill>
                          <a:effectLst/>
                        </a:rPr>
                        <a:t>област</a:t>
                      </a:r>
                      <a:r>
                        <a:rPr lang="ru-RU" sz="15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. бюджет</a:t>
                      </a:r>
                      <a:endParaRPr lang="ru-RU" sz="1500" b="1" i="0" u="none" strike="noStrike" dirty="0" smtClean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местный бюджет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 smtClean="0">
                          <a:solidFill>
                            <a:srgbClr val="00FF00"/>
                          </a:solidFill>
                          <a:effectLst/>
                        </a:rPr>
                        <a:t>внебюд</a:t>
                      </a:r>
                      <a:r>
                        <a:rPr lang="ru-RU" sz="15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. 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1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</a:tr>
              <a:tr h="48411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- Повышение эффективности деятельности органов местного самоуправления и качества муниципального управления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4" marR="8094" marT="809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rgbClr val="002060"/>
                    </a:solidFill>
                  </a:tcPr>
                </a:tc>
              </a:tr>
              <a:tr h="79420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1- Создание необходимых условий для эффективного исполнения муниципальных функций по обеспечению реализации полномочий органов местного самоуправления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4" marR="8094" marT="809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4" marR="8094" marT="8094" marB="0" anchor="ctr">
                    <a:solidFill>
                      <a:srgbClr val="002060"/>
                    </a:solidFill>
                  </a:tcPr>
                </a:tc>
              </a:tr>
              <a:tr h="1595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 необходимых условий для эффективного исполнения муниципальных функций по обеспечению реализации полномочий органов местного самоуправления"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6 876,4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215,4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2859,7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3801,3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осуществления деятельности администрации муниципального образования Куприяновское материально-техническими ресурсами для исполнения своих функций по решению вопросов местного значения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117204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2 - Создание необходимых условий муниципальному казенному учреждению для эффективного осуществления функций по обеспечению деятельности органов местного самоуправления для реализации исполнения ими функций и полномочий, совершенствованию учета своей деятельности и органов местного самоуправления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195" y="10479"/>
            <a:ext cx="11924805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Муниципальная программа </a:t>
            </a:r>
            <a:r>
              <a:rPr lang="ru-RU" sz="2400" b="1" dirty="0">
                <a:solidFill>
                  <a:srgbClr val="FF0000"/>
                </a:solidFill>
              </a:rPr>
              <a:t>«Обеспечение муниципального управления в муниципальном образовании Куприяновское»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ОТЧЕТ ОБ ИСПОЛНЕНИИ ПРОГРАММЫ  за 2021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995388"/>
              </p:ext>
            </p:extLst>
          </p:nvPr>
        </p:nvGraphicFramePr>
        <p:xfrm>
          <a:off x="0" y="1363208"/>
          <a:ext cx="12192000" cy="5314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4334"/>
                <a:gridCol w="2869683"/>
                <a:gridCol w="1332005"/>
                <a:gridCol w="966807"/>
                <a:gridCol w="966807"/>
                <a:gridCol w="762072"/>
                <a:gridCol w="1023677"/>
                <a:gridCol w="3456615"/>
              </a:tblGrid>
              <a:tr h="4592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№ пункта Программы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Наименование мероприятия Программы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Плановое финансирование на отчётный </a:t>
                      </a:r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Фактическое </a:t>
                      </a:r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исполнение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Сведения о выполнении, количественные и (или) качественные показатели, характеризующие выполнение, за отчетный период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</a:tr>
              <a:tr h="64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федерал. </a:t>
                      </a:r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бюджет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dirty="0" err="1" smtClean="0">
                          <a:solidFill>
                            <a:srgbClr val="00FF00"/>
                          </a:solidFill>
                          <a:effectLst/>
                        </a:rPr>
                        <a:t>област</a:t>
                      </a:r>
                      <a:r>
                        <a:rPr lang="ru-RU" sz="15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. бюджет</a:t>
                      </a:r>
                      <a:endParaRPr lang="ru-RU" sz="1500" b="1" i="0" u="none" strike="noStrike" dirty="0" smtClean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местный бюджет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 smtClean="0">
                          <a:solidFill>
                            <a:srgbClr val="00FF00"/>
                          </a:solidFill>
                          <a:effectLst/>
                        </a:rPr>
                        <a:t>внебюд</a:t>
                      </a:r>
                      <a:r>
                        <a:rPr lang="ru-RU" sz="15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. 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</a:tr>
              <a:tr h="544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 необходимых условий муниципальному казенному учреждению для эффективного осуществления функций по обеспечению деятельности органов местного самоуправления для реализации исполнения ими функций и полномочий, совершенствованию учета своей деятельности и органов местного самоуправления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4 422,5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21,0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108,0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4293,5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осуществления деятельности муниципального казенного учреждения для эффективного осуществления функций по обеспечению деятельности органов местного самоуправления для реализации исполнения ими функций и полномочий, совершенствованию учета своей деятельности и органов местного самоуправления, предоставления муниципальных услуг в соответствии с их реестром, утвержденным решением Совета народных депутатов муниципального образования Куприяновское от   21.05.2015 № 23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54441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И Т О Г О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11 298,9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236,4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2 967,7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8 094,8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4168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В С Е Г О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11 298,9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390" y="0"/>
            <a:ext cx="11657609" cy="11695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FF00"/>
                </a:solidFill>
              </a:rPr>
              <a:t>Значения индикаторов и </a:t>
            </a:r>
            <a:r>
              <a:rPr lang="ru-RU" sz="2200" b="1" dirty="0">
                <a:solidFill>
                  <a:srgbClr val="00FF00"/>
                </a:solidFill>
              </a:rPr>
              <a:t>показателей для достижения целей и задач муниципальной </a:t>
            </a:r>
            <a:r>
              <a:rPr lang="ru-RU" sz="2200" b="1" dirty="0" smtClean="0">
                <a:solidFill>
                  <a:srgbClr val="00FF00"/>
                </a:solidFill>
              </a:rPr>
              <a:t>адресной программы </a:t>
            </a:r>
            <a:r>
              <a:rPr lang="ru-RU" sz="2400" b="1" dirty="0">
                <a:solidFill>
                  <a:srgbClr val="FF0000"/>
                </a:solidFill>
              </a:rPr>
              <a:t>«Обеспечение муниципального управления в муниципальном образовании Куприяновское</a:t>
            </a:r>
            <a:r>
              <a:rPr lang="ru-RU" sz="2400" b="1" dirty="0" smtClean="0">
                <a:solidFill>
                  <a:srgbClr val="FF0000"/>
                </a:solidFill>
              </a:rPr>
              <a:t>» </a:t>
            </a:r>
            <a:r>
              <a:rPr lang="ru-RU" sz="2400" b="1" dirty="0" smtClean="0">
                <a:solidFill>
                  <a:srgbClr val="00FF00"/>
                </a:solidFill>
              </a:rPr>
              <a:t>за 2021 год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43243"/>
              </p:ext>
            </p:extLst>
          </p:nvPr>
        </p:nvGraphicFramePr>
        <p:xfrm>
          <a:off x="0" y="1211342"/>
          <a:ext cx="12222480" cy="5646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8046"/>
                <a:gridCol w="1428644"/>
                <a:gridCol w="1347440"/>
                <a:gridCol w="1298350"/>
              </a:tblGrid>
              <a:tr h="5762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Наименование индикаторов и показателей реализации Программы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Един. </a:t>
                      </a:r>
                      <a:r>
                        <a:rPr lang="ru-RU" sz="1800" b="1" dirty="0" err="1">
                          <a:effectLst/>
                        </a:rPr>
                        <a:t>измер</a:t>
                      </a:r>
                      <a:r>
                        <a:rPr lang="ru-RU" sz="1800" b="1" dirty="0">
                          <a:effectLst/>
                        </a:rPr>
                        <a:t>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Значения индикаторов и показателей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1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343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- Повышение эффективности деятельности органов местного самоуправления и качества муниципального управления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32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Задача 1- Создание необходимых условий для эффективного исполнения муниципальных функций по обеспечению реализации полномочий органов местного самоуправления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удовлетворенности населения деятельностью органов администрации муниципального образования Куприяновской</a:t>
                      </a:r>
                      <a:endParaRPr lang="ru-RU" sz="10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Наличие актуализированного Прогноза социально-экономического развития муниципального образования Куприяновской</a:t>
                      </a:r>
                      <a:endParaRPr lang="ru-RU" sz="10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7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использования субвенции на исполнение принятых государственных полномочий по осуществлению первичного воинского учета на территориях, где отсутствуют военные комиссариаты;</a:t>
                      </a:r>
                      <a:endParaRPr lang="ru-RU" sz="10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обращений граждан, рассмотренных без нарушений установленных сроков, в общем числе обращений граждан</a:t>
                      </a:r>
                      <a:endParaRPr lang="ru-RU" sz="10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99,6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жалоб от органов местного самоуправления, передающих часть полномочий на решение вопросов местного значения муниципальному образованию Куприяновское</a:t>
                      </a:r>
                      <a:endParaRPr lang="ru-RU" sz="10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6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Обеспеченность финансирования передаваемых полномочий поселения на решение вопросов местного значения администрации муниципального образования Гороховецкий район в соответствии с заключенными Соглашениями о передачи части полномочий по решению вопросов местного значения</a:t>
                      </a:r>
                      <a:endParaRPr lang="ru-RU" sz="10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390" y="0"/>
            <a:ext cx="11657609" cy="11695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FF00"/>
                </a:solidFill>
              </a:rPr>
              <a:t>Значения индикаторов и </a:t>
            </a:r>
            <a:r>
              <a:rPr lang="ru-RU" sz="2200" b="1" dirty="0">
                <a:solidFill>
                  <a:srgbClr val="00FF00"/>
                </a:solidFill>
              </a:rPr>
              <a:t>показателей для достижения целей и задач муниципальной </a:t>
            </a:r>
            <a:r>
              <a:rPr lang="ru-RU" sz="2200" b="1" dirty="0" smtClean="0">
                <a:solidFill>
                  <a:srgbClr val="00FF00"/>
                </a:solidFill>
              </a:rPr>
              <a:t>адресной программы </a:t>
            </a:r>
            <a:r>
              <a:rPr lang="ru-RU" sz="2400" b="1" dirty="0">
                <a:solidFill>
                  <a:srgbClr val="FF0000"/>
                </a:solidFill>
              </a:rPr>
              <a:t>«Обеспечение муниципального управления в муниципальном образовании Куприяновское</a:t>
            </a:r>
            <a:r>
              <a:rPr lang="ru-RU" sz="2400" b="1" dirty="0" smtClean="0">
                <a:solidFill>
                  <a:srgbClr val="FF0000"/>
                </a:solidFill>
              </a:rPr>
              <a:t>» </a:t>
            </a:r>
            <a:r>
              <a:rPr lang="ru-RU" sz="2400" b="1" dirty="0" smtClean="0">
                <a:solidFill>
                  <a:srgbClr val="00FF00"/>
                </a:solidFill>
              </a:rPr>
              <a:t>за 2021 год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45758"/>
              </p:ext>
            </p:extLst>
          </p:nvPr>
        </p:nvGraphicFramePr>
        <p:xfrm>
          <a:off x="0" y="1321950"/>
          <a:ext cx="12222480" cy="5536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8046"/>
                <a:gridCol w="1428644"/>
                <a:gridCol w="1347440"/>
                <a:gridCol w="1298350"/>
              </a:tblGrid>
              <a:tr h="6816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Наименование индикаторов и показателей реализации Программы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Един. </a:t>
                      </a:r>
                      <a:r>
                        <a:rPr lang="ru-RU" sz="1800" b="1" dirty="0" err="1">
                          <a:effectLst/>
                        </a:rPr>
                        <a:t>измер</a:t>
                      </a:r>
                      <a:r>
                        <a:rPr lang="ru-RU" sz="1800" b="1" dirty="0">
                          <a:effectLst/>
                        </a:rPr>
                        <a:t>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Значения индикаторов и показателей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46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671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2 - Создание необходимых условий муниципальному казенному учреждению для эффективного осуществления функций по обеспечению деятельности органов местного самоуправления для реализации исполнения ими функций и полномочий, совершенствованию учета своей деятельности и органов местного самоуправления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7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жалоб от органов местного самоуправления на качество транспортного и материально-технического обеспечения муниципальным казенным учреждением «Административный центр муниципального образования Куприяновское»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4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 просроченной кредиторской задолженности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7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предоставления форм бюджетной, налоговой и статистической отчетности по всем обслуживаемым учреждениям с нарушением сроков предоставления от общего количества предоставленных форм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7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 рейтинга качества организации и осуществления бюджетного процесса в муниципальном образовании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81,19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73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замечаний, выявленных при проверке контролирующими органами отчетности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7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жалоб от органов местного самоуправления на качество транспортного и материально-технического обеспечения муниципальным казенным учреждением «Административный центр муниципального образования Куприяновское»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320676"/>
            <a:ext cx="11201400" cy="822325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00"/>
            <a:ext cx="121920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marL="274320" indent="-21600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 «двойного счета» межбюджетных трансфертов)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10" y="1285860"/>
            <a:ext cx="3333773" cy="13573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или «бюджет расширенного правительства» (аналитическая категория)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2491" y="1285860"/>
            <a:ext cx="3048021" cy="1285884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58269" y="1285860"/>
            <a:ext cx="3143272" cy="128588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3714751" y="1643064"/>
            <a:ext cx="952500" cy="714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+</a:t>
            </a:r>
          </a:p>
        </p:txBody>
      </p:sp>
      <p:sp>
        <p:nvSpPr>
          <p:cNvPr id="8" name="Овал 7"/>
          <p:cNvSpPr/>
          <p:nvPr/>
        </p:nvSpPr>
        <p:spPr>
          <a:xfrm>
            <a:off x="7905751" y="1643063"/>
            <a:ext cx="857249" cy="6429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47" name="TextBox 12"/>
          <p:cNvSpPr txBox="1">
            <a:spLocks noChangeArrowheads="1"/>
          </p:cNvSpPr>
          <p:nvPr/>
        </p:nvSpPr>
        <p:spPr bwMode="auto">
          <a:xfrm>
            <a:off x="8001000" y="1500188"/>
            <a:ext cx="66675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800" dirty="0">
                <a:latin typeface="Cambria" pitchFamily="18" charset="0"/>
              </a:rPr>
              <a:t>+</a:t>
            </a:r>
          </a:p>
        </p:txBody>
      </p:sp>
      <p:sp>
        <p:nvSpPr>
          <p:cNvPr id="18448" name="TextBox 13"/>
          <p:cNvSpPr txBox="1">
            <a:spLocks noChangeArrowheads="1"/>
          </p:cNvSpPr>
          <p:nvPr/>
        </p:nvSpPr>
        <p:spPr bwMode="auto">
          <a:xfrm>
            <a:off x="3905251" y="1571626"/>
            <a:ext cx="571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dirty="0">
                <a:latin typeface="Cambria" pitchFamily="18" charset="0"/>
              </a:rPr>
              <a:t>=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10" y="3214686"/>
            <a:ext cx="3333773" cy="8572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62491" y="3143248"/>
            <a:ext cx="3048021" cy="92869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191515" y="3000372"/>
            <a:ext cx="1905013" cy="12144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191779" y="3000372"/>
            <a:ext cx="1809763" cy="12144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Территориальные фонды обязательного медицинского страхования</a:t>
            </a:r>
          </a:p>
        </p:txBody>
      </p:sp>
      <p:sp>
        <p:nvSpPr>
          <p:cNvPr id="49" name="Стрелка вверх 48"/>
          <p:cNvSpPr/>
          <p:nvPr/>
        </p:nvSpPr>
        <p:spPr>
          <a:xfrm>
            <a:off x="6286501" y="2571744"/>
            <a:ext cx="285752" cy="571504"/>
          </a:xfrm>
          <a:prstGeom prst="upArrow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Стрелка вверх 49"/>
          <p:cNvSpPr/>
          <p:nvPr/>
        </p:nvSpPr>
        <p:spPr>
          <a:xfrm>
            <a:off x="9048771" y="2571744"/>
            <a:ext cx="381003" cy="42862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Стрелка вверх 51"/>
          <p:cNvSpPr/>
          <p:nvPr/>
        </p:nvSpPr>
        <p:spPr>
          <a:xfrm>
            <a:off x="10953784" y="2571744"/>
            <a:ext cx="381003" cy="42862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2" name="Стрелка углом вверх 61"/>
          <p:cNvSpPr/>
          <p:nvPr/>
        </p:nvSpPr>
        <p:spPr>
          <a:xfrm>
            <a:off x="1809720" y="2571744"/>
            <a:ext cx="4191029" cy="500066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3" name="Блок-схема: процесс 62"/>
          <p:cNvSpPr/>
          <p:nvPr/>
        </p:nvSpPr>
        <p:spPr>
          <a:xfrm>
            <a:off x="1809720" y="3000372"/>
            <a:ext cx="190501" cy="28575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4" name="Блок-схема: процесс 63"/>
          <p:cNvSpPr/>
          <p:nvPr/>
        </p:nvSpPr>
        <p:spPr>
          <a:xfrm>
            <a:off x="285710" y="4500570"/>
            <a:ext cx="3333773" cy="1000132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Бюджеты субъектов Российской Федерации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(региональные бюджеты)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762491" y="4500570"/>
            <a:ext cx="3048021" cy="114300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Консолидированные бюджеты муниципальных районов</a:t>
            </a:r>
          </a:p>
        </p:txBody>
      </p:sp>
      <p:sp>
        <p:nvSpPr>
          <p:cNvPr id="67" name="Блок-схема: процесс 66"/>
          <p:cNvSpPr/>
          <p:nvPr/>
        </p:nvSpPr>
        <p:spPr>
          <a:xfrm>
            <a:off x="8953520" y="4500570"/>
            <a:ext cx="3048021" cy="928694"/>
          </a:xfrm>
          <a:prstGeom prst="flowChartProcess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Бюджеты городских округов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047715" y="6072206"/>
            <a:ext cx="2952771" cy="57150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Бюджеты районов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8572517" y="6000768"/>
            <a:ext cx="3143272" cy="57150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Бюджеты поселений</a:t>
            </a:r>
          </a:p>
        </p:txBody>
      </p:sp>
      <p:sp>
        <p:nvSpPr>
          <p:cNvPr id="70" name="Стрелка вверх 69"/>
          <p:cNvSpPr/>
          <p:nvPr/>
        </p:nvSpPr>
        <p:spPr>
          <a:xfrm>
            <a:off x="6381752" y="4071942"/>
            <a:ext cx="285752" cy="428628"/>
          </a:xfrm>
          <a:prstGeom prst="upArrow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" name="Стрелка углом вверх 70"/>
          <p:cNvSpPr/>
          <p:nvPr/>
        </p:nvSpPr>
        <p:spPr>
          <a:xfrm>
            <a:off x="1714470" y="4071942"/>
            <a:ext cx="4191029" cy="285752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8" name="Блок-схема: процесс 77"/>
          <p:cNvSpPr/>
          <p:nvPr/>
        </p:nvSpPr>
        <p:spPr>
          <a:xfrm>
            <a:off x="1714469" y="4357694"/>
            <a:ext cx="95251" cy="142876"/>
          </a:xfrm>
          <a:prstGeom prst="flowChart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9" name="Блок-схема: процесс 78"/>
          <p:cNvSpPr/>
          <p:nvPr/>
        </p:nvSpPr>
        <p:spPr>
          <a:xfrm>
            <a:off x="10001277" y="4286256"/>
            <a:ext cx="95251" cy="214314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0" name="Блок-схема: процесс 79"/>
          <p:cNvSpPr/>
          <p:nvPr/>
        </p:nvSpPr>
        <p:spPr>
          <a:xfrm>
            <a:off x="7048506" y="4286256"/>
            <a:ext cx="2952771" cy="71438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" name="Стрелка вверх 80"/>
          <p:cNvSpPr/>
          <p:nvPr/>
        </p:nvSpPr>
        <p:spPr>
          <a:xfrm>
            <a:off x="6953256" y="4071942"/>
            <a:ext cx="190501" cy="285752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3" name="Стрелка углом вверх 82"/>
          <p:cNvSpPr/>
          <p:nvPr/>
        </p:nvSpPr>
        <p:spPr>
          <a:xfrm>
            <a:off x="2666976" y="5643578"/>
            <a:ext cx="3143272" cy="285752"/>
          </a:xfrm>
          <a:prstGeom prst="bent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4" name="Блок-схема: процесс 83"/>
          <p:cNvSpPr/>
          <p:nvPr/>
        </p:nvSpPr>
        <p:spPr>
          <a:xfrm>
            <a:off x="2571725" y="5857892"/>
            <a:ext cx="95251" cy="214314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Блок-схема: процесс 84"/>
          <p:cNvSpPr/>
          <p:nvPr/>
        </p:nvSpPr>
        <p:spPr>
          <a:xfrm>
            <a:off x="6858005" y="5857892"/>
            <a:ext cx="3429024" cy="71438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6" name="Блок-схема: процесс 85"/>
          <p:cNvSpPr/>
          <p:nvPr/>
        </p:nvSpPr>
        <p:spPr>
          <a:xfrm>
            <a:off x="10191779" y="5857892"/>
            <a:ext cx="95251" cy="142876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7" name="Стрелка вверх 86"/>
          <p:cNvSpPr/>
          <p:nvPr/>
        </p:nvSpPr>
        <p:spPr>
          <a:xfrm>
            <a:off x="6762755" y="5643578"/>
            <a:ext cx="190501" cy="285752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6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47059"/>
            <a:ext cx="12192000" cy="60016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>
                <a:solidFill>
                  <a:srgbClr val="FFFF00"/>
                </a:solidFill>
              </a:rPr>
              <a:t>Инициативное </a:t>
            </a:r>
            <a:r>
              <a:rPr lang="ru-RU" sz="3300" b="1" dirty="0">
                <a:solidFill>
                  <a:srgbClr val="FFFF00"/>
                </a:solidFill>
              </a:rPr>
              <a:t>бюджетирование с участием населения </a:t>
            </a:r>
            <a:endParaRPr lang="ru-RU" sz="33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38199"/>
            <a:ext cx="121920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Проект «</a:t>
            </a:r>
            <a:r>
              <a:rPr lang="ru-RU" b="1" dirty="0" smtClean="0"/>
              <a:t>ПОДДЕРЖКА </a:t>
            </a:r>
            <a:r>
              <a:rPr lang="ru-RU" b="1" dirty="0"/>
              <a:t>ОБЩЕСТВЕННО ЗНАЧИМЫХ </a:t>
            </a:r>
            <a:r>
              <a:rPr lang="ru-RU" b="1" dirty="0" smtClean="0"/>
              <a:t>ПРОЕКТОВ ПО </a:t>
            </a:r>
            <a:r>
              <a:rPr lang="ru-RU" b="1" dirty="0"/>
              <a:t>БЛАГОУСТРОЙСТВУ СЕЛЬСКИХ </a:t>
            </a:r>
            <a:r>
              <a:rPr lang="ru-RU" b="1" dirty="0" smtClean="0"/>
              <a:t>ТЕРРИТОРИЙ» </a:t>
            </a:r>
            <a:r>
              <a:rPr lang="ru-RU" b="1" i="1" dirty="0" smtClean="0"/>
              <a:t>в </a:t>
            </a:r>
            <a:r>
              <a:rPr lang="ru-RU" b="1" i="1" dirty="0"/>
              <a:t>рамках </a:t>
            </a:r>
            <a:r>
              <a:rPr lang="ru-RU" b="1" i="1" dirty="0" smtClean="0"/>
              <a:t>реализации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муниципальной программы </a:t>
            </a:r>
            <a:r>
              <a:rPr lang="ru-RU" b="1" dirty="0">
                <a:solidFill>
                  <a:srgbClr val="FF0000"/>
                </a:solidFill>
              </a:rPr>
              <a:t>«Комплексное развитие сельских территорий муниципального образования Куприяновское на 2020– 2022 годы и на период  до 2025 года»</a:t>
            </a:r>
            <a:r>
              <a:rPr lang="ru-RU" b="1" i="1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123" y="2738528"/>
            <a:ext cx="11350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Цель </a:t>
            </a:r>
            <a:r>
              <a:rPr lang="ru-RU" b="1" dirty="0"/>
              <a:t>проекта – </a:t>
            </a:r>
            <a:r>
              <a:rPr lang="ru-RU" dirty="0"/>
              <a:t>минимизация иждивенческих настроений со стороны населения и активизация его участия в местном развитии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736691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Доля </a:t>
            </a:r>
            <a:r>
              <a:rPr lang="ru-RU" b="1" dirty="0"/>
              <a:t>софинансирования Проекта </a:t>
            </a:r>
            <a:r>
              <a:rPr lang="ru-RU" dirty="0"/>
              <a:t>населением </a:t>
            </a:r>
            <a:r>
              <a:rPr lang="ru-RU" dirty="0" smtClean="0"/>
              <a:t>составляет </a:t>
            </a:r>
            <a:r>
              <a:rPr lang="ru-RU" b="1" dirty="0" smtClean="0"/>
              <a:t>30</a:t>
            </a:r>
            <a:r>
              <a:rPr lang="ru-RU" b="1" dirty="0"/>
              <a:t>%. 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С участием материальных, трудовых и финансовых ресурсов граждан, общественных организаций, предпринимательского сообщества, муниципальных образований и грантов, предоставленных за счет средств федерального и областного бюджетов, реализовано </a:t>
            </a:r>
            <a:r>
              <a:rPr lang="ru-RU" b="1" dirty="0" smtClean="0"/>
              <a:t>2 проекта, </a:t>
            </a:r>
            <a:r>
              <a:rPr lang="ru-RU" b="1" dirty="0"/>
              <a:t>что позволило обустроить </a:t>
            </a:r>
            <a:r>
              <a:rPr lang="ru-RU" b="1" dirty="0" smtClean="0"/>
              <a:t>2 комбинированные детские и спортивные площадки в д. </a:t>
            </a:r>
            <a:r>
              <a:rPr lang="ru-RU" b="1" dirty="0" err="1" smtClean="0"/>
              <a:t>Юрово</a:t>
            </a:r>
            <a:r>
              <a:rPr lang="ru-RU" b="1" dirty="0" smtClean="0"/>
              <a:t> и д. </a:t>
            </a:r>
            <a:r>
              <a:rPr lang="ru-RU" b="1" dirty="0" err="1" smtClean="0"/>
              <a:t>Арефино</a:t>
            </a:r>
            <a:endParaRPr lang="ru-RU" dirty="0"/>
          </a:p>
        </p:txBody>
      </p:sp>
      <p:pic>
        <p:nvPicPr>
          <p:cNvPr id="7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47059"/>
            <a:ext cx="12192000" cy="60016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>
                <a:solidFill>
                  <a:srgbClr val="FFFF00"/>
                </a:solidFill>
              </a:rPr>
              <a:t>Инициативное </a:t>
            </a:r>
            <a:r>
              <a:rPr lang="ru-RU" sz="3300" b="1" dirty="0">
                <a:solidFill>
                  <a:srgbClr val="FFFF00"/>
                </a:solidFill>
              </a:rPr>
              <a:t>бюджетирование с участием населения </a:t>
            </a:r>
            <a:endParaRPr lang="ru-RU" sz="33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532" y="1485458"/>
            <a:ext cx="1150619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2. Проект </a:t>
            </a:r>
            <a:r>
              <a:rPr lang="ru-RU" b="1" dirty="0">
                <a:solidFill>
                  <a:srgbClr val="002060"/>
                </a:solidFill>
              </a:rPr>
              <a:t>«Поддержка инициатив граждан и юридических лиц по решению вопросов местного значения: </a:t>
            </a: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благоустройство территорий сельских населенных пунктов»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7754" y="2367171"/>
            <a:ext cx="11350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Цель </a:t>
            </a:r>
            <a:r>
              <a:rPr lang="ru-RU" b="1" dirty="0"/>
              <a:t>проекта – </a:t>
            </a:r>
            <a:r>
              <a:rPr lang="ru-RU" dirty="0"/>
              <a:t>минимизация иждивенческих настроений со стороны населения и активизация его участия в местном развитии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2532" y="3325211"/>
            <a:ext cx="116614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Доля </a:t>
            </a:r>
            <a:r>
              <a:rPr lang="ru-RU" b="1" dirty="0"/>
              <a:t>софинансирования Проекта </a:t>
            </a:r>
            <a:r>
              <a:rPr lang="ru-RU" dirty="0"/>
              <a:t>населением составляет </a:t>
            </a:r>
            <a:r>
              <a:rPr lang="ru-RU" b="1" dirty="0"/>
              <a:t>50%. </a:t>
            </a:r>
            <a:endParaRPr lang="ru-RU" dirty="0"/>
          </a:p>
          <a:p>
            <a:r>
              <a:rPr lang="ru-RU" dirty="0"/>
              <a:t>С 2013 года в соответствии с постановлением Губернатора области от 22.03.2013 № 319 выделяются средства на условиях 50% софинансирования из областного бюджета муниципальным образованиям, привлекшим добровольные пожертвования граждан и юридических лиц на поддержку местных инициатив по решению вопросов местного значения: на благоустройство сельских населенных пунктов, газоснабжение населения, а также ремонт и содержание автомобильных дорог местного значения к сельским населенным пунктам и в их границах. </a:t>
            </a:r>
          </a:p>
          <a:p>
            <a:r>
              <a:rPr lang="ru-RU" dirty="0" smtClean="0"/>
              <a:t>В 2021 году работа </a:t>
            </a:r>
            <a:r>
              <a:rPr lang="ru-RU" dirty="0"/>
              <a:t>по привлечению добровольных пожертвований на решение вопросов местного значения </a:t>
            </a:r>
            <a:r>
              <a:rPr lang="ru-RU" dirty="0" smtClean="0"/>
              <a:t>проводилась </a:t>
            </a:r>
            <a:r>
              <a:rPr lang="ru-RU" dirty="0"/>
              <a:t>в </a:t>
            </a:r>
            <a:r>
              <a:rPr lang="en-US" dirty="0" smtClean="0"/>
              <a:t>20 </a:t>
            </a:r>
            <a:r>
              <a:rPr lang="ru-RU" dirty="0" smtClean="0"/>
              <a:t>населенных пунктах.</a:t>
            </a:r>
            <a:endParaRPr lang="ru-RU" dirty="0"/>
          </a:p>
        </p:txBody>
      </p:sp>
      <p:pic>
        <p:nvPicPr>
          <p:cNvPr id="7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9965"/>
            <a:ext cx="12191999" cy="6001643"/>
          </a:xfrm>
          <a:prstGeom prst="rect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1000" dirty="0">
              <a:solidFill>
                <a:srgbClr val="00FF00"/>
              </a:solidFill>
            </a:endParaRPr>
          </a:p>
          <a:p>
            <a:r>
              <a:rPr lang="ru-RU" sz="2400" dirty="0">
                <a:solidFill>
                  <a:srgbClr val="00FF00"/>
                </a:solidFill>
              </a:rPr>
              <a:t>За </a:t>
            </a:r>
            <a:r>
              <a:rPr lang="ru-RU" sz="2400" b="1" dirty="0" smtClean="0">
                <a:solidFill>
                  <a:srgbClr val="00FF00"/>
                </a:solidFill>
              </a:rPr>
              <a:t>2021 </a:t>
            </a:r>
            <a:r>
              <a:rPr lang="ru-RU" sz="2400" b="1" dirty="0">
                <a:solidFill>
                  <a:srgbClr val="00FF00"/>
                </a:solidFill>
              </a:rPr>
              <a:t>год </a:t>
            </a:r>
            <a:r>
              <a:rPr lang="ru-RU" sz="2400" dirty="0">
                <a:solidFill>
                  <a:srgbClr val="00FF00"/>
                </a:solidFill>
              </a:rPr>
              <a:t>в </a:t>
            </a:r>
            <a:r>
              <a:rPr lang="ru-RU" sz="2400" dirty="0" smtClean="0">
                <a:solidFill>
                  <a:srgbClr val="00FF00"/>
                </a:solidFill>
              </a:rPr>
              <a:t>бюджет муниципального образования Куприяновское </a:t>
            </a:r>
            <a:r>
              <a:rPr lang="ru-RU" sz="2400" dirty="0">
                <a:solidFill>
                  <a:srgbClr val="00FF00"/>
                </a:solidFill>
              </a:rPr>
              <a:t>поступили добровольные пожертвования </a:t>
            </a:r>
            <a:r>
              <a:rPr lang="ru-RU" sz="2400" dirty="0" smtClean="0">
                <a:solidFill>
                  <a:srgbClr val="00FF00"/>
                </a:solidFill>
              </a:rPr>
              <a:t>в </a:t>
            </a:r>
            <a:r>
              <a:rPr lang="ru-RU" sz="2400" dirty="0">
                <a:solidFill>
                  <a:srgbClr val="00FF00"/>
                </a:solidFill>
              </a:rPr>
              <a:t>сумме </a:t>
            </a:r>
            <a:r>
              <a:rPr lang="ru-RU" sz="2400" b="1" dirty="0" smtClean="0">
                <a:solidFill>
                  <a:srgbClr val="FF0000"/>
                </a:solidFill>
              </a:rPr>
              <a:t>8 408,5 тыс. рублей</a:t>
            </a:r>
            <a:r>
              <a:rPr lang="ru-RU" sz="2400" b="1" dirty="0">
                <a:solidFill>
                  <a:srgbClr val="00FF00"/>
                </a:solidFill>
              </a:rPr>
              <a:t>, аналогичная сумма выделена из областного бюджета. </a:t>
            </a:r>
            <a:r>
              <a:rPr lang="ru-RU" sz="2400" dirty="0" smtClean="0">
                <a:solidFill>
                  <a:srgbClr val="00FF00"/>
                </a:solidFill>
              </a:rPr>
              <a:t>Средства </a:t>
            </a:r>
            <a:r>
              <a:rPr lang="ru-RU" sz="2400" dirty="0">
                <a:solidFill>
                  <a:srgbClr val="00FF00"/>
                </a:solidFill>
              </a:rPr>
              <a:t>направлены </a:t>
            </a:r>
            <a:r>
              <a:rPr lang="ru-RU" sz="2400" dirty="0" smtClean="0">
                <a:solidFill>
                  <a:srgbClr val="00FF00"/>
                </a:solidFill>
              </a:rPr>
              <a:t>на решение вопросов местного значения на благоустройство в 17 населенных пунктах, в том числе:</a:t>
            </a:r>
          </a:p>
          <a:p>
            <a:r>
              <a:rPr lang="ru-RU" sz="2400" dirty="0" smtClean="0">
                <a:solidFill>
                  <a:srgbClr val="00FF00"/>
                </a:solidFill>
              </a:rPr>
              <a:t> на благоустройство </a:t>
            </a:r>
            <a:r>
              <a:rPr lang="ru-RU" sz="2400" dirty="0">
                <a:solidFill>
                  <a:srgbClr val="00FF00"/>
                </a:solidFill>
              </a:rPr>
              <a:t>и ремонт дорог в сумме</a:t>
            </a:r>
            <a:r>
              <a:rPr lang="ru-RU" sz="2400" dirty="0" smtClean="0">
                <a:solidFill>
                  <a:srgbClr val="00FF00"/>
                </a:solidFill>
              </a:rPr>
              <a:t> в 16 нас. пунктах </a:t>
            </a:r>
            <a:r>
              <a:rPr lang="ru-RU" sz="2400" dirty="0">
                <a:solidFill>
                  <a:srgbClr val="00FF00"/>
                </a:solidFill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13 982,6 тыс. рублей</a:t>
            </a:r>
            <a:r>
              <a:rPr lang="ru-RU" sz="2400" dirty="0">
                <a:solidFill>
                  <a:srgbClr val="00FF00"/>
                </a:solidFill>
              </a:rPr>
              <a:t>, </a:t>
            </a:r>
            <a:endParaRPr lang="ru-RU" sz="2400" dirty="0" smtClean="0">
              <a:solidFill>
                <a:srgbClr val="00FF00"/>
              </a:solidFill>
            </a:endParaRPr>
          </a:p>
          <a:p>
            <a:r>
              <a:rPr lang="ru-RU" sz="2400" dirty="0" smtClean="0">
                <a:solidFill>
                  <a:srgbClr val="00FF00"/>
                </a:solidFill>
              </a:rPr>
              <a:t>на </a:t>
            </a:r>
            <a:r>
              <a:rPr lang="ru-RU" sz="2400" dirty="0">
                <a:solidFill>
                  <a:srgbClr val="00FF00"/>
                </a:solidFill>
              </a:rPr>
              <a:t>установку детских игровых площадок </a:t>
            </a:r>
            <a:r>
              <a:rPr lang="ru-RU" sz="2400" dirty="0" smtClean="0">
                <a:solidFill>
                  <a:srgbClr val="00FF00"/>
                </a:solidFill>
              </a:rPr>
              <a:t>в д. </a:t>
            </a:r>
            <a:r>
              <a:rPr lang="ru-RU" sz="2400" dirty="0" err="1" smtClean="0">
                <a:solidFill>
                  <a:srgbClr val="00FF00"/>
                </a:solidFill>
              </a:rPr>
              <a:t>Арефино</a:t>
            </a:r>
            <a:r>
              <a:rPr lang="ru-RU" sz="2400" dirty="0" smtClean="0">
                <a:solidFill>
                  <a:srgbClr val="00FF00"/>
                </a:solidFill>
              </a:rPr>
              <a:t> и д. </a:t>
            </a:r>
            <a:r>
              <a:rPr lang="ru-RU" sz="2400" dirty="0" err="1" smtClean="0">
                <a:solidFill>
                  <a:srgbClr val="00FF00"/>
                </a:solidFill>
              </a:rPr>
              <a:t>Кондюрино</a:t>
            </a:r>
            <a:r>
              <a:rPr lang="ru-RU" sz="2400" dirty="0" smtClean="0">
                <a:solidFill>
                  <a:srgbClr val="00FF00"/>
                </a:solidFill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992,6 тыс. рублей</a:t>
            </a:r>
            <a:r>
              <a:rPr lang="ru-RU" sz="2400" dirty="0">
                <a:solidFill>
                  <a:srgbClr val="00FF00"/>
                </a:solidFill>
              </a:rPr>
              <a:t>, </a:t>
            </a:r>
            <a:endParaRPr lang="ru-RU" sz="2400" dirty="0" smtClean="0">
              <a:solidFill>
                <a:srgbClr val="00FF00"/>
              </a:solidFill>
            </a:endParaRPr>
          </a:p>
          <a:p>
            <a:r>
              <a:rPr lang="ru-RU" sz="2400" dirty="0" smtClean="0">
                <a:solidFill>
                  <a:srgbClr val="00FF00"/>
                </a:solidFill>
              </a:rPr>
              <a:t>на благоустройство колодцев в п. Галицы– </a:t>
            </a:r>
            <a:r>
              <a:rPr lang="ru-RU" sz="2400" b="1" dirty="0" smtClean="0">
                <a:solidFill>
                  <a:srgbClr val="FF0000"/>
                </a:solidFill>
              </a:rPr>
              <a:t>88,0 </a:t>
            </a:r>
            <a:r>
              <a:rPr lang="ru-RU" sz="2400" b="1" dirty="0">
                <a:solidFill>
                  <a:srgbClr val="FF0000"/>
                </a:solidFill>
              </a:rPr>
              <a:t>тыс. </a:t>
            </a:r>
            <a:r>
              <a:rPr lang="ru-RU" sz="2400" b="1" dirty="0" smtClean="0">
                <a:solidFill>
                  <a:srgbClr val="FF0000"/>
                </a:solidFill>
              </a:rPr>
              <a:t>рублей</a:t>
            </a:r>
            <a:r>
              <a:rPr lang="ru-RU" sz="2400" b="1" dirty="0" smtClean="0">
                <a:solidFill>
                  <a:srgbClr val="00FF00"/>
                </a:solidFill>
              </a:rPr>
              <a:t>, </a:t>
            </a:r>
          </a:p>
          <a:p>
            <a:r>
              <a:rPr lang="ru-RU" sz="2400" b="1" dirty="0" smtClean="0">
                <a:solidFill>
                  <a:srgbClr val="00FF00"/>
                </a:solidFill>
              </a:rPr>
              <a:t> </a:t>
            </a:r>
            <a:r>
              <a:rPr lang="ru-RU" sz="2400" dirty="0" smtClean="0">
                <a:solidFill>
                  <a:srgbClr val="00FF00"/>
                </a:solidFill>
              </a:rPr>
              <a:t>на</a:t>
            </a:r>
            <a:r>
              <a:rPr lang="ru-RU" sz="2400" b="1" dirty="0" smtClean="0">
                <a:solidFill>
                  <a:srgbClr val="00FF00"/>
                </a:solidFill>
              </a:rPr>
              <a:t> </a:t>
            </a:r>
            <a:r>
              <a:rPr lang="ru-RU" sz="2400" dirty="0" smtClean="0">
                <a:solidFill>
                  <a:srgbClr val="00FF00"/>
                </a:solidFill>
              </a:rPr>
              <a:t>благоустройство кладбища в д. </a:t>
            </a:r>
            <a:r>
              <a:rPr lang="ru-RU" sz="2400" dirty="0" err="1" smtClean="0">
                <a:solidFill>
                  <a:srgbClr val="00FF00"/>
                </a:solidFill>
              </a:rPr>
              <a:t>Кондюрино</a:t>
            </a:r>
            <a:r>
              <a:rPr lang="ru-RU" sz="2400" dirty="0" smtClean="0">
                <a:solidFill>
                  <a:srgbClr val="00FF00"/>
                </a:solidFill>
              </a:rPr>
              <a:t> – </a:t>
            </a:r>
            <a:r>
              <a:rPr lang="ru-RU" sz="2400" b="1" dirty="0" smtClean="0">
                <a:solidFill>
                  <a:srgbClr val="FF0000"/>
                </a:solidFill>
              </a:rPr>
              <a:t>50,0 тыс. рублей</a:t>
            </a:r>
            <a:r>
              <a:rPr lang="ru-RU" sz="2400" dirty="0">
                <a:solidFill>
                  <a:srgbClr val="00FF00"/>
                </a:solidFill>
              </a:rPr>
              <a:t>, </a:t>
            </a:r>
            <a:endParaRPr lang="ru-RU" sz="2400" dirty="0" smtClean="0">
              <a:solidFill>
                <a:srgbClr val="00FF00"/>
              </a:solidFill>
            </a:endParaRPr>
          </a:p>
          <a:p>
            <a:r>
              <a:rPr lang="ru-RU" sz="2400" dirty="0" smtClean="0">
                <a:solidFill>
                  <a:srgbClr val="00FF00"/>
                </a:solidFill>
              </a:rPr>
              <a:t>на благоустройство по озеленению </a:t>
            </a:r>
            <a:r>
              <a:rPr lang="ru-RU" sz="2400" dirty="0">
                <a:solidFill>
                  <a:srgbClr val="00FF00"/>
                </a:solidFill>
              </a:rPr>
              <a:t>в </a:t>
            </a:r>
            <a:r>
              <a:rPr lang="ru-RU" sz="2400" dirty="0" smtClean="0">
                <a:solidFill>
                  <a:srgbClr val="00FF00"/>
                </a:solidFill>
              </a:rPr>
              <a:t>д. </a:t>
            </a:r>
            <a:r>
              <a:rPr lang="ru-RU" sz="2400" dirty="0" err="1">
                <a:solidFill>
                  <a:srgbClr val="00FF00"/>
                </a:solidFill>
              </a:rPr>
              <a:t>Слукино</a:t>
            </a:r>
            <a:r>
              <a:rPr lang="ru-RU" sz="2400" dirty="0">
                <a:solidFill>
                  <a:srgbClr val="00FF00"/>
                </a:solidFill>
              </a:rPr>
              <a:t> – </a:t>
            </a:r>
            <a:r>
              <a:rPr lang="ru-RU" sz="2400" b="1" dirty="0" smtClean="0">
                <a:solidFill>
                  <a:srgbClr val="FF0000"/>
                </a:solidFill>
              </a:rPr>
              <a:t>37,0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тыс. рублей</a:t>
            </a:r>
            <a:r>
              <a:rPr lang="ru-RU" sz="2400" dirty="0" smtClean="0">
                <a:solidFill>
                  <a:srgbClr val="00FF00"/>
                </a:solidFill>
              </a:rPr>
              <a:t>, </a:t>
            </a:r>
          </a:p>
          <a:p>
            <a:r>
              <a:rPr lang="ru-RU" sz="2400" dirty="0" smtClean="0">
                <a:solidFill>
                  <a:srgbClr val="00FF00"/>
                </a:solidFill>
              </a:rPr>
              <a:t>на благоустройство общественных </a:t>
            </a:r>
            <a:r>
              <a:rPr lang="ru-RU" sz="2400" dirty="0">
                <a:solidFill>
                  <a:srgbClr val="00FF00"/>
                </a:solidFill>
              </a:rPr>
              <a:t>территорий в </a:t>
            </a:r>
            <a:r>
              <a:rPr lang="ru-RU" sz="2400" dirty="0" smtClean="0">
                <a:solidFill>
                  <a:srgbClr val="00FF00"/>
                </a:solidFill>
              </a:rPr>
              <a:t>д. </a:t>
            </a:r>
            <a:r>
              <a:rPr lang="ru-RU" sz="2400" dirty="0" err="1">
                <a:solidFill>
                  <a:srgbClr val="00FF00"/>
                </a:solidFill>
              </a:rPr>
              <a:t>Кондюрино</a:t>
            </a:r>
            <a:r>
              <a:rPr lang="ru-RU" sz="2400" dirty="0">
                <a:solidFill>
                  <a:srgbClr val="00FF00"/>
                </a:solidFill>
              </a:rPr>
              <a:t> - </a:t>
            </a:r>
            <a:r>
              <a:rPr lang="ru-RU" sz="2400" b="1" dirty="0" smtClean="0">
                <a:solidFill>
                  <a:srgbClr val="FF0000"/>
                </a:solidFill>
              </a:rPr>
              <a:t>908,0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тыс. рублей</a:t>
            </a:r>
            <a:r>
              <a:rPr lang="ru-RU" sz="2400" b="1" dirty="0">
                <a:solidFill>
                  <a:srgbClr val="00FF00"/>
                </a:solidFill>
              </a:rPr>
              <a:t>, </a:t>
            </a:r>
            <a:endParaRPr lang="ru-RU" sz="2400" b="1" dirty="0" smtClean="0">
              <a:solidFill>
                <a:srgbClr val="00FF00"/>
              </a:solidFill>
            </a:endParaRPr>
          </a:p>
          <a:p>
            <a:r>
              <a:rPr lang="ru-RU" sz="2400" dirty="0" smtClean="0">
                <a:solidFill>
                  <a:srgbClr val="00FF00"/>
                </a:solidFill>
              </a:rPr>
              <a:t>на обустройство </a:t>
            </a:r>
            <a:r>
              <a:rPr lang="ru-RU" sz="2400" dirty="0">
                <a:solidFill>
                  <a:srgbClr val="00FF00"/>
                </a:solidFill>
              </a:rPr>
              <a:t>придорожного </a:t>
            </a:r>
            <a:r>
              <a:rPr lang="ru-RU" sz="2400" dirty="0" smtClean="0">
                <a:solidFill>
                  <a:srgbClr val="00FF00"/>
                </a:solidFill>
              </a:rPr>
              <a:t>ограждения в д. </a:t>
            </a:r>
            <a:r>
              <a:rPr lang="ru-RU" sz="2400" dirty="0" err="1" smtClean="0">
                <a:solidFill>
                  <a:srgbClr val="00FF00"/>
                </a:solidFill>
              </a:rPr>
              <a:t>Арефино</a:t>
            </a:r>
            <a:r>
              <a:rPr lang="ru-RU" sz="2400" dirty="0" smtClean="0">
                <a:solidFill>
                  <a:srgbClr val="00FF00"/>
                </a:solidFill>
              </a:rPr>
              <a:t> – </a:t>
            </a:r>
            <a:r>
              <a:rPr lang="ru-RU" sz="2400" b="1" dirty="0" smtClean="0">
                <a:solidFill>
                  <a:srgbClr val="FF0000"/>
                </a:solidFill>
              </a:rPr>
              <a:t>40,0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тыс. </a:t>
            </a:r>
            <a:r>
              <a:rPr lang="ru-RU" sz="2400" b="1" dirty="0" smtClean="0">
                <a:solidFill>
                  <a:srgbClr val="FF0000"/>
                </a:solidFill>
              </a:rPr>
              <a:t>рублей</a:t>
            </a:r>
            <a:r>
              <a:rPr lang="ru-RU" sz="2400" b="1" dirty="0" smtClean="0">
                <a:solidFill>
                  <a:srgbClr val="00FF00"/>
                </a:solidFill>
              </a:rPr>
              <a:t>,</a:t>
            </a:r>
            <a:r>
              <a:rPr lang="ru-RU" sz="2400" dirty="0">
                <a:solidFill>
                  <a:srgbClr val="00FF00"/>
                </a:solidFill>
              </a:rPr>
              <a:t> </a:t>
            </a:r>
            <a:endParaRPr lang="ru-RU" sz="2400" dirty="0" smtClean="0">
              <a:solidFill>
                <a:srgbClr val="00FF00"/>
              </a:solidFill>
            </a:endParaRPr>
          </a:p>
          <a:p>
            <a:r>
              <a:rPr lang="ru-RU" sz="2400" dirty="0" smtClean="0">
                <a:solidFill>
                  <a:srgbClr val="00FF00"/>
                </a:solidFill>
              </a:rPr>
              <a:t>на обеспечение </a:t>
            </a:r>
            <a:r>
              <a:rPr lang="ru-RU" sz="2400" dirty="0">
                <a:solidFill>
                  <a:srgbClr val="00FF00"/>
                </a:solidFill>
              </a:rPr>
              <a:t>первичных мер пожарной безопасности </a:t>
            </a:r>
            <a:r>
              <a:rPr lang="ru-RU" sz="2400" dirty="0" smtClean="0">
                <a:solidFill>
                  <a:srgbClr val="00FF00"/>
                </a:solidFill>
              </a:rPr>
              <a:t>(очистка и углубление водоемов для пожаротушения в д. Ветельницы и д</a:t>
            </a:r>
            <a:r>
              <a:rPr lang="ru-RU" sz="2400" dirty="0">
                <a:solidFill>
                  <a:srgbClr val="00FF00"/>
                </a:solidFill>
              </a:rPr>
              <a:t>. </a:t>
            </a:r>
            <a:r>
              <a:rPr lang="ru-RU" sz="2400" dirty="0" err="1" smtClean="0">
                <a:solidFill>
                  <a:srgbClr val="00FF00"/>
                </a:solidFill>
              </a:rPr>
              <a:t>Морозовка</a:t>
            </a:r>
            <a:r>
              <a:rPr lang="ru-RU" sz="2400" dirty="0" smtClean="0">
                <a:solidFill>
                  <a:srgbClr val="00FF00"/>
                </a:solidFill>
              </a:rPr>
              <a:t>) – </a:t>
            </a:r>
            <a:r>
              <a:rPr lang="ru-RU" sz="2400" b="1" dirty="0">
                <a:solidFill>
                  <a:srgbClr val="FF0000"/>
                </a:solidFill>
              </a:rPr>
              <a:t>582,0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тыс. </a:t>
            </a:r>
            <a:r>
              <a:rPr lang="ru-RU" sz="2400" b="1" dirty="0" smtClean="0">
                <a:solidFill>
                  <a:srgbClr val="FF0000"/>
                </a:solidFill>
              </a:rPr>
              <a:t>рублей</a:t>
            </a:r>
            <a:r>
              <a:rPr lang="ru-RU" sz="2400" dirty="0" smtClean="0">
                <a:solidFill>
                  <a:srgbClr val="00FF00"/>
                </a:solidFill>
              </a:rPr>
              <a:t>,</a:t>
            </a:r>
          </a:p>
          <a:p>
            <a:r>
              <a:rPr lang="ru-RU" sz="2400" dirty="0" smtClean="0">
                <a:solidFill>
                  <a:srgbClr val="00FF00"/>
                </a:solidFill>
              </a:rPr>
              <a:t>на обустройство спортивной площадки в д. </a:t>
            </a:r>
            <a:r>
              <a:rPr lang="ru-RU" sz="2400" dirty="0" err="1" smtClean="0">
                <a:solidFill>
                  <a:srgbClr val="00FF00"/>
                </a:solidFill>
              </a:rPr>
              <a:t>Слукино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>
                <a:solidFill>
                  <a:srgbClr val="00FF00"/>
                </a:solidFill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120,8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тыс. </a:t>
            </a:r>
            <a:r>
              <a:rPr lang="ru-RU" sz="2400" b="1" dirty="0" smtClean="0">
                <a:solidFill>
                  <a:srgbClr val="FF0000"/>
                </a:solidFill>
              </a:rPr>
              <a:t>рублей</a:t>
            </a:r>
            <a:r>
              <a:rPr lang="ru-RU" sz="2400" dirty="0" smtClean="0">
                <a:solidFill>
                  <a:srgbClr val="00FF00"/>
                </a:solidFill>
              </a:rPr>
              <a:t>,</a:t>
            </a:r>
            <a:endParaRPr lang="ru-RU" sz="2400" b="1" dirty="0" smtClean="0">
              <a:solidFill>
                <a:srgbClr val="00FF00"/>
              </a:solidFill>
            </a:endParaRPr>
          </a:p>
          <a:p>
            <a:r>
              <a:rPr lang="ru-RU" sz="2400" dirty="0" smtClean="0">
                <a:solidFill>
                  <a:srgbClr val="00FF00"/>
                </a:solidFill>
              </a:rPr>
              <a:t>на обустройство </a:t>
            </a:r>
            <a:r>
              <a:rPr lang="ru-RU" sz="2400" dirty="0">
                <a:solidFill>
                  <a:srgbClr val="00FF00"/>
                </a:solidFill>
              </a:rPr>
              <a:t>малых архитектурных </a:t>
            </a:r>
            <a:r>
              <a:rPr lang="ru-RU" sz="2400" dirty="0" smtClean="0">
                <a:solidFill>
                  <a:srgbClr val="00FF00"/>
                </a:solidFill>
              </a:rPr>
              <a:t>форм </a:t>
            </a:r>
            <a:r>
              <a:rPr lang="ru-RU" sz="2400" dirty="0">
                <a:solidFill>
                  <a:srgbClr val="00FF00"/>
                </a:solidFill>
              </a:rPr>
              <a:t>в </a:t>
            </a:r>
            <a:r>
              <a:rPr lang="ru-RU" sz="2400" dirty="0" smtClean="0">
                <a:solidFill>
                  <a:srgbClr val="00FF00"/>
                </a:solidFill>
              </a:rPr>
              <a:t>д. </a:t>
            </a:r>
            <a:r>
              <a:rPr lang="ru-RU" sz="2400" dirty="0" err="1">
                <a:solidFill>
                  <a:srgbClr val="00FF00"/>
                </a:solidFill>
              </a:rPr>
              <a:t>Слукино</a:t>
            </a:r>
            <a:r>
              <a:rPr lang="ru-RU" sz="2400" dirty="0">
                <a:solidFill>
                  <a:srgbClr val="00FF00"/>
                </a:solidFill>
              </a:rPr>
              <a:t> – </a:t>
            </a:r>
            <a:r>
              <a:rPr lang="ru-RU" sz="2400" b="1" dirty="0" smtClean="0">
                <a:solidFill>
                  <a:srgbClr val="FF0000"/>
                </a:solidFill>
              </a:rPr>
              <a:t>16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тыс. </a:t>
            </a:r>
            <a:r>
              <a:rPr lang="ru-RU" sz="2400" b="1" dirty="0" smtClean="0">
                <a:solidFill>
                  <a:srgbClr val="FF0000"/>
                </a:solidFill>
              </a:rPr>
              <a:t>рублей</a:t>
            </a:r>
            <a:endParaRPr lang="ru-RU" sz="2400" dirty="0">
              <a:solidFill>
                <a:srgbClr val="00FF00"/>
              </a:solidFill>
            </a:endParaRPr>
          </a:p>
        </p:txBody>
      </p:sp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5214"/>
              </p:ext>
            </p:extLst>
          </p:nvPr>
        </p:nvGraphicFramePr>
        <p:xfrm>
          <a:off x="25261" y="1002130"/>
          <a:ext cx="12166739" cy="5855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981"/>
                <a:gridCol w="1285158"/>
                <a:gridCol w="723576"/>
                <a:gridCol w="1083837"/>
                <a:gridCol w="950835"/>
                <a:gridCol w="858819"/>
                <a:gridCol w="950835"/>
                <a:gridCol w="966171"/>
                <a:gridCol w="766802"/>
                <a:gridCol w="1211548"/>
                <a:gridCol w="996843"/>
                <a:gridCol w="889491"/>
                <a:gridCol w="996843"/>
              </a:tblGrid>
              <a:tr h="2566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 пункт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всего, тыс. руб.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00206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в том числе по направлениям благоустройства и решения других вопросов местного самоуправления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Calibri"/>
                      </a:endParaRPr>
                    </a:p>
                  </a:txBody>
                  <a:tcPr marL="5467" marR="5467" marT="5467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FF00"/>
                        </a:solidFill>
                        <a:effectLst/>
                        <a:latin typeface="Calibri"/>
                      </a:endParaRPr>
                    </a:p>
                  </a:txBody>
                  <a:tcPr marL="5467" marR="5467" marT="5467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FF00"/>
                        </a:solidFill>
                        <a:effectLst/>
                        <a:latin typeface="Calibri"/>
                      </a:endParaRPr>
                    </a:p>
                  </a:txBody>
                  <a:tcPr marL="5467" marR="5467" marT="5467" marB="0" anchor="ctr">
                    <a:solidFill>
                      <a:srgbClr val="002060"/>
                    </a:solidFill>
                  </a:tcPr>
                </a:tc>
              </a:tr>
              <a:tr h="1770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общественных территорий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кладбищ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придорожного ограждения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колодцев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мощение земельного участка, предназначенного для проезда и прохода по нему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по озеленению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первичных мер пожарной безопасности (обустройство водоемов для пожаротушения)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детских площадок, мест массового отдыха населения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малых архитектурных форм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спортивной площадки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3071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Арефино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304,6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</a:t>
                      </a:r>
                      <a:r>
                        <a:rPr lang="ru-RU" sz="14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</a:tr>
              <a:tr h="4115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Великово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</a:tr>
              <a:tr h="3564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Ветельницы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482, 0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</a:tr>
              <a:tr h="3407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Выезд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</a:tr>
              <a:tr h="377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Груздево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138,6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138,6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</a:tr>
              <a:tr h="3209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Кондюрино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1 872,0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908,0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914,0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</a:tr>
              <a:tr h="434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Морозовка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186,4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</a:tr>
              <a:tr h="2982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Овинищи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</a:tr>
              <a:tr h="3626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Семеновка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</a:tr>
              <a:tr h="3209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Слукино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2 223,8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120,8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</a:tr>
              <a:tr h="2982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Тимирязево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6745" y="78800"/>
            <a:ext cx="11003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Реализация инициатив граждан в </a:t>
            </a:r>
            <a:r>
              <a:rPr lang="ru-RU" b="1" dirty="0" smtClean="0"/>
              <a:t>2021 году </a:t>
            </a:r>
            <a:r>
              <a:rPr lang="ru-RU" b="1" dirty="0"/>
              <a:t>на территории муниципального образования Куприяновское по постановлению Губернатора от 22.03.2013 № 319  за счет средств по добровольным </a:t>
            </a:r>
            <a:r>
              <a:rPr lang="ru-RU" b="1" dirty="0" smtClean="0"/>
              <a:t>пожертвованиям </a:t>
            </a:r>
            <a:r>
              <a:rPr lang="ru-RU" b="1" dirty="0"/>
              <a:t>и средств из областного бюджета, тыс. руб.</a:t>
            </a:r>
          </a:p>
        </p:txBody>
      </p:sp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" y="-4496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78951"/>
              </p:ext>
            </p:extLst>
          </p:nvPr>
        </p:nvGraphicFramePr>
        <p:xfrm>
          <a:off x="0" y="1076002"/>
          <a:ext cx="12192002" cy="5407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037"/>
                <a:gridCol w="1356708"/>
                <a:gridCol w="763861"/>
                <a:gridCol w="991878"/>
                <a:gridCol w="1060284"/>
                <a:gridCol w="900672"/>
                <a:gridCol w="946277"/>
                <a:gridCol w="900672"/>
                <a:gridCol w="866469"/>
                <a:gridCol w="946276"/>
                <a:gridCol w="1151492"/>
                <a:gridCol w="901280"/>
                <a:gridCol w="893096"/>
              </a:tblGrid>
              <a:tr h="2581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 пункт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всего, тыс. руб.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00206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в том числе по направлениям благоустройства и решения других вопросов местного самоуправления</a:t>
                      </a:r>
                      <a:endParaRPr lang="ru-RU" sz="1800" b="1" i="0" u="none" strike="noStrike" dirty="0">
                        <a:solidFill>
                          <a:srgbClr val="00FF00"/>
                        </a:solidFill>
                        <a:effectLst/>
                        <a:latin typeface="Calibri"/>
                      </a:endParaRPr>
                    </a:p>
                  </a:txBody>
                  <a:tcPr marL="5467" marR="5467" marT="5467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4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общественных территорий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кладбищ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придорожного ограждения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колодцев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мощение земельного участка, предназначенного для проезда и прохода по нему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по озеленению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первичных мер пожарной безопасности (обустройство водоемов для пожаротушения)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детских площадок, мест массового отдыха населения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малых архитектурных форм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спортивной площадки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3912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</a:t>
                      </a:r>
                      <a:r>
                        <a:rPr lang="ru-RU" sz="1400" b="1" i="0" u="none" strike="noStrike" dirty="0" err="1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Шаньково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196,6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196,6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</a:tr>
              <a:tr h="301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Шуклино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</a:tr>
              <a:tr h="301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Юрятино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1 744,0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1 744,0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</a:tr>
              <a:tr h="301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Галицы 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5 988,0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5 900,0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</a:tr>
              <a:tr h="301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Груздевский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</a:tr>
              <a:tr h="3010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i="0" u="none" strike="noStrike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ТП Большое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</a:tr>
              <a:tr h="4693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b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7" marR="5467" marT="5467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16 817,0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13 982,6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992,6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120,8</a:t>
                      </a:r>
                    </a:p>
                  </a:txBody>
                  <a:tcPr marL="9525" marR="9525" marT="9525" marB="0" anchor="ctr">
                    <a:solidFill>
                      <a:srgbClr val="4B0108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6745" y="78800"/>
            <a:ext cx="11003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Реализация инициатив граждан в </a:t>
            </a:r>
            <a:r>
              <a:rPr lang="ru-RU" b="1" dirty="0" smtClean="0"/>
              <a:t>2021 году </a:t>
            </a:r>
            <a:r>
              <a:rPr lang="ru-RU" b="1" dirty="0"/>
              <a:t>на территории муниципального образования Куприяновское по постановлению Губернатора от 22.03.2013 № 319  за счет средств по добровольным </a:t>
            </a:r>
            <a:r>
              <a:rPr lang="ru-RU" b="1" dirty="0" smtClean="0"/>
              <a:t>пожертвованиям </a:t>
            </a:r>
            <a:r>
              <a:rPr lang="ru-RU" b="1" dirty="0"/>
              <a:t>и средств из областного бюджета, тыс. руб.</a:t>
            </a:r>
          </a:p>
        </p:txBody>
      </p:sp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884" y="1685073"/>
            <a:ext cx="11403722" cy="2585323"/>
          </a:xfrm>
          <a:prstGeom prst="rect">
            <a:avLst/>
          </a:prstGeom>
          <a:solidFill>
            <a:srgbClr val="4B0108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Реализация национальных проектов в муниципальном образовании </a:t>
            </a:r>
            <a:r>
              <a:rPr lang="ru-RU" sz="5400" b="1" dirty="0">
                <a:solidFill>
                  <a:srgbClr val="FFFF00"/>
                </a:solidFill>
              </a:rPr>
              <a:t>Куприяновское</a:t>
            </a:r>
          </a:p>
        </p:txBody>
      </p:sp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78" y="0"/>
            <a:ext cx="3821131" cy="168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7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4390" y="52054"/>
            <a:ext cx="11657610" cy="7861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FF00"/>
                </a:solidFill>
              </a:rPr>
              <a:t>Информация об участии муниципального </a:t>
            </a:r>
            <a:r>
              <a:rPr lang="ru-RU" sz="2400" b="1" dirty="0" smtClean="0">
                <a:solidFill>
                  <a:srgbClr val="00FF00"/>
                </a:solidFill>
              </a:rPr>
              <a:t>образования Куприяновское </a:t>
            </a:r>
            <a:r>
              <a:rPr lang="ru-RU" sz="2400" b="1" dirty="0">
                <a:solidFill>
                  <a:srgbClr val="00FF00"/>
                </a:solidFill>
              </a:rPr>
              <a:t>в реализации мероприятий национальных проектов в 2021 году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583133"/>
              </p:ext>
            </p:extLst>
          </p:nvPr>
        </p:nvGraphicFramePr>
        <p:xfrm>
          <a:off x="137161" y="1036320"/>
          <a:ext cx="11948158" cy="554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242"/>
                <a:gridCol w="2565310"/>
                <a:gridCol w="1242728"/>
                <a:gridCol w="1212784"/>
                <a:gridCol w="1227756"/>
                <a:gridCol w="528533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 расходов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Первоначальные плановые назначения на 2021 год, тыс.руб.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Последние уточненные плановые назначения на 2021 год, тыс.руб.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Фактический объем оплаченных расходов за 2021 год, тыс.руб.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Причины отклонения фактических расходов от уточненных плановых назначений (по объектам)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Федеральный проект "Обеспечение устойчивого сокращения непригодного для проживания жилищного фонда" национального проекта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«Жилье и городская среда»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(Соглашения от 28.02.2020 № 110 и от 24.12.2021 № 451)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– всего, в том числе за счет: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954,2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4 735,0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851,3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Недостаточность объема суммы неиспользованных ЛБО для расходов по этапу 2021 г в сумме 105,8 тыс.руб. на заключение договоров на приобретение и выкуп квартир. Поступление лимитов для расходов по этапу на 2022 год из областного бюджета в сумме  3762 и планированных на софинансирование по этапу 2022 ода в сумме 18,9 тыс.руб. из местного бюджета на софинансирование с целью соответствия с поступлениями субсидий в 2021 г. в бюджет муниципального образования Куприяновское и сбалансированного плана по расходам и доходам бюджета на 2021 год (профицит равный нулевому значению)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средств государственной корпорации – Фонда содействия реформированию жилищно-коммунального хозяйства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935,0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4 640,3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834,2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Недостаточность объема суммы неиспользованных ЛБО по этапу 2021 года (100,8 тыс. руб. -   для заключения муниципального контракта на приобретение или договора на выкуп квартиры и отсутствие решений в отчетном периоде ГРБС областного бюджета об отзыве ЛБО и о перераспределении в отчетном периоде по этапу 2021 года ассигнований из областного бюджета, направляемых на софинансирование мероприятий, необходимой для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контрактирования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. Поступление ЛБО и денежных средств в объеме 3705,3 тыс.руб. в размере 30% на расходы по этапу  2022 года в конце года (после 24.12.2021)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4390" y="52054"/>
            <a:ext cx="11657610" cy="7861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FF00"/>
                </a:solidFill>
              </a:rPr>
              <a:t>Информация об участии муниципального </a:t>
            </a:r>
            <a:r>
              <a:rPr lang="ru-RU" sz="2400" b="1" dirty="0" smtClean="0">
                <a:solidFill>
                  <a:srgbClr val="00FF00"/>
                </a:solidFill>
              </a:rPr>
              <a:t>образования Куприяновское </a:t>
            </a:r>
            <a:r>
              <a:rPr lang="ru-RU" sz="2400" b="1" dirty="0">
                <a:solidFill>
                  <a:srgbClr val="00FF00"/>
                </a:solidFill>
              </a:rPr>
              <a:t>в реализации мероприятий национальных проектов в 2021 году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581284"/>
              </p:ext>
            </p:extLst>
          </p:nvPr>
        </p:nvGraphicFramePr>
        <p:xfrm>
          <a:off x="0" y="883920"/>
          <a:ext cx="12161520" cy="5974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1640"/>
                <a:gridCol w="2199640"/>
                <a:gridCol w="1264920"/>
                <a:gridCol w="1295400"/>
                <a:gridCol w="1112520"/>
                <a:gridCol w="58674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 расходов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Первоначальные плановые назначения на 2021 год, тыс.руб.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Последние уточненные плановые назначения на 2021 год, тыс.руб.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Фактический объем оплаченных расходов за 2021 год, тыс.руб.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Причины отклонения фактических расходов от уточненных плановых назначений (по объектам)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средств областного бюджета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71,0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Недостаточность объема суммы неиспользованных ЛБО по этапу 2021 года (1,5 тыс. руб.)   для заключения муниципального контракта на приобретение или договора на выкуп квартиры и отсутствие решений в отчетном периоде ГРБС областного бюджета об отзыве ЛБО и о перераспределении в отчетном периоде по этапу 2021 года ассигнований из областного бюджета, направляемых на софинансирование мероприятий, необходимой для контрактирования.  Поступление ЛБО и денежных средств в объеме 56,7  тыс.руб. в размере 30% на расходы по этапу  2022 года в конце года (после 24.12.2021)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средств местного бюджета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Недостаточность объема суммы неиспользованных ЛБО по этапу 2021 года (0,5 тыс. руб.)  для заключения муниципального контракта на приобретение или договора на выкуп квартиры и отсутствие решений в отчетном периоде ГРБС областного бюджета об отзыве ЛБО и о перераспределении в отчетном периоде по этапу 2021 года ассигнований из областного бюджета, направляемых на софинансирование мероприятий, необходимой для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контрактирования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. Поступление ЛБО и денежных средств из областного бюджета в размере 30% на расходы по этапу  2022 года, на софинансирование которых из местного бюджета предусматривается 18,9 тыс.руб. и не могут израсходовать без средств по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софинансированию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 с другими источниками финансирования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0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4390" y="52054"/>
            <a:ext cx="11657610" cy="7861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FF00"/>
                </a:solidFill>
              </a:rPr>
              <a:t>Информация об участии муниципального </a:t>
            </a:r>
            <a:r>
              <a:rPr lang="ru-RU" sz="2400" b="1" dirty="0" smtClean="0">
                <a:solidFill>
                  <a:srgbClr val="00FF00"/>
                </a:solidFill>
              </a:rPr>
              <a:t>образования Куприяновское </a:t>
            </a:r>
            <a:r>
              <a:rPr lang="ru-RU" sz="2400" b="1" dirty="0">
                <a:solidFill>
                  <a:srgbClr val="00FF00"/>
                </a:solidFill>
              </a:rPr>
              <a:t>в реализации мероприятий национальных проектов в 2021 году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004545"/>
              </p:ext>
            </p:extLst>
          </p:nvPr>
        </p:nvGraphicFramePr>
        <p:xfrm>
          <a:off x="0" y="1066800"/>
          <a:ext cx="12161520" cy="2931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1640"/>
                <a:gridCol w="2199640"/>
                <a:gridCol w="1661160"/>
                <a:gridCol w="1127760"/>
                <a:gridCol w="1569720"/>
                <a:gridCol w="51816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 расходов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Первоначальные плановые назначения на 2021 год, тыс.руб.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Последние уточненные плановые назначения на 2021 год, тыс.руб.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Фактический объем оплаченных расходов за 2021 год, тыс.руб.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Причины отклонения фактических расходов от уточненных плановых назначений (по объектам)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Приобретение </a:t>
                      </a: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</a:rPr>
                        <a:t>Жилого помещения - квартиры по адресу: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</a:rPr>
                        <a:t>Владимирская область, Гороховецкий район,  г .Гороховец, ул. Мира, д.29, кв.19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851,3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954,2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4 735,0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851,3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625217"/>
              </p:ext>
            </p:extLst>
          </p:nvPr>
        </p:nvGraphicFramePr>
        <p:xfrm>
          <a:off x="121922" y="338447"/>
          <a:ext cx="11963397" cy="6465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8708"/>
                <a:gridCol w="1985078"/>
                <a:gridCol w="1204280"/>
                <a:gridCol w="1217513"/>
                <a:gridCol w="1217513"/>
                <a:gridCol w="1191047"/>
                <a:gridCol w="1217513"/>
                <a:gridCol w="1217513"/>
                <a:gridCol w="1654232"/>
              </a:tblGrid>
              <a:tr h="39259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</a:t>
                      </a:r>
                      <a:endParaRPr lang="ru-RU" sz="18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200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о </a:t>
                      </a:r>
                      <a:r>
                        <a:rPr lang="ru-RU" sz="18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субъектами Российской Федерации региональных адресных программ переселения граждан из аварийного жилищного фонда в части достижения целевых показателей на 01.01.2022</a:t>
                      </a:r>
                      <a:endParaRPr lang="ru-RU" sz="18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68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 исполнительной власти субъекта Российской Федерации, орган местного самоуправления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в текущем </a:t>
                      </a:r>
                      <a:r>
                        <a:rPr lang="ru-RU" sz="14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году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Пояснения </a:t>
                      </a:r>
                      <a:b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т. ч. причины недостижения целевых показателей)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362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части расселяемой площади (общая площадь жилых помещений аварийных домов, из которых переселены граждане)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части переселяемых граждан (численность граждан, переселенных из аварийного жилищного фонда)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2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текущего года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реализовано в отчетном периоде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целевого показателя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текущего года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реализовано в отчетном периоде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целевого показателя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м.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м.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153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1.1**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муниципального образования Куприяновское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25,84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2" y="0"/>
            <a:ext cx="2047878" cy="80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3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econ11\Desktop\картинки\i6A395WP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" y="120316"/>
            <a:ext cx="4150895" cy="26657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5826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– это безвозмездные и безвозвратные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поступления денежных средств в бюджет.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480" y="1998132"/>
            <a:ext cx="6096043" cy="57361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Доходы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0960" y="3000372"/>
            <a:ext cx="3619525" cy="57150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Налоговые доходы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76739" y="3000372"/>
            <a:ext cx="3714776" cy="57150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Неналоговые доходы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8489244" y="3000372"/>
            <a:ext cx="3417047" cy="571504"/>
          </a:xfrm>
          <a:prstGeom prst="flowChartAlternateProcess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Безвозмездные поступления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095501" y="2786064"/>
            <a:ext cx="8191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0180903" y="2892161"/>
            <a:ext cx="214312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977997" y="2785005"/>
            <a:ext cx="428625" cy="2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988344" y="2893219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альтернативный процесс 34"/>
          <p:cNvSpPr/>
          <p:nvPr/>
        </p:nvSpPr>
        <p:spPr>
          <a:xfrm>
            <a:off x="380960" y="3643314"/>
            <a:ext cx="3619525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земельный налог.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4571990" y="3643314"/>
            <a:ext cx="3619525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муниципального имущества и земли;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штрафные санкции;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другие. 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8667768" y="3643314"/>
            <a:ext cx="3238523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7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38858" y="299804"/>
            <a:ext cx="10206399" cy="526154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ChangeArrowheads="1"/>
          </p:cNvSpPr>
          <p:nvPr/>
        </p:nvSpPr>
        <p:spPr bwMode="auto">
          <a:xfrm>
            <a:off x="639233" y="150815"/>
            <a:ext cx="11059584" cy="763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4800">
              <a:latin typeface="Calibri" pitchFamily="34" charset="0"/>
            </a:endParaRPr>
          </a:p>
        </p:txBody>
      </p:sp>
      <p:sp>
        <p:nvSpPr>
          <p:cNvPr id="17411" name="object 3"/>
          <p:cNvSpPr>
            <a:spLocks noGrp="1"/>
          </p:cNvSpPr>
          <p:nvPr>
            <p:ph type="title"/>
          </p:nvPr>
        </p:nvSpPr>
        <p:spPr>
          <a:xfrm>
            <a:off x="3332747" y="420688"/>
            <a:ext cx="5149516" cy="360362"/>
          </a:xfrm>
        </p:spPr>
        <p:txBody>
          <a:bodyPr tIns="12065"/>
          <a:lstStyle/>
          <a:p>
            <a:pPr marL="12700" algn="ctr" eaLnBrk="1" hangingPunct="1">
              <a:spcBef>
                <a:spcPts val="100"/>
              </a:spcBef>
            </a:pPr>
            <a:r>
              <a:rPr lang="ru-RU" altLang="ru-RU" sz="3200" dirty="0" smtClean="0">
                <a:solidFill>
                  <a:srgbClr val="FFFFFF"/>
                </a:solidFill>
                <a:latin typeface="Constantia" pitchFamily="18" charset="0"/>
                <a:ea typeface="Constantia" pitchFamily="18" charset="0"/>
                <a:cs typeface="Constantia" pitchFamily="18" charset="0"/>
              </a:rPr>
              <a:t>Обратная связь</a:t>
            </a:r>
            <a:endParaRPr lang="ru-RU" altLang="ru-RU" sz="3200" dirty="0" smtClean="0">
              <a:latin typeface="Constantia" pitchFamily="18" charset="0"/>
              <a:ea typeface="Constantia" pitchFamily="18" charset="0"/>
              <a:cs typeface="Constantia" pitchFamily="18" charset="0"/>
            </a:endParaRPr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0" y="1079292"/>
            <a:ext cx="12192000" cy="57787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3200">
              <a:latin typeface="Calibri" pitchFamily="34" charset="0"/>
            </a:endParaRPr>
          </a:p>
        </p:txBody>
      </p:sp>
      <p:sp>
        <p:nvSpPr>
          <p:cNvPr id="17413" name="object 5"/>
          <p:cNvSpPr txBox="1">
            <a:spLocks noChangeArrowheads="1"/>
          </p:cNvSpPr>
          <p:nvPr/>
        </p:nvSpPr>
        <p:spPr bwMode="auto">
          <a:xfrm>
            <a:off x="1062318" y="1079292"/>
            <a:ext cx="10085294" cy="57022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13335" rIns="0" bIns="0">
            <a:spAutoFit/>
          </a:bodyPr>
          <a:lstStyle>
            <a:lvl1pPr marL="184150" indent="-58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sz="3200" dirty="0" smtClean="0">
                <a:solidFill>
                  <a:srgbClr val="FFFF00"/>
                </a:solidFill>
                <a:latin typeface="Constantia" pitchFamily="18" charset="0"/>
              </a:rPr>
              <a:t>Уважаемые пользователи!</a:t>
            </a:r>
          </a:p>
          <a:p>
            <a:pPr algn="ctr" eaLnBrk="1" hangingPunct="1">
              <a:spcBef>
                <a:spcPts val="100"/>
              </a:spcBef>
            </a:pPr>
            <a:endParaRPr lang="en-US" altLang="ru-RU" sz="1500" dirty="0" smtClean="0">
              <a:solidFill>
                <a:srgbClr val="FFFF00"/>
              </a:solidFill>
              <a:latin typeface="Constantia" pitchFamily="18" charset="0"/>
            </a:endParaRPr>
          </a:p>
          <a:p>
            <a:pPr algn="ctr" eaLnBrk="1" hangingPunct="1">
              <a:spcBef>
                <a:spcPts val="100"/>
              </a:spcBef>
            </a:pPr>
            <a:r>
              <a:rPr lang="ru-RU" altLang="ru-RU" sz="2800" dirty="0" smtClean="0">
                <a:solidFill>
                  <a:srgbClr val="FFFF00"/>
                </a:solidFill>
                <a:latin typeface="Constantia" pitchFamily="18" charset="0"/>
              </a:rPr>
              <a:t> Направить  свои мнения </a:t>
            </a:r>
            <a:r>
              <a:rPr lang="ru-RU" altLang="ru-RU" sz="2800" dirty="0">
                <a:solidFill>
                  <a:srgbClr val="FFFF00"/>
                </a:solidFill>
                <a:latin typeface="Constantia" pitchFamily="18" charset="0"/>
              </a:rPr>
              <a:t>и пожелания по работе  </a:t>
            </a:r>
            <a:r>
              <a:rPr lang="ru-RU" altLang="ru-RU" sz="2800" dirty="0" smtClean="0">
                <a:solidFill>
                  <a:srgbClr val="FFFF00"/>
                </a:solidFill>
                <a:latin typeface="Constantia" pitchFamily="18" charset="0"/>
              </a:rPr>
              <a:t>рубрики </a:t>
            </a:r>
            <a:r>
              <a:rPr lang="ru-RU" altLang="ru-RU" sz="2800" dirty="0">
                <a:solidFill>
                  <a:srgbClr val="FFFF00"/>
                </a:solidFill>
                <a:latin typeface="Constantia" pitchFamily="18" charset="0"/>
              </a:rPr>
              <a:t>“Бюджет для граждан” </a:t>
            </a:r>
            <a:r>
              <a:rPr lang="ru-RU" altLang="ru-RU" sz="2800" dirty="0" smtClean="0">
                <a:solidFill>
                  <a:srgbClr val="FFFF00"/>
                </a:solidFill>
                <a:latin typeface="Constantia" pitchFamily="18" charset="0"/>
              </a:rPr>
              <a:t> Вы</a:t>
            </a:r>
            <a:r>
              <a:rPr lang="en-AU" altLang="ru-RU" sz="2800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altLang="ru-RU" sz="2800" dirty="0" smtClean="0">
                <a:solidFill>
                  <a:srgbClr val="FFFF00"/>
                </a:solidFill>
                <a:latin typeface="Constantia" pitchFamily="18" charset="0"/>
              </a:rPr>
              <a:t>можете </a:t>
            </a:r>
            <a:r>
              <a:rPr lang="ru-RU" altLang="ru-RU" sz="2800" dirty="0">
                <a:solidFill>
                  <a:srgbClr val="FFFF00"/>
                </a:solidFill>
                <a:latin typeface="Constantia" pitchFamily="18" charset="0"/>
              </a:rPr>
              <a:t>по электронному адресу</a:t>
            </a:r>
          </a:p>
          <a:p>
            <a:pPr algn="ctr" eaLnBrk="1" hangingPunct="1"/>
            <a:r>
              <a:rPr lang="en-US" altLang="ru-RU" sz="4000" u="sng" dirty="0" smtClean="0">
                <a:solidFill>
                  <a:srgbClr val="00FF00"/>
                </a:solidFill>
                <a:latin typeface="Constantia" pitchFamily="18" charset="0"/>
                <a:hlinkClick r:id="rId2"/>
              </a:rPr>
              <a:t>kupr.grh@rambler.ru</a:t>
            </a:r>
            <a:endParaRPr lang="ru-RU" altLang="ru-RU" sz="4000" u="sng" dirty="0" smtClean="0">
              <a:solidFill>
                <a:srgbClr val="00FF00"/>
              </a:solidFill>
              <a:latin typeface="Constantia" pitchFamily="18" charset="0"/>
            </a:endParaRPr>
          </a:p>
          <a:p>
            <a:pPr algn="ctr" eaLnBrk="1" hangingPunct="1"/>
            <a:endParaRPr lang="ru-RU" altLang="ru-RU" sz="1400" u="sng" dirty="0" smtClean="0">
              <a:solidFill>
                <a:srgbClr val="00B0F0"/>
              </a:solidFill>
              <a:latin typeface="Constantia" pitchFamily="18" charset="0"/>
            </a:endParaRPr>
          </a:p>
          <a:p>
            <a:pPr algn="ctr" eaLnBrk="1" hangingPunct="1"/>
            <a:r>
              <a:rPr lang="ru-RU" altLang="ru-RU" sz="2800" u="sng" dirty="0" smtClean="0">
                <a:solidFill>
                  <a:srgbClr val="FFFF00"/>
                </a:solidFill>
                <a:latin typeface="Constantia" pitchFamily="18" charset="0"/>
              </a:rPr>
              <a:t>или по адресу:</a:t>
            </a:r>
          </a:p>
          <a:p>
            <a:pPr algn="ctr" eaLnBrk="1" hangingPunct="1"/>
            <a:r>
              <a:rPr lang="ru-RU" altLang="ru-RU" sz="2800" dirty="0" smtClean="0">
                <a:solidFill>
                  <a:srgbClr val="FFFF00"/>
                </a:solidFill>
                <a:latin typeface="Constantia" pitchFamily="18" charset="0"/>
              </a:rPr>
              <a:t>601481, Владимирская область,</a:t>
            </a:r>
          </a:p>
          <a:p>
            <a:pPr algn="ctr" eaLnBrk="1" hangingPunct="1"/>
            <a:r>
              <a:rPr lang="ru-RU" altLang="ru-RU" sz="2800" dirty="0" smtClean="0">
                <a:solidFill>
                  <a:srgbClr val="FFFF00"/>
                </a:solidFill>
                <a:latin typeface="Constantia" pitchFamily="18" charset="0"/>
              </a:rPr>
              <a:t> г. Гороховец, ул. Тимирязева, д. 3</a:t>
            </a:r>
          </a:p>
          <a:p>
            <a:pPr algn="ctr" eaLnBrk="1" hangingPunct="1"/>
            <a:r>
              <a:rPr lang="ru-RU" altLang="ru-RU" sz="2800" dirty="0" smtClean="0">
                <a:solidFill>
                  <a:srgbClr val="FFFF00"/>
                </a:solidFill>
                <a:latin typeface="Constantia" pitchFamily="18" charset="0"/>
              </a:rPr>
              <a:t>Администрация муниципального образования Куприяновское</a:t>
            </a:r>
          </a:p>
          <a:p>
            <a:pPr algn="ctr" eaLnBrk="1" hangingPunct="1"/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8(49238) 2-28-21, факс 8(49238) 2-38-10</a:t>
            </a:r>
          </a:p>
          <a:p>
            <a:pPr algn="ctr" eaLnBrk="1" hangingPunct="1"/>
            <a:endParaRPr lang="ru-RU" altLang="ru-RU" sz="1100" dirty="0">
              <a:solidFill>
                <a:srgbClr val="FFFF00"/>
              </a:solidFill>
              <a:latin typeface="Constantia" pitchFamily="18" charset="0"/>
            </a:endParaRPr>
          </a:p>
          <a:p>
            <a:pPr algn="ctr" eaLnBrk="1" hangingPunct="1"/>
            <a:r>
              <a:rPr lang="ru-RU" altLang="ru-RU" sz="3200" b="1" dirty="0">
                <a:solidFill>
                  <a:srgbClr val="00FF00"/>
                </a:solidFill>
                <a:latin typeface="Constantia" pitchFamily="18" charset="0"/>
              </a:rPr>
              <a:t>Ждем Ваших вопросов и предложений</a:t>
            </a:r>
            <a:r>
              <a:rPr lang="ru-RU" altLang="ru-RU" sz="2800" dirty="0">
                <a:solidFill>
                  <a:srgbClr val="00FF00"/>
                </a:solidFill>
                <a:latin typeface="Constantia" pitchFamily="18" charset="0"/>
              </a:rPr>
              <a:t>!</a:t>
            </a:r>
          </a:p>
        </p:txBody>
      </p:sp>
      <p:pic>
        <p:nvPicPr>
          <p:cNvPr id="6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31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49688" y="1402622"/>
            <a:ext cx="9606845" cy="111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Доходы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49688" y="2866748"/>
            <a:ext cx="9606846" cy="111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9333" y="2866747"/>
            <a:ext cx="2009423" cy="1114799"/>
          </a:xfrm>
          <a:prstGeom prst="roundRect">
            <a:avLst>
              <a:gd name="adj" fmla="val 16670"/>
            </a:avLst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Неналоговые доходы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9333" y="4475414"/>
            <a:ext cx="2009423" cy="1114799"/>
          </a:xfrm>
          <a:prstGeom prst="roundRect">
            <a:avLst>
              <a:gd name="adj" fmla="val 16670"/>
            </a:avLst>
          </a:prstGeom>
          <a:solidFill>
            <a:srgbClr val="00206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49688" y="4475413"/>
            <a:ext cx="9606846" cy="111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0000"/>
                </a:solidFill>
                <a:latin typeface="Times New Roman"/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9333" y="1402622"/>
            <a:ext cx="2009423" cy="1114799"/>
          </a:xfrm>
          <a:prstGeom prst="roundRect">
            <a:avLst>
              <a:gd name="adj" fmla="val 16670"/>
            </a:avLst>
          </a:prstGeom>
          <a:solidFill>
            <a:srgbClr val="00B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</a:rPr>
              <a:t>алоговые доходы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83821" y="135469"/>
            <a:ext cx="11522469" cy="428976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Федеральные, региональные и местные налоги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12192000" cy="58578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endParaRPr lang="ru-RU" altLang="ru-RU" sz="1600" b="1" dirty="0" smtClean="0"/>
          </a:p>
          <a:p>
            <a:pPr algn="just" eaLnBrk="1" hangingPunct="1">
              <a:buFont typeface="Wingdings 2" pitchFamily="18" charset="2"/>
              <a:buNone/>
            </a:pPr>
            <a:endParaRPr lang="ru-RU" altLang="ru-RU" sz="1600" b="1" dirty="0" smtClean="0"/>
          </a:p>
          <a:p>
            <a:pPr algn="just" eaLnBrk="1" hangingPunct="1">
              <a:buFont typeface="Wingdings 2" pitchFamily="18" charset="2"/>
              <a:buNone/>
            </a:pPr>
            <a:endParaRPr lang="ru-RU" altLang="ru-RU" sz="1600" b="1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УСТАНОВЛЕНЫ НАЛОГОВЫМ КОДЕКСОМ РОССИЙСКОЙ ФЕДЕРАЦИИ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altLang="ru-RU" sz="16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37" y="2428868"/>
            <a:ext cx="3810027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Виды налогов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809615" y="3152505"/>
            <a:ext cx="2667019" cy="357190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Федеральные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952992" y="3071810"/>
            <a:ext cx="2762269" cy="357190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Региональные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620125" y="3019861"/>
            <a:ext cx="2897758" cy="357190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Местные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190751" y="2661188"/>
            <a:ext cx="2095486" cy="41062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180402" y="2963599"/>
            <a:ext cx="214313" cy="21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096264" y="2670203"/>
            <a:ext cx="2143111" cy="324000"/>
          </a:xfrm>
          <a:prstGeom prst="straightConnector1">
            <a:avLst/>
          </a:prstGeom>
          <a:ln w="19050" cap="sq" cmpd="sng">
            <a:solidFill>
              <a:srgbClr val="002060">
                <a:alpha val="81000"/>
              </a:srgb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85751" y="4199467"/>
            <a:ext cx="3810000" cy="251565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и обязательные к уплате на всей территории Российской Федерации,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например: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Налог на прибыль организаций;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 Налог на доходы физических лиц;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 Акцизы.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381500" y="4199467"/>
            <a:ext cx="3714751" cy="2515659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и законами субъектов Российской Федерации и обязательны к уплате на соответствующих территориях субъектов РФ , например: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Налог на имущество организаций;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Транспортный налог.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8382001" y="4199467"/>
            <a:ext cx="3619500" cy="2515659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например: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Земельный налог;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1"/>
                </a:solidFill>
              </a:rPr>
              <a:t>Налог на имущество физических лиц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1714500" y="3556267"/>
            <a:ext cx="857251" cy="541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5810251" y="3509695"/>
            <a:ext cx="762000" cy="5881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9715501" y="3429001"/>
            <a:ext cx="571500" cy="6688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51" y="710145"/>
            <a:ext cx="11620540" cy="1604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dirty="0"/>
              <a:t> </a:t>
            </a:r>
            <a:r>
              <a:rPr lang="ru-RU" altLang="ru-RU" sz="2000" b="1" dirty="0"/>
              <a:t>Налог -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образований.</a:t>
            </a:r>
            <a:endParaRPr lang="ru-RU" sz="2000" dirty="0"/>
          </a:p>
        </p:txBody>
      </p:sp>
      <p:pic>
        <p:nvPicPr>
          <p:cNvPr id="18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14867" y="357188"/>
            <a:ext cx="11430000" cy="500062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Нормативы зачисления налогов в бюджет муниципального образования Куприяновское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280092"/>
              </p:ext>
            </p:extLst>
          </p:nvPr>
        </p:nvGraphicFramePr>
        <p:xfrm>
          <a:off x="387308" y="1293619"/>
          <a:ext cx="11477314" cy="4971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253"/>
                <a:gridCol w="8139016"/>
                <a:gridCol w="2770045"/>
              </a:tblGrid>
              <a:tr h="92768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Налоги и сборы, установленные законодательством</a:t>
                      </a:r>
                      <a:endParaRPr lang="ru-RU" sz="2000" dirty="0"/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Бюджеты сельских поселений</a:t>
                      </a:r>
                      <a:endParaRPr lang="ru-RU" sz="2000" dirty="0"/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77741"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Налог на доходы физических</a:t>
                      </a:r>
                      <a:r>
                        <a:rPr lang="ru-RU" sz="2000" baseline="0" dirty="0" smtClean="0"/>
                        <a:t> лиц</a:t>
                      </a:r>
                      <a:endParaRPr lang="ru-RU" sz="20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5,0%</a:t>
                      </a:r>
                      <a:endParaRPr lang="ru-RU" sz="2000" dirty="0"/>
                    </a:p>
                  </a:txBody>
                  <a:tcPr marL="121920" marR="121920"/>
                </a:tc>
              </a:tr>
              <a:tr h="7095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Государственная пошлина (по видам)</a:t>
                      </a:r>
                      <a:endParaRPr lang="ru-RU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100%</a:t>
                      </a:r>
                    </a:p>
                  </a:txBody>
                  <a:tcPr marL="121920" marR="121920"/>
                </a:tc>
              </a:tr>
              <a:tr h="709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Единый сельскохозяйственный налог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30%</a:t>
                      </a:r>
                      <a:endParaRPr lang="ru-RU" sz="2000" dirty="0"/>
                    </a:p>
                  </a:txBody>
                  <a:tcPr marL="121920" marR="121920"/>
                </a:tc>
              </a:tr>
              <a:tr h="8592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Налог на имущество физических лиц</a:t>
                      </a:r>
                      <a:endParaRPr lang="ru-RU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100%</a:t>
                      </a:r>
                    </a:p>
                  </a:txBody>
                  <a:tcPr marL="121920" marR="121920"/>
                </a:tc>
              </a:tr>
              <a:tr h="8879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Земельный налог</a:t>
                      </a:r>
                      <a:endParaRPr lang="ru-RU" sz="2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100%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/>
          </p:cNvSpPr>
          <p:nvPr/>
        </p:nvSpPr>
        <p:spPr bwMode="auto">
          <a:xfrm>
            <a:off x="666751" y="5945188"/>
            <a:ext cx="6529916" cy="912812"/>
          </a:xfrm>
          <a:custGeom>
            <a:avLst/>
            <a:gdLst>
              <a:gd name="T0" fmla="*/ 85684 w 4897755"/>
              <a:gd name="T1" fmla="*/ 21323 h 913129"/>
              <a:gd name="T2" fmla="*/ 3635522 w 4897755"/>
              <a:gd name="T3" fmla="*/ 911479 h 913129"/>
              <a:gd name="T4" fmla="*/ 4895815 w 4897755"/>
              <a:gd name="T5" fmla="*/ 911479 h 913129"/>
              <a:gd name="T6" fmla="*/ 85684 w 4897755"/>
              <a:gd name="T7" fmla="*/ 21323 h 913129"/>
              <a:gd name="T8" fmla="*/ 660 w 4897755"/>
              <a:gd name="T9" fmla="*/ 0 h 913129"/>
              <a:gd name="T10" fmla="*/ 0 w 4897755"/>
              <a:gd name="T11" fmla="*/ 5463 h 913129"/>
              <a:gd name="T12" fmla="*/ 85684 w 4897755"/>
              <a:gd name="T13" fmla="*/ 21323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19" name="object 3"/>
          <p:cNvSpPr>
            <a:spLocks/>
          </p:cNvSpPr>
          <p:nvPr/>
        </p:nvSpPr>
        <p:spPr bwMode="auto">
          <a:xfrm>
            <a:off x="647700" y="5938838"/>
            <a:ext cx="4868333" cy="919162"/>
          </a:xfrm>
          <a:custGeom>
            <a:avLst/>
            <a:gdLst>
              <a:gd name="T0" fmla="*/ 0 w 3651885"/>
              <a:gd name="T1" fmla="*/ 0 h 919479"/>
              <a:gd name="T2" fmla="*/ 7919 w 3651885"/>
              <a:gd name="T3" fmla="*/ 6339 h 919479"/>
              <a:gd name="T4" fmla="*/ 2866375 w 3651885"/>
              <a:gd name="T5" fmla="*/ 917399 h 919479"/>
              <a:gd name="T6" fmla="*/ 3648710 w 3651885"/>
              <a:gd name="T7" fmla="*/ 917399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20" name="object 4"/>
          <p:cNvSpPr>
            <a:spLocks noChangeArrowheads="1"/>
          </p:cNvSpPr>
          <p:nvPr/>
        </p:nvSpPr>
        <p:spPr bwMode="auto">
          <a:xfrm>
            <a:off x="0" y="5789614"/>
            <a:ext cx="4531784" cy="1068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21" name="object 5"/>
          <p:cNvSpPr>
            <a:spLocks noChangeArrowheads="1"/>
          </p:cNvSpPr>
          <p:nvPr/>
        </p:nvSpPr>
        <p:spPr bwMode="auto">
          <a:xfrm>
            <a:off x="0" y="5783264"/>
            <a:ext cx="4497917" cy="10747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22" name="object 6"/>
          <p:cNvSpPr>
            <a:spLocks noChangeArrowheads="1"/>
          </p:cNvSpPr>
          <p:nvPr/>
        </p:nvSpPr>
        <p:spPr bwMode="auto">
          <a:xfrm>
            <a:off x="7241117" y="2894013"/>
            <a:ext cx="872067" cy="342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23" name="object 7"/>
          <p:cNvSpPr>
            <a:spLocks noChangeArrowheads="1"/>
          </p:cNvSpPr>
          <p:nvPr/>
        </p:nvSpPr>
        <p:spPr bwMode="auto">
          <a:xfrm>
            <a:off x="7241117" y="4156075"/>
            <a:ext cx="872067" cy="3429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24" name="object 8"/>
          <p:cNvSpPr>
            <a:spLocks noChangeArrowheads="1"/>
          </p:cNvSpPr>
          <p:nvPr/>
        </p:nvSpPr>
        <p:spPr bwMode="auto">
          <a:xfrm>
            <a:off x="7279218" y="5765800"/>
            <a:ext cx="876300" cy="3381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25" name="object 9"/>
          <p:cNvSpPr>
            <a:spLocks noChangeArrowheads="1"/>
          </p:cNvSpPr>
          <p:nvPr/>
        </p:nvSpPr>
        <p:spPr bwMode="auto">
          <a:xfrm>
            <a:off x="3638550" y="5715000"/>
            <a:ext cx="872067" cy="3381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26" name="object 10"/>
          <p:cNvSpPr>
            <a:spLocks noChangeArrowheads="1"/>
          </p:cNvSpPr>
          <p:nvPr/>
        </p:nvSpPr>
        <p:spPr bwMode="auto">
          <a:xfrm>
            <a:off x="3621617" y="4206875"/>
            <a:ext cx="872067" cy="3429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27" name="object 11"/>
          <p:cNvSpPr>
            <a:spLocks noChangeArrowheads="1"/>
          </p:cNvSpPr>
          <p:nvPr/>
        </p:nvSpPr>
        <p:spPr bwMode="auto">
          <a:xfrm>
            <a:off x="3498851" y="2884488"/>
            <a:ext cx="872067" cy="3429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28" name="object 12"/>
          <p:cNvSpPr>
            <a:spLocks noChangeArrowheads="1"/>
          </p:cNvSpPr>
          <p:nvPr/>
        </p:nvSpPr>
        <p:spPr bwMode="auto">
          <a:xfrm>
            <a:off x="330200" y="4763"/>
            <a:ext cx="11527367" cy="64928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29" name="object 13"/>
          <p:cNvSpPr>
            <a:spLocks noChangeArrowheads="1"/>
          </p:cNvSpPr>
          <p:nvPr/>
        </p:nvSpPr>
        <p:spPr bwMode="auto">
          <a:xfrm>
            <a:off x="1140885" y="203200"/>
            <a:ext cx="4406900" cy="2444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30" name="object 14"/>
          <p:cNvSpPr txBox="1">
            <a:spLocks noChangeArrowheads="1"/>
          </p:cNvSpPr>
          <p:nvPr/>
        </p:nvSpPr>
        <p:spPr bwMode="auto">
          <a:xfrm>
            <a:off x="216568" y="728663"/>
            <a:ext cx="674091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sz="1600" b="1" dirty="0">
                <a:latin typeface="Constantia" pitchFamily="18" charset="0"/>
              </a:rPr>
              <a:t>МЕЖБЮДЖЕТНЫЕ ТРАНСФЕРТЫ</a:t>
            </a:r>
            <a:r>
              <a:rPr lang="ru-RU" altLang="ru-RU" sz="1600" b="1" i="1" dirty="0">
                <a:latin typeface="Constantia" pitchFamily="18" charset="0"/>
              </a:rPr>
              <a:t>-</a:t>
            </a:r>
            <a:endParaRPr lang="ru-RU" altLang="ru-RU" sz="1600" dirty="0">
              <a:latin typeface="Constantia" pitchFamily="18" charset="0"/>
            </a:endParaRPr>
          </a:p>
          <a:p>
            <a:pPr eaLnBrk="1" hangingPunct="1"/>
            <a:r>
              <a:rPr lang="ru-RU" altLang="ru-RU" sz="1600" b="1" i="1" dirty="0">
                <a:latin typeface="Constantia" pitchFamily="18" charset="0"/>
              </a:rPr>
              <a:t>денежные средства, перечисляемые</a:t>
            </a:r>
            <a:endParaRPr lang="ru-RU" altLang="ru-RU" sz="1600" dirty="0">
              <a:latin typeface="Constantia" pitchFamily="18" charset="0"/>
            </a:endParaRPr>
          </a:p>
          <a:p>
            <a:pPr eaLnBrk="1" hangingPunct="1"/>
            <a:r>
              <a:rPr lang="ru-RU" altLang="ru-RU" sz="1600" b="1" i="1" dirty="0">
                <a:latin typeface="Constantia" pitchFamily="18" charset="0"/>
              </a:rPr>
              <a:t>из одного бюджета бюджетной системы РФ другому</a:t>
            </a:r>
            <a:endParaRPr lang="ru-RU" altLang="ru-RU" sz="1600" dirty="0">
              <a:latin typeface="Constantia" pitchFamily="18" charset="0"/>
            </a:endParaRPr>
          </a:p>
        </p:txBody>
      </p:sp>
      <p:sp>
        <p:nvSpPr>
          <p:cNvPr id="9231" name="object 15"/>
          <p:cNvSpPr>
            <a:spLocks noChangeArrowheads="1"/>
          </p:cNvSpPr>
          <p:nvPr/>
        </p:nvSpPr>
        <p:spPr bwMode="auto">
          <a:xfrm>
            <a:off x="7150100" y="209550"/>
            <a:ext cx="1540933" cy="11557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32" name="object 16"/>
          <p:cNvSpPr>
            <a:spLocks noChangeArrowheads="1"/>
          </p:cNvSpPr>
          <p:nvPr/>
        </p:nvSpPr>
        <p:spPr bwMode="auto">
          <a:xfrm>
            <a:off x="9838267" y="212725"/>
            <a:ext cx="1602317" cy="12017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33" name="object 17"/>
          <p:cNvSpPr>
            <a:spLocks noChangeArrowheads="1"/>
          </p:cNvSpPr>
          <p:nvPr/>
        </p:nvSpPr>
        <p:spPr bwMode="auto">
          <a:xfrm>
            <a:off x="8009467" y="187326"/>
            <a:ext cx="2567517" cy="6270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34" name="object 18"/>
          <p:cNvSpPr>
            <a:spLocks noChangeArrowheads="1"/>
          </p:cNvSpPr>
          <p:nvPr/>
        </p:nvSpPr>
        <p:spPr bwMode="auto">
          <a:xfrm>
            <a:off x="378884" y="1631950"/>
            <a:ext cx="3528483" cy="104298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35" name="object 19"/>
          <p:cNvSpPr>
            <a:spLocks noChangeArrowheads="1"/>
          </p:cNvSpPr>
          <p:nvPr/>
        </p:nvSpPr>
        <p:spPr bwMode="auto">
          <a:xfrm>
            <a:off x="757768" y="1787525"/>
            <a:ext cx="2772833" cy="4826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36" name="object 20"/>
          <p:cNvSpPr>
            <a:spLocks noChangeArrowheads="1"/>
          </p:cNvSpPr>
          <p:nvPr/>
        </p:nvSpPr>
        <p:spPr bwMode="auto">
          <a:xfrm>
            <a:off x="1009651" y="2336801"/>
            <a:ext cx="2243667" cy="21907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37" name="object 21"/>
          <p:cNvSpPr>
            <a:spLocks noChangeArrowheads="1"/>
          </p:cNvSpPr>
          <p:nvPr/>
        </p:nvSpPr>
        <p:spPr bwMode="auto">
          <a:xfrm>
            <a:off x="330200" y="2624138"/>
            <a:ext cx="3558117" cy="10604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38" name="object 22"/>
          <p:cNvSpPr>
            <a:spLocks noChangeArrowheads="1"/>
          </p:cNvSpPr>
          <p:nvPr/>
        </p:nvSpPr>
        <p:spPr bwMode="auto">
          <a:xfrm>
            <a:off x="882651" y="2800350"/>
            <a:ext cx="2535767" cy="693738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39" name="object 23"/>
          <p:cNvSpPr>
            <a:spLocks noChangeArrowheads="1"/>
          </p:cNvSpPr>
          <p:nvPr/>
        </p:nvSpPr>
        <p:spPr bwMode="auto">
          <a:xfrm>
            <a:off x="395818" y="3635376"/>
            <a:ext cx="3492500" cy="1489075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40" name="object 24"/>
          <p:cNvSpPr>
            <a:spLocks noChangeArrowheads="1"/>
          </p:cNvSpPr>
          <p:nvPr/>
        </p:nvSpPr>
        <p:spPr bwMode="auto">
          <a:xfrm>
            <a:off x="1136651" y="3902075"/>
            <a:ext cx="2415116" cy="412750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41" name="object 25"/>
          <p:cNvSpPr>
            <a:spLocks/>
          </p:cNvSpPr>
          <p:nvPr/>
        </p:nvSpPr>
        <p:spPr bwMode="auto">
          <a:xfrm>
            <a:off x="778934" y="4198939"/>
            <a:ext cx="601133" cy="111125"/>
          </a:xfrm>
          <a:custGeom>
            <a:avLst/>
            <a:gdLst>
              <a:gd name="T0" fmla="*/ 334644 w 450850"/>
              <a:gd name="T1" fmla="*/ 32675 h 110489"/>
              <a:gd name="T2" fmla="*/ 349300 w 450850"/>
              <a:gd name="T3" fmla="*/ 110570 h 110489"/>
              <a:gd name="T4" fmla="*/ 450418 w 450850"/>
              <a:gd name="T5" fmla="*/ 69008 h 110489"/>
              <a:gd name="T6" fmla="*/ 393649 w 450850"/>
              <a:gd name="T7" fmla="*/ 110570 h 110489"/>
              <a:gd name="T8" fmla="*/ 450418 w 450850"/>
              <a:gd name="T9" fmla="*/ 69008 h 110489"/>
              <a:gd name="T10" fmla="*/ 315442 w 450850"/>
              <a:gd name="T11" fmla="*/ 2351 h 110489"/>
              <a:gd name="T12" fmla="*/ 404228 w 450850"/>
              <a:gd name="T13" fmla="*/ 32675 h 110489"/>
              <a:gd name="T14" fmla="*/ 10121 w 450850"/>
              <a:gd name="T15" fmla="*/ 79855 h 110489"/>
              <a:gd name="T16" fmla="*/ 6436 w 450850"/>
              <a:gd name="T17" fmla="*/ 111942 h 110489"/>
              <a:gd name="T18" fmla="*/ 21009 w 450850"/>
              <a:gd name="T19" fmla="*/ 113511 h 110489"/>
              <a:gd name="T20" fmla="*/ 36268 w 450850"/>
              <a:gd name="T21" fmla="*/ 113166 h 110489"/>
              <a:gd name="T22" fmla="*/ 68529 w 450850"/>
              <a:gd name="T23" fmla="*/ 82207 h 110489"/>
              <a:gd name="T24" fmla="*/ 14376 w 450850"/>
              <a:gd name="T25" fmla="*/ 81423 h 110489"/>
              <a:gd name="T26" fmla="*/ 291047 w 450850"/>
              <a:gd name="T27" fmla="*/ 24570 h 110489"/>
              <a:gd name="T28" fmla="*/ 248869 w 450850"/>
              <a:gd name="T29" fmla="*/ 25617 h 110489"/>
              <a:gd name="T30" fmla="*/ 251520 w 450850"/>
              <a:gd name="T31" fmla="*/ 29536 h 110489"/>
              <a:gd name="T32" fmla="*/ 251459 w 450850"/>
              <a:gd name="T33" fmla="*/ 33327 h 110489"/>
              <a:gd name="T34" fmla="*/ 192899 w 450850"/>
              <a:gd name="T35" fmla="*/ 52058 h 110489"/>
              <a:gd name="T36" fmla="*/ 156705 w 450850"/>
              <a:gd name="T37" fmla="*/ 98023 h 110489"/>
              <a:gd name="T38" fmla="*/ 193780 w 450850"/>
              <a:gd name="T39" fmla="*/ 112761 h 110489"/>
              <a:gd name="T40" fmla="*/ 270155 w 450850"/>
              <a:gd name="T41" fmla="*/ 97369 h 110489"/>
              <a:gd name="T42" fmla="*/ 271246 w 450850"/>
              <a:gd name="T43" fmla="*/ 92663 h 110489"/>
              <a:gd name="T44" fmla="*/ 205282 w 450850"/>
              <a:gd name="T45" fmla="*/ 90050 h 110489"/>
              <a:gd name="T46" fmla="*/ 199313 w 450850"/>
              <a:gd name="T47" fmla="*/ 84822 h 110489"/>
              <a:gd name="T48" fmla="*/ 201117 w 450850"/>
              <a:gd name="T49" fmla="*/ 76064 h 110489"/>
              <a:gd name="T50" fmla="*/ 236664 w 450850"/>
              <a:gd name="T51" fmla="*/ 61297 h 110489"/>
              <a:gd name="T52" fmla="*/ 282281 w 450850"/>
              <a:gd name="T53" fmla="*/ 59206 h 110489"/>
              <a:gd name="T54" fmla="*/ 291103 w 450850"/>
              <a:gd name="T55" fmla="*/ 29668 h 110489"/>
              <a:gd name="T56" fmla="*/ 155953 w 450850"/>
              <a:gd name="T57" fmla="*/ 32675 h 110489"/>
              <a:gd name="T58" fmla="*/ 89966 w 450850"/>
              <a:gd name="T59" fmla="*/ 110570 h 110489"/>
              <a:gd name="T60" fmla="*/ 155953 w 450850"/>
              <a:gd name="T61" fmla="*/ 32675 h 110489"/>
              <a:gd name="T62" fmla="*/ 232587 w 450850"/>
              <a:gd name="T63" fmla="*/ 97369 h 110489"/>
              <a:gd name="T64" fmla="*/ 231747 w 450850"/>
              <a:gd name="T65" fmla="*/ 102466 h 110489"/>
              <a:gd name="T66" fmla="*/ 231999 w 450850"/>
              <a:gd name="T67" fmla="*/ 107979 h 110489"/>
              <a:gd name="T68" fmla="*/ 270370 w 450850"/>
              <a:gd name="T69" fmla="*/ 110570 h 110489"/>
              <a:gd name="T70" fmla="*/ 269582 w 450850"/>
              <a:gd name="T71" fmla="*/ 102466 h 110489"/>
              <a:gd name="T72" fmla="*/ 282281 w 450850"/>
              <a:gd name="T73" fmla="*/ 59206 h 110489"/>
              <a:gd name="T74" fmla="*/ 240703 w 450850"/>
              <a:gd name="T75" fmla="*/ 65871 h 110489"/>
              <a:gd name="T76" fmla="*/ 214058 w 450850"/>
              <a:gd name="T77" fmla="*/ 90050 h 110489"/>
              <a:gd name="T78" fmla="*/ 282281 w 450850"/>
              <a:gd name="T79" fmla="*/ 59206 h 110489"/>
              <a:gd name="T80" fmla="*/ 54724 w 450850"/>
              <a:gd name="T81" fmla="*/ 2351 h 110489"/>
              <a:gd name="T82" fmla="*/ 29756 w 450850"/>
              <a:gd name="T83" fmla="*/ 78025 h 110489"/>
              <a:gd name="T84" fmla="*/ 68529 w 450850"/>
              <a:gd name="T85" fmla="*/ 82207 h 110489"/>
              <a:gd name="T86" fmla="*/ 85115 w 450850"/>
              <a:gd name="T87" fmla="*/ 32675 h 110489"/>
              <a:gd name="T88" fmla="*/ 165963 w 450850"/>
              <a:gd name="T89" fmla="*/ 2351 h 110489"/>
              <a:gd name="T90" fmla="*/ 235839 w 450850"/>
              <a:gd name="T91" fmla="*/ 0 h 110489"/>
              <a:gd name="T92" fmla="*/ 189712 w 450850"/>
              <a:gd name="T93" fmla="*/ 16858 h 110489"/>
              <a:gd name="T94" fmla="*/ 215150 w 450850"/>
              <a:gd name="T95" fmla="*/ 37378 h 110489"/>
              <a:gd name="T96" fmla="*/ 221411 w 450850"/>
              <a:gd name="T97" fmla="*/ 29536 h 110489"/>
              <a:gd name="T98" fmla="*/ 228561 w 450850"/>
              <a:gd name="T99" fmla="*/ 25747 h 110489"/>
              <a:gd name="T100" fmla="*/ 291047 w 450850"/>
              <a:gd name="T101" fmla="*/ 24570 h 110489"/>
              <a:gd name="T102" fmla="*/ 251927 w 450850"/>
              <a:gd name="T103" fmla="*/ 126 h 11048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50850"/>
              <a:gd name="T157" fmla="*/ 0 h 110489"/>
              <a:gd name="T158" fmla="*/ 450850 w 450850"/>
              <a:gd name="T159" fmla="*/ 110489 h 11048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50850" h="110489">
                <a:moveTo>
                  <a:pt x="375031" y="31750"/>
                </a:moveTo>
                <a:lnTo>
                  <a:pt x="334644" y="31750"/>
                </a:lnTo>
                <a:lnTo>
                  <a:pt x="308914" y="107442"/>
                </a:lnTo>
                <a:lnTo>
                  <a:pt x="349300" y="107442"/>
                </a:lnTo>
                <a:lnTo>
                  <a:pt x="375031" y="31750"/>
                </a:lnTo>
                <a:close/>
              </a:path>
              <a:path w="450850" h="110489">
                <a:moveTo>
                  <a:pt x="450418" y="67056"/>
                </a:moveTo>
                <a:lnTo>
                  <a:pt x="407365" y="67056"/>
                </a:lnTo>
                <a:lnTo>
                  <a:pt x="393649" y="107442"/>
                </a:lnTo>
                <a:lnTo>
                  <a:pt x="436702" y="107442"/>
                </a:lnTo>
                <a:lnTo>
                  <a:pt x="450418" y="67056"/>
                </a:lnTo>
                <a:close/>
              </a:path>
              <a:path w="450850" h="110489">
                <a:moveTo>
                  <a:pt x="414210" y="2286"/>
                </a:moveTo>
                <a:lnTo>
                  <a:pt x="315442" y="2286"/>
                </a:lnTo>
                <a:lnTo>
                  <a:pt x="305447" y="31750"/>
                </a:lnTo>
                <a:lnTo>
                  <a:pt x="404228" y="31750"/>
                </a:lnTo>
                <a:lnTo>
                  <a:pt x="414210" y="2286"/>
                </a:lnTo>
                <a:close/>
              </a:path>
              <a:path w="450850" h="110489">
                <a:moveTo>
                  <a:pt x="10121" y="77596"/>
                </a:moveTo>
                <a:lnTo>
                  <a:pt x="0" y="107442"/>
                </a:lnTo>
                <a:lnTo>
                  <a:pt x="6436" y="108775"/>
                </a:lnTo>
                <a:lnTo>
                  <a:pt x="13439" y="109728"/>
                </a:lnTo>
                <a:lnTo>
                  <a:pt x="21009" y="110299"/>
                </a:lnTo>
                <a:lnTo>
                  <a:pt x="29146" y="110489"/>
                </a:lnTo>
                <a:lnTo>
                  <a:pt x="36268" y="109964"/>
                </a:lnTo>
                <a:lnTo>
                  <a:pt x="66874" y="84085"/>
                </a:lnTo>
                <a:lnTo>
                  <a:pt x="68529" y="79882"/>
                </a:lnTo>
                <a:lnTo>
                  <a:pt x="17754" y="79882"/>
                </a:lnTo>
                <a:lnTo>
                  <a:pt x="14376" y="79120"/>
                </a:lnTo>
                <a:lnTo>
                  <a:pt x="10121" y="77596"/>
                </a:lnTo>
                <a:close/>
              </a:path>
              <a:path w="450850" h="110489">
                <a:moveTo>
                  <a:pt x="291047" y="23875"/>
                </a:moveTo>
                <a:lnTo>
                  <a:pt x="245605" y="23875"/>
                </a:lnTo>
                <a:lnTo>
                  <a:pt x="248869" y="24892"/>
                </a:lnTo>
                <a:lnTo>
                  <a:pt x="250332" y="27050"/>
                </a:lnTo>
                <a:lnTo>
                  <a:pt x="251520" y="28701"/>
                </a:lnTo>
                <a:lnTo>
                  <a:pt x="251487" y="31750"/>
                </a:lnTo>
                <a:lnTo>
                  <a:pt x="251459" y="32384"/>
                </a:lnTo>
                <a:lnTo>
                  <a:pt x="202336" y="48513"/>
                </a:lnTo>
                <a:lnTo>
                  <a:pt x="192899" y="50585"/>
                </a:lnTo>
                <a:lnTo>
                  <a:pt x="155892" y="88137"/>
                </a:lnTo>
                <a:lnTo>
                  <a:pt x="156705" y="95250"/>
                </a:lnTo>
                <a:lnTo>
                  <a:pt x="186829" y="109855"/>
                </a:lnTo>
                <a:lnTo>
                  <a:pt x="193780" y="109571"/>
                </a:lnTo>
                <a:lnTo>
                  <a:pt x="232587" y="94614"/>
                </a:lnTo>
                <a:lnTo>
                  <a:pt x="270155" y="94614"/>
                </a:lnTo>
                <a:lnTo>
                  <a:pt x="270243" y="93852"/>
                </a:lnTo>
                <a:lnTo>
                  <a:pt x="271246" y="90043"/>
                </a:lnTo>
                <a:lnTo>
                  <a:pt x="272108" y="87502"/>
                </a:lnTo>
                <a:lnTo>
                  <a:pt x="205282" y="87502"/>
                </a:lnTo>
                <a:lnTo>
                  <a:pt x="202374" y="86487"/>
                </a:lnTo>
                <a:lnTo>
                  <a:pt x="199313" y="82423"/>
                </a:lnTo>
                <a:lnTo>
                  <a:pt x="199097" y="79882"/>
                </a:lnTo>
                <a:lnTo>
                  <a:pt x="201117" y="73913"/>
                </a:lnTo>
                <a:lnTo>
                  <a:pt x="230301" y="61340"/>
                </a:lnTo>
                <a:lnTo>
                  <a:pt x="236664" y="59562"/>
                </a:lnTo>
                <a:lnTo>
                  <a:pt x="242887" y="57531"/>
                </a:lnTo>
                <a:lnTo>
                  <a:pt x="282281" y="57531"/>
                </a:lnTo>
                <a:lnTo>
                  <a:pt x="290385" y="33655"/>
                </a:lnTo>
                <a:lnTo>
                  <a:pt x="291103" y="28828"/>
                </a:lnTo>
                <a:lnTo>
                  <a:pt x="291047" y="23875"/>
                </a:lnTo>
                <a:close/>
              </a:path>
              <a:path w="450850" h="110489">
                <a:moveTo>
                  <a:pt x="155953" y="31750"/>
                </a:moveTo>
                <a:lnTo>
                  <a:pt x="115697" y="31750"/>
                </a:lnTo>
                <a:lnTo>
                  <a:pt x="89966" y="107442"/>
                </a:lnTo>
                <a:lnTo>
                  <a:pt x="130238" y="107442"/>
                </a:lnTo>
                <a:lnTo>
                  <a:pt x="155953" y="31750"/>
                </a:lnTo>
                <a:close/>
              </a:path>
              <a:path w="450850" h="110489">
                <a:moveTo>
                  <a:pt x="270155" y="94614"/>
                </a:moveTo>
                <a:lnTo>
                  <a:pt x="232587" y="94614"/>
                </a:lnTo>
                <a:lnTo>
                  <a:pt x="232016" y="97662"/>
                </a:lnTo>
                <a:lnTo>
                  <a:pt x="231747" y="99568"/>
                </a:lnTo>
                <a:lnTo>
                  <a:pt x="231759" y="103250"/>
                </a:lnTo>
                <a:lnTo>
                  <a:pt x="231999" y="104925"/>
                </a:lnTo>
                <a:lnTo>
                  <a:pt x="232562" y="107442"/>
                </a:lnTo>
                <a:lnTo>
                  <a:pt x="270370" y="107442"/>
                </a:lnTo>
                <a:lnTo>
                  <a:pt x="269753" y="103250"/>
                </a:lnTo>
                <a:lnTo>
                  <a:pt x="269582" y="99568"/>
                </a:lnTo>
                <a:lnTo>
                  <a:pt x="270155" y="94614"/>
                </a:lnTo>
                <a:close/>
              </a:path>
              <a:path w="450850" h="110489">
                <a:moveTo>
                  <a:pt x="282281" y="57531"/>
                </a:moveTo>
                <a:lnTo>
                  <a:pt x="242887" y="57531"/>
                </a:lnTo>
                <a:lnTo>
                  <a:pt x="240703" y="64007"/>
                </a:lnTo>
                <a:lnTo>
                  <a:pt x="238988" y="68961"/>
                </a:lnTo>
                <a:lnTo>
                  <a:pt x="214058" y="87502"/>
                </a:lnTo>
                <a:lnTo>
                  <a:pt x="272108" y="87502"/>
                </a:lnTo>
                <a:lnTo>
                  <a:pt x="282281" y="57531"/>
                </a:lnTo>
                <a:close/>
              </a:path>
              <a:path w="450850" h="110489">
                <a:moveTo>
                  <a:pt x="165963" y="2286"/>
                </a:moveTo>
                <a:lnTo>
                  <a:pt x="54724" y="2286"/>
                </a:lnTo>
                <a:lnTo>
                  <a:pt x="31164" y="71627"/>
                </a:lnTo>
                <a:lnTo>
                  <a:pt x="29756" y="75818"/>
                </a:lnTo>
                <a:lnTo>
                  <a:pt x="25679" y="79882"/>
                </a:lnTo>
                <a:lnTo>
                  <a:pt x="68529" y="79882"/>
                </a:lnTo>
                <a:lnTo>
                  <a:pt x="70129" y="75818"/>
                </a:lnTo>
                <a:lnTo>
                  <a:pt x="85115" y="31750"/>
                </a:lnTo>
                <a:lnTo>
                  <a:pt x="155953" y="31750"/>
                </a:lnTo>
                <a:lnTo>
                  <a:pt x="165963" y="2286"/>
                </a:lnTo>
                <a:close/>
              </a:path>
              <a:path w="450850" h="110489">
                <a:moveTo>
                  <a:pt x="243357" y="0"/>
                </a:moveTo>
                <a:lnTo>
                  <a:pt x="235839" y="0"/>
                </a:lnTo>
                <a:lnTo>
                  <a:pt x="228650" y="507"/>
                </a:lnTo>
                <a:lnTo>
                  <a:pt x="189712" y="16382"/>
                </a:lnTo>
                <a:lnTo>
                  <a:pt x="178028" y="32384"/>
                </a:lnTo>
                <a:lnTo>
                  <a:pt x="215150" y="36321"/>
                </a:lnTo>
                <a:lnTo>
                  <a:pt x="218274" y="31876"/>
                </a:lnTo>
                <a:lnTo>
                  <a:pt x="221411" y="28701"/>
                </a:lnTo>
                <a:lnTo>
                  <a:pt x="224548" y="27050"/>
                </a:lnTo>
                <a:lnTo>
                  <a:pt x="228561" y="25018"/>
                </a:lnTo>
                <a:lnTo>
                  <a:pt x="233870" y="23875"/>
                </a:lnTo>
                <a:lnTo>
                  <a:pt x="291047" y="23875"/>
                </a:lnTo>
                <a:lnTo>
                  <a:pt x="290893" y="17652"/>
                </a:lnTo>
                <a:lnTo>
                  <a:pt x="251927" y="121"/>
                </a:lnTo>
                <a:lnTo>
                  <a:pt x="2433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42" name="object 26"/>
          <p:cNvSpPr>
            <a:spLocks noChangeArrowheads="1"/>
          </p:cNvSpPr>
          <p:nvPr/>
        </p:nvSpPr>
        <p:spPr bwMode="auto">
          <a:xfrm>
            <a:off x="770467" y="4194175"/>
            <a:ext cx="615951" cy="1206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43" name="object 27"/>
          <p:cNvSpPr>
            <a:spLocks noChangeArrowheads="1"/>
          </p:cNvSpPr>
          <p:nvPr/>
        </p:nvSpPr>
        <p:spPr bwMode="auto">
          <a:xfrm>
            <a:off x="1128185" y="4437063"/>
            <a:ext cx="2067983" cy="404812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44" name="object 28"/>
          <p:cNvSpPr>
            <a:spLocks noChangeArrowheads="1"/>
          </p:cNvSpPr>
          <p:nvPr/>
        </p:nvSpPr>
        <p:spPr bwMode="auto">
          <a:xfrm>
            <a:off x="395818" y="5048250"/>
            <a:ext cx="3492500" cy="1809750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45" name="object 29"/>
          <p:cNvSpPr>
            <a:spLocks noChangeArrowheads="1"/>
          </p:cNvSpPr>
          <p:nvPr/>
        </p:nvSpPr>
        <p:spPr bwMode="auto">
          <a:xfrm>
            <a:off x="880534" y="5614988"/>
            <a:ext cx="2673351" cy="412750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46" name="object 30"/>
          <p:cNvSpPr>
            <a:spLocks noChangeArrowheads="1"/>
          </p:cNvSpPr>
          <p:nvPr/>
        </p:nvSpPr>
        <p:spPr bwMode="auto">
          <a:xfrm>
            <a:off x="1259418" y="6110288"/>
            <a:ext cx="1807633" cy="201612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47" name="object 31"/>
          <p:cNvSpPr>
            <a:spLocks noChangeArrowheads="1"/>
          </p:cNvSpPr>
          <p:nvPr/>
        </p:nvSpPr>
        <p:spPr bwMode="auto">
          <a:xfrm>
            <a:off x="4023784" y="1733550"/>
            <a:ext cx="3511549" cy="973138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48" name="object 32"/>
          <p:cNvSpPr>
            <a:spLocks noChangeArrowheads="1"/>
          </p:cNvSpPr>
          <p:nvPr/>
        </p:nvSpPr>
        <p:spPr bwMode="auto">
          <a:xfrm>
            <a:off x="4677834" y="2090738"/>
            <a:ext cx="2315633" cy="222250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49" name="object 33"/>
          <p:cNvSpPr>
            <a:spLocks noChangeArrowheads="1"/>
          </p:cNvSpPr>
          <p:nvPr/>
        </p:nvSpPr>
        <p:spPr bwMode="auto">
          <a:xfrm>
            <a:off x="3975101" y="2619375"/>
            <a:ext cx="3560233" cy="10604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50" name="object 34"/>
          <p:cNvSpPr>
            <a:spLocks noChangeArrowheads="1"/>
          </p:cNvSpPr>
          <p:nvPr/>
        </p:nvSpPr>
        <p:spPr bwMode="auto">
          <a:xfrm>
            <a:off x="4413251" y="2743201"/>
            <a:ext cx="2743200" cy="612775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51" name="object 35"/>
          <p:cNvSpPr>
            <a:spLocks noChangeArrowheads="1"/>
          </p:cNvSpPr>
          <p:nvPr/>
        </p:nvSpPr>
        <p:spPr bwMode="auto">
          <a:xfrm>
            <a:off x="4730751" y="3429000"/>
            <a:ext cx="2099733" cy="107950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52" name="object 36"/>
          <p:cNvSpPr>
            <a:spLocks noChangeArrowheads="1"/>
          </p:cNvSpPr>
          <p:nvPr/>
        </p:nvSpPr>
        <p:spPr bwMode="auto">
          <a:xfrm>
            <a:off x="4047066" y="3635376"/>
            <a:ext cx="3488267" cy="1489075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53" name="object 37"/>
          <p:cNvSpPr>
            <a:spLocks noChangeArrowheads="1"/>
          </p:cNvSpPr>
          <p:nvPr/>
        </p:nvSpPr>
        <p:spPr bwMode="auto">
          <a:xfrm>
            <a:off x="4559300" y="3803650"/>
            <a:ext cx="2601384" cy="374650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54" name="object 38"/>
          <p:cNvSpPr>
            <a:spLocks noChangeArrowheads="1"/>
          </p:cNvSpPr>
          <p:nvPr/>
        </p:nvSpPr>
        <p:spPr bwMode="auto">
          <a:xfrm>
            <a:off x="4428067" y="4244976"/>
            <a:ext cx="2785533" cy="695325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55" name="object 39"/>
          <p:cNvSpPr>
            <a:spLocks noChangeArrowheads="1"/>
          </p:cNvSpPr>
          <p:nvPr/>
        </p:nvSpPr>
        <p:spPr bwMode="auto">
          <a:xfrm>
            <a:off x="4047066" y="5048250"/>
            <a:ext cx="3488267" cy="1809750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56" name="object 40"/>
          <p:cNvSpPr>
            <a:spLocks noChangeArrowheads="1"/>
          </p:cNvSpPr>
          <p:nvPr/>
        </p:nvSpPr>
        <p:spPr bwMode="auto">
          <a:xfrm>
            <a:off x="4660900" y="5453064"/>
            <a:ext cx="2413000" cy="174625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57" name="object 41"/>
          <p:cNvSpPr>
            <a:spLocks noChangeArrowheads="1"/>
          </p:cNvSpPr>
          <p:nvPr/>
        </p:nvSpPr>
        <p:spPr bwMode="auto">
          <a:xfrm>
            <a:off x="4480984" y="5711826"/>
            <a:ext cx="2675467" cy="354013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58" name="object 42"/>
          <p:cNvSpPr>
            <a:spLocks noChangeArrowheads="1"/>
          </p:cNvSpPr>
          <p:nvPr/>
        </p:nvSpPr>
        <p:spPr bwMode="auto">
          <a:xfrm>
            <a:off x="4667252" y="6138864"/>
            <a:ext cx="2290233" cy="3444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59" name="object 43"/>
          <p:cNvSpPr>
            <a:spLocks noChangeArrowheads="1"/>
          </p:cNvSpPr>
          <p:nvPr/>
        </p:nvSpPr>
        <p:spPr bwMode="auto">
          <a:xfrm>
            <a:off x="7723718" y="1663701"/>
            <a:ext cx="3761316" cy="1038225"/>
          </a:xfrm>
          <a:prstGeom prst="rect">
            <a:avLst/>
          </a:prstGeom>
          <a:blipFill dpi="0" rotWithShape="1">
            <a:blip r:embed="rId3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60" name="object 44"/>
          <p:cNvSpPr>
            <a:spLocks noChangeArrowheads="1"/>
          </p:cNvSpPr>
          <p:nvPr/>
        </p:nvSpPr>
        <p:spPr bwMode="auto">
          <a:xfrm>
            <a:off x="8684684" y="1819275"/>
            <a:ext cx="1970616" cy="177800"/>
          </a:xfrm>
          <a:prstGeom prst="rect">
            <a:avLst/>
          </a:prstGeom>
          <a:blipFill dpi="0" rotWithShape="1">
            <a:blip r:embed="rId4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61" name="object 45"/>
          <p:cNvSpPr>
            <a:spLocks noChangeArrowheads="1"/>
          </p:cNvSpPr>
          <p:nvPr/>
        </p:nvSpPr>
        <p:spPr bwMode="auto">
          <a:xfrm>
            <a:off x="8750300" y="2090739"/>
            <a:ext cx="1778000" cy="179387"/>
          </a:xfrm>
          <a:prstGeom prst="rect">
            <a:avLst/>
          </a:prstGeom>
          <a:blipFill dpi="0" rotWithShape="1">
            <a:blip r:embed="rId4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62" name="object 46"/>
          <p:cNvSpPr>
            <a:spLocks noChangeArrowheads="1"/>
          </p:cNvSpPr>
          <p:nvPr/>
        </p:nvSpPr>
        <p:spPr bwMode="auto">
          <a:xfrm>
            <a:off x="8860367" y="2363789"/>
            <a:ext cx="1547284" cy="211137"/>
          </a:xfrm>
          <a:prstGeom prst="rect">
            <a:avLst/>
          </a:prstGeom>
          <a:blipFill dpi="0" rotWithShape="1">
            <a:blip r:embed="rId4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63" name="object 47"/>
          <p:cNvSpPr>
            <a:spLocks noChangeArrowheads="1"/>
          </p:cNvSpPr>
          <p:nvPr/>
        </p:nvSpPr>
        <p:spPr bwMode="auto">
          <a:xfrm>
            <a:off x="7723717" y="2601914"/>
            <a:ext cx="3810000" cy="1082675"/>
          </a:xfrm>
          <a:prstGeom prst="rect">
            <a:avLst/>
          </a:prstGeom>
          <a:blipFill dpi="0" rotWithShape="1">
            <a:blip r:embed="rId4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64" name="object 48"/>
          <p:cNvSpPr>
            <a:spLocks noChangeArrowheads="1"/>
          </p:cNvSpPr>
          <p:nvPr/>
        </p:nvSpPr>
        <p:spPr bwMode="auto">
          <a:xfrm>
            <a:off x="8015817" y="2725738"/>
            <a:ext cx="1242483" cy="165100"/>
          </a:xfrm>
          <a:prstGeom prst="rect">
            <a:avLst/>
          </a:prstGeom>
          <a:blipFill dpi="0" rotWithShape="1">
            <a:blip r:embed="rId4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65" name="object 49"/>
          <p:cNvSpPr>
            <a:spLocks noChangeArrowheads="1"/>
          </p:cNvSpPr>
          <p:nvPr/>
        </p:nvSpPr>
        <p:spPr bwMode="auto">
          <a:xfrm>
            <a:off x="8022166" y="2935289"/>
            <a:ext cx="2178051" cy="179387"/>
          </a:xfrm>
          <a:prstGeom prst="rect">
            <a:avLst/>
          </a:prstGeom>
          <a:blipFill dpi="0" rotWithShape="1">
            <a:blip r:embed="rId4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66" name="object 50"/>
          <p:cNvSpPr>
            <a:spLocks noChangeArrowheads="1"/>
          </p:cNvSpPr>
          <p:nvPr/>
        </p:nvSpPr>
        <p:spPr bwMode="auto">
          <a:xfrm>
            <a:off x="8030634" y="3184525"/>
            <a:ext cx="1697567" cy="141288"/>
          </a:xfrm>
          <a:prstGeom prst="rect">
            <a:avLst/>
          </a:prstGeom>
          <a:blipFill dpi="0" rotWithShape="1">
            <a:blip r:embed="rId4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67" name="object 51"/>
          <p:cNvSpPr>
            <a:spLocks/>
          </p:cNvSpPr>
          <p:nvPr/>
        </p:nvSpPr>
        <p:spPr bwMode="auto">
          <a:xfrm>
            <a:off x="7994650" y="3403600"/>
            <a:ext cx="1100667" cy="122238"/>
          </a:xfrm>
          <a:custGeom>
            <a:avLst/>
            <a:gdLst>
              <a:gd name="T0" fmla="*/ 0 w 824865"/>
              <a:gd name="T1" fmla="*/ 125861 h 121285"/>
              <a:gd name="T2" fmla="*/ 124132 w 824865"/>
              <a:gd name="T3" fmla="*/ 98390 h 121285"/>
              <a:gd name="T4" fmla="*/ 99440 w 824865"/>
              <a:gd name="T5" fmla="*/ 98390 h 121285"/>
              <a:gd name="T6" fmla="*/ 124132 w 824865"/>
              <a:gd name="T7" fmla="*/ 98390 h 121285"/>
              <a:gd name="T8" fmla="*/ 147632 w 824865"/>
              <a:gd name="T9" fmla="*/ 50448 h 121285"/>
              <a:gd name="T10" fmla="*/ 176020 w 824865"/>
              <a:gd name="T11" fmla="*/ 100180 h 121285"/>
              <a:gd name="T12" fmla="*/ 232556 w 824865"/>
              <a:gd name="T13" fmla="*/ 85943 h 121285"/>
              <a:gd name="T14" fmla="*/ 183203 w 824865"/>
              <a:gd name="T15" fmla="*/ 76863 h 121285"/>
              <a:gd name="T16" fmla="*/ 179523 w 824865"/>
              <a:gd name="T17" fmla="*/ 65290 h 121285"/>
              <a:gd name="T18" fmla="*/ 253449 w 824865"/>
              <a:gd name="T19" fmla="*/ 55335 h 121285"/>
              <a:gd name="T20" fmla="*/ 186643 w 824865"/>
              <a:gd name="T21" fmla="*/ 41733 h 121285"/>
              <a:gd name="T22" fmla="*/ 199904 w 824865"/>
              <a:gd name="T23" fmla="*/ 24169 h 121285"/>
              <a:gd name="T24" fmla="*/ 256127 w 824865"/>
              <a:gd name="T25" fmla="*/ 16510 h 121285"/>
              <a:gd name="T26" fmla="*/ 324079 w 824865"/>
              <a:gd name="T27" fmla="*/ 2244 h 121285"/>
              <a:gd name="T28" fmla="*/ 292588 w 824865"/>
              <a:gd name="T29" fmla="*/ 98390 h 121285"/>
              <a:gd name="T30" fmla="*/ 381259 w 824865"/>
              <a:gd name="T31" fmla="*/ 35131 h 121285"/>
              <a:gd name="T32" fmla="*/ 372435 w 824865"/>
              <a:gd name="T33" fmla="*/ 62072 h 121285"/>
              <a:gd name="T34" fmla="*/ 360540 w 824865"/>
              <a:gd name="T35" fmla="*/ 98390 h 121285"/>
              <a:gd name="T36" fmla="*/ 415362 w 824865"/>
              <a:gd name="T37" fmla="*/ 2244 h 121285"/>
              <a:gd name="T38" fmla="*/ 454972 w 824865"/>
              <a:gd name="T39" fmla="*/ 96461 h 121285"/>
              <a:gd name="T40" fmla="*/ 482786 w 824865"/>
              <a:gd name="T41" fmla="*/ 75807 h 121285"/>
              <a:gd name="T42" fmla="*/ 488249 w 824865"/>
              <a:gd name="T43" fmla="*/ 58903 h 121285"/>
              <a:gd name="T44" fmla="*/ 473456 w 824865"/>
              <a:gd name="T45" fmla="*/ 38404 h 121285"/>
              <a:gd name="T46" fmla="*/ 451057 w 824865"/>
              <a:gd name="T47" fmla="*/ 2244 h 121285"/>
              <a:gd name="T48" fmla="*/ 240273 w 824865"/>
              <a:gd name="T49" fmla="*/ 78977 h 121285"/>
              <a:gd name="T50" fmla="*/ 488249 w 824865"/>
              <a:gd name="T51" fmla="*/ 58903 h 121285"/>
              <a:gd name="T52" fmla="*/ 452883 w 824865"/>
              <a:gd name="T53" fmla="*/ 62072 h 121285"/>
              <a:gd name="T54" fmla="*/ 448636 w 824865"/>
              <a:gd name="T55" fmla="*/ 72241 h 121285"/>
              <a:gd name="T56" fmla="*/ 441496 w 824865"/>
              <a:gd name="T57" fmla="*/ 75807 h 121285"/>
              <a:gd name="T58" fmla="*/ 488249 w 824865"/>
              <a:gd name="T59" fmla="*/ 58903 h 121285"/>
              <a:gd name="T60" fmla="*/ 51997 w 824865"/>
              <a:gd name="T61" fmla="*/ 24433 h 121285"/>
              <a:gd name="T62" fmla="*/ 34234 w 824865"/>
              <a:gd name="T63" fmla="*/ 61808 h 121285"/>
              <a:gd name="T64" fmla="*/ 84016 w 824865"/>
              <a:gd name="T65" fmla="*/ 30244 h 121285"/>
              <a:gd name="T66" fmla="*/ 145847 w 824865"/>
              <a:gd name="T67" fmla="*/ 2244 h 121285"/>
              <a:gd name="T68" fmla="*/ 87457 w 824865"/>
              <a:gd name="T69" fmla="*/ 71449 h 121285"/>
              <a:gd name="T70" fmla="*/ 257172 w 824865"/>
              <a:gd name="T71" fmla="*/ 21924 h 121285"/>
              <a:gd name="T72" fmla="*/ 221195 w 824865"/>
              <a:gd name="T73" fmla="*/ 26545 h 121285"/>
              <a:gd name="T74" fmla="*/ 221703 w 824865"/>
              <a:gd name="T75" fmla="*/ 41733 h 121285"/>
              <a:gd name="T76" fmla="*/ 258118 w 824865"/>
              <a:gd name="T77" fmla="*/ 31695 h 121285"/>
              <a:gd name="T78" fmla="*/ 257172 w 824865"/>
              <a:gd name="T79" fmla="*/ 21924 h 121285"/>
              <a:gd name="T80" fmla="*/ 345624 w 824865"/>
              <a:gd name="T81" fmla="*/ 35131 h 121285"/>
              <a:gd name="T82" fmla="*/ 602261 w 824865"/>
              <a:gd name="T83" fmla="*/ 2244 h 121285"/>
              <a:gd name="T84" fmla="*/ 531248 w 824865"/>
              <a:gd name="T85" fmla="*/ 98390 h 121285"/>
              <a:gd name="T86" fmla="*/ 602261 w 824865"/>
              <a:gd name="T87" fmla="*/ 2244 h 121285"/>
              <a:gd name="T88" fmla="*/ 585815 w 824865"/>
              <a:gd name="T89" fmla="*/ 98390 h 121285"/>
              <a:gd name="T90" fmla="*/ 703737 w 824865"/>
              <a:gd name="T91" fmla="*/ 51109 h 121285"/>
              <a:gd name="T92" fmla="*/ 650962 w 824865"/>
              <a:gd name="T93" fmla="*/ 2244 h 121285"/>
              <a:gd name="T94" fmla="*/ 654531 w 824865"/>
              <a:gd name="T95" fmla="*/ 98390 h 121285"/>
              <a:gd name="T96" fmla="*/ 768252 w 824865"/>
              <a:gd name="T97" fmla="*/ 8188 h 121285"/>
              <a:gd name="T98" fmla="*/ 713432 w 824865"/>
              <a:gd name="T99" fmla="*/ 91921 h 121285"/>
              <a:gd name="T100" fmla="*/ 768252 w 824865"/>
              <a:gd name="T101" fmla="*/ 8188 h 121285"/>
              <a:gd name="T102" fmla="*/ 796810 w 824865"/>
              <a:gd name="T103" fmla="*/ 50053 h 121285"/>
              <a:gd name="T104" fmla="*/ 827790 w 824865"/>
              <a:gd name="T105" fmla="*/ 50053 h 121285"/>
              <a:gd name="T106" fmla="*/ 686276 w 824865"/>
              <a:gd name="T107" fmla="*/ 2244 h 121285"/>
              <a:gd name="T108" fmla="*/ 719806 w 824865"/>
              <a:gd name="T109" fmla="*/ 2244 h 1212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24865"/>
              <a:gd name="T166" fmla="*/ 0 h 121285"/>
              <a:gd name="T167" fmla="*/ 824865 w 824865"/>
              <a:gd name="T168" fmla="*/ 121285 h 1212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24865" h="121285">
                <a:moveTo>
                  <a:pt x="132461" y="68707"/>
                </a:moveTo>
                <a:lnTo>
                  <a:pt x="17780" y="68707"/>
                </a:lnTo>
                <a:lnTo>
                  <a:pt x="0" y="121031"/>
                </a:lnTo>
                <a:lnTo>
                  <a:pt x="24637" y="121031"/>
                </a:lnTo>
                <a:lnTo>
                  <a:pt x="33655" y="94615"/>
                </a:lnTo>
                <a:lnTo>
                  <a:pt x="123657" y="94615"/>
                </a:lnTo>
                <a:lnTo>
                  <a:pt x="132461" y="68707"/>
                </a:lnTo>
                <a:close/>
              </a:path>
              <a:path w="824865" h="121285">
                <a:moveTo>
                  <a:pt x="123657" y="94615"/>
                </a:moveTo>
                <a:lnTo>
                  <a:pt x="99060" y="94615"/>
                </a:lnTo>
                <a:lnTo>
                  <a:pt x="90043" y="121031"/>
                </a:lnTo>
                <a:lnTo>
                  <a:pt x="114681" y="121031"/>
                </a:lnTo>
                <a:lnTo>
                  <a:pt x="123657" y="94615"/>
                </a:lnTo>
                <a:close/>
              </a:path>
              <a:path w="824865" h="121285">
                <a:moveTo>
                  <a:pt x="215773" y="0"/>
                </a:moveTo>
                <a:lnTo>
                  <a:pt x="172847" y="13462"/>
                </a:lnTo>
                <a:lnTo>
                  <a:pt x="147066" y="48513"/>
                </a:lnTo>
                <a:lnTo>
                  <a:pt x="143891" y="62785"/>
                </a:lnTo>
                <a:lnTo>
                  <a:pt x="144003" y="69850"/>
                </a:lnTo>
                <a:lnTo>
                  <a:pt x="175345" y="96335"/>
                </a:lnTo>
                <a:lnTo>
                  <a:pt x="183896" y="96647"/>
                </a:lnTo>
                <a:lnTo>
                  <a:pt x="193990" y="96285"/>
                </a:lnTo>
                <a:lnTo>
                  <a:pt x="231663" y="82645"/>
                </a:lnTo>
                <a:lnTo>
                  <a:pt x="239350" y="75946"/>
                </a:lnTo>
                <a:lnTo>
                  <a:pt x="186309" y="75946"/>
                </a:lnTo>
                <a:lnTo>
                  <a:pt x="182499" y="73913"/>
                </a:lnTo>
                <a:lnTo>
                  <a:pt x="180467" y="69850"/>
                </a:lnTo>
                <a:lnTo>
                  <a:pt x="178943" y="67056"/>
                </a:lnTo>
                <a:lnTo>
                  <a:pt x="178833" y="62785"/>
                </a:lnTo>
                <a:lnTo>
                  <a:pt x="180086" y="57150"/>
                </a:lnTo>
                <a:lnTo>
                  <a:pt x="251206" y="57150"/>
                </a:lnTo>
                <a:lnTo>
                  <a:pt x="252475" y="53212"/>
                </a:lnTo>
                <a:lnTo>
                  <a:pt x="255095" y="44497"/>
                </a:lnTo>
                <a:lnTo>
                  <a:pt x="255968" y="40132"/>
                </a:lnTo>
                <a:lnTo>
                  <a:pt x="185927" y="40132"/>
                </a:lnTo>
                <a:lnTo>
                  <a:pt x="188468" y="34671"/>
                </a:lnTo>
                <a:lnTo>
                  <a:pt x="191262" y="30480"/>
                </a:lnTo>
                <a:lnTo>
                  <a:pt x="199136" y="23241"/>
                </a:lnTo>
                <a:lnTo>
                  <a:pt x="204470" y="21082"/>
                </a:lnTo>
                <a:lnTo>
                  <a:pt x="256184" y="21082"/>
                </a:lnTo>
                <a:lnTo>
                  <a:pt x="255143" y="15875"/>
                </a:lnTo>
                <a:lnTo>
                  <a:pt x="225034" y="381"/>
                </a:lnTo>
                <a:lnTo>
                  <a:pt x="215773" y="0"/>
                </a:lnTo>
                <a:close/>
              </a:path>
              <a:path w="824865" h="121285">
                <a:moveTo>
                  <a:pt x="322834" y="2159"/>
                </a:moveTo>
                <a:lnTo>
                  <a:pt x="287274" y="2159"/>
                </a:lnTo>
                <a:lnTo>
                  <a:pt x="255905" y="94615"/>
                </a:lnTo>
                <a:lnTo>
                  <a:pt x="291464" y="94615"/>
                </a:lnTo>
                <a:lnTo>
                  <a:pt x="303275" y="59690"/>
                </a:lnTo>
                <a:lnTo>
                  <a:pt x="371005" y="59690"/>
                </a:lnTo>
                <a:lnTo>
                  <a:pt x="379795" y="33782"/>
                </a:lnTo>
                <a:lnTo>
                  <a:pt x="312038" y="33782"/>
                </a:lnTo>
                <a:lnTo>
                  <a:pt x="322834" y="2159"/>
                </a:lnTo>
                <a:close/>
              </a:path>
              <a:path w="824865" h="121285">
                <a:moveTo>
                  <a:pt x="371005" y="59690"/>
                </a:moveTo>
                <a:lnTo>
                  <a:pt x="335534" y="59690"/>
                </a:lnTo>
                <a:lnTo>
                  <a:pt x="323596" y="94615"/>
                </a:lnTo>
                <a:lnTo>
                  <a:pt x="359156" y="94615"/>
                </a:lnTo>
                <a:lnTo>
                  <a:pt x="371005" y="59690"/>
                </a:lnTo>
                <a:close/>
              </a:path>
              <a:path w="824865" h="121285">
                <a:moveTo>
                  <a:pt x="449325" y="2159"/>
                </a:moveTo>
                <a:lnTo>
                  <a:pt x="413766" y="2159"/>
                </a:lnTo>
                <a:lnTo>
                  <a:pt x="382397" y="94615"/>
                </a:lnTo>
                <a:lnTo>
                  <a:pt x="435101" y="94615"/>
                </a:lnTo>
                <a:lnTo>
                  <a:pt x="453225" y="92759"/>
                </a:lnTo>
                <a:lnTo>
                  <a:pt x="467598" y="87201"/>
                </a:lnTo>
                <a:lnTo>
                  <a:pt x="478232" y="77952"/>
                </a:lnTo>
                <a:lnTo>
                  <a:pt x="480932" y="72898"/>
                </a:lnTo>
                <a:lnTo>
                  <a:pt x="425323" y="72898"/>
                </a:lnTo>
                <a:lnTo>
                  <a:pt x="430784" y="56642"/>
                </a:lnTo>
                <a:lnTo>
                  <a:pt x="486374" y="56642"/>
                </a:lnTo>
                <a:lnTo>
                  <a:pt x="487068" y="51929"/>
                </a:lnTo>
                <a:lnTo>
                  <a:pt x="482568" y="42560"/>
                </a:lnTo>
                <a:lnTo>
                  <a:pt x="471638" y="36931"/>
                </a:lnTo>
                <a:lnTo>
                  <a:pt x="454279" y="35051"/>
                </a:lnTo>
                <a:lnTo>
                  <a:pt x="438150" y="35051"/>
                </a:lnTo>
                <a:lnTo>
                  <a:pt x="449325" y="2159"/>
                </a:lnTo>
                <a:close/>
              </a:path>
              <a:path w="824865" h="121285">
                <a:moveTo>
                  <a:pt x="210693" y="67437"/>
                </a:moveTo>
                <a:lnTo>
                  <a:pt x="195199" y="75946"/>
                </a:lnTo>
                <a:lnTo>
                  <a:pt x="239350" y="75946"/>
                </a:lnTo>
                <a:lnTo>
                  <a:pt x="244601" y="70612"/>
                </a:lnTo>
                <a:lnTo>
                  <a:pt x="210693" y="67437"/>
                </a:lnTo>
                <a:close/>
              </a:path>
              <a:path w="824865" h="121285">
                <a:moveTo>
                  <a:pt x="486374" y="56642"/>
                </a:moveTo>
                <a:lnTo>
                  <a:pt x="448945" y="56642"/>
                </a:lnTo>
                <a:lnTo>
                  <a:pt x="451161" y="59350"/>
                </a:lnTo>
                <a:lnTo>
                  <a:pt x="451144" y="59690"/>
                </a:lnTo>
                <a:lnTo>
                  <a:pt x="449325" y="65024"/>
                </a:lnTo>
                <a:lnTo>
                  <a:pt x="448563" y="67563"/>
                </a:lnTo>
                <a:lnTo>
                  <a:pt x="446913" y="69469"/>
                </a:lnTo>
                <a:lnTo>
                  <a:pt x="444626" y="70866"/>
                </a:lnTo>
                <a:lnTo>
                  <a:pt x="442341" y="72136"/>
                </a:lnTo>
                <a:lnTo>
                  <a:pt x="439800" y="72898"/>
                </a:lnTo>
                <a:lnTo>
                  <a:pt x="480932" y="72898"/>
                </a:lnTo>
                <a:lnTo>
                  <a:pt x="485139" y="65024"/>
                </a:lnTo>
                <a:lnTo>
                  <a:pt x="486374" y="56642"/>
                </a:lnTo>
                <a:close/>
              </a:path>
              <a:path w="824865" h="121285">
                <a:moveTo>
                  <a:pt x="145287" y="2159"/>
                </a:moveTo>
                <a:lnTo>
                  <a:pt x="59055" y="2159"/>
                </a:lnTo>
                <a:lnTo>
                  <a:pt x="51797" y="23495"/>
                </a:lnTo>
                <a:lnTo>
                  <a:pt x="46749" y="36639"/>
                </a:lnTo>
                <a:lnTo>
                  <a:pt x="40878" y="48625"/>
                </a:lnTo>
                <a:lnTo>
                  <a:pt x="34104" y="59436"/>
                </a:lnTo>
                <a:lnTo>
                  <a:pt x="26670" y="68707"/>
                </a:lnTo>
                <a:lnTo>
                  <a:pt x="61849" y="68707"/>
                </a:lnTo>
                <a:lnTo>
                  <a:pt x="83693" y="29083"/>
                </a:lnTo>
                <a:lnTo>
                  <a:pt x="83947" y="28067"/>
                </a:lnTo>
                <a:lnTo>
                  <a:pt x="136487" y="28067"/>
                </a:lnTo>
                <a:lnTo>
                  <a:pt x="145287" y="2159"/>
                </a:lnTo>
                <a:close/>
              </a:path>
              <a:path w="824865" h="121285">
                <a:moveTo>
                  <a:pt x="136487" y="28067"/>
                </a:moveTo>
                <a:lnTo>
                  <a:pt x="100964" y="28067"/>
                </a:lnTo>
                <a:lnTo>
                  <a:pt x="87122" y="68707"/>
                </a:lnTo>
                <a:lnTo>
                  <a:pt x="122682" y="68707"/>
                </a:lnTo>
                <a:lnTo>
                  <a:pt x="136487" y="28067"/>
                </a:lnTo>
                <a:close/>
              </a:path>
              <a:path w="824865" h="121285">
                <a:moveTo>
                  <a:pt x="256184" y="21082"/>
                </a:moveTo>
                <a:lnTo>
                  <a:pt x="214884" y="21082"/>
                </a:lnTo>
                <a:lnTo>
                  <a:pt x="218312" y="22479"/>
                </a:lnTo>
                <a:lnTo>
                  <a:pt x="220345" y="25526"/>
                </a:lnTo>
                <a:lnTo>
                  <a:pt x="222376" y="28448"/>
                </a:lnTo>
                <a:lnTo>
                  <a:pt x="222410" y="33782"/>
                </a:lnTo>
                <a:lnTo>
                  <a:pt x="220852" y="40132"/>
                </a:lnTo>
                <a:lnTo>
                  <a:pt x="255968" y="40132"/>
                </a:lnTo>
                <a:lnTo>
                  <a:pt x="256674" y="36542"/>
                </a:lnTo>
                <a:lnTo>
                  <a:pt x="257127" y="30480"/>
                </a:lnTo>
                <a:lnTo>
                  <a:pt x="257056" y="28067"/>
                </a:lnTo>
                <a:lnTo>
                  <a:pt x="256667" y="23495"/>
                </a:lnTo>
                <a:lnTo>
                  <a:pt x="256184" y="21082"/>
                </a:lnTo>
                <a:close/>
              </a:path>
              <a:path w="824865" h="121285">
                <a:moveTo>
                  <a:pt x="390525" y="2159"/>
                </a:moveTo>
                <a:lnTo>
                  <a:pt x="355092" y="2159"/>
                </a:lnTo>
                <a:lnTo>
                  <a:pt x="344297" y="33782"/>
                </a:lnTo>
                <a:lnTo>
                  <a:pt x="379795" y="33782"/>
                </a:lnTo>
                <a:lnTo>
                  <a:pt x="390525" y="2159"/>
                </a:lnTo>
                <a:close/>
              </a:path>
              <a:path w="824865" h="121285">
                <a:moveTo>
                  <a:pt x="599948" y="2159"/>
                </a:moveTo>
                <a:lnTo>
                  <a:pt x="525018" y="2159"/>
                </a:lnTo>
                <a:lnTo>
                  <a:pt x="493649" y="94615"/>
                </a:lnTo>
                <a:lnTo>
                  <a:pt x="529208" y="94615"/>
                </a:lnTo>
                <a:lnTo>
                  <a:pt x="551815" y="28067"/>
                </a:lnTo>
                <a:lnTo>
                  <a:pt x="591185" y="28067"/>
                </a:lnTo>
                <a:lnTo>
                  <a:pt x="599948" y="2159"/>
                </a:lnTo>
                <a:close/>
              </a:path>
              <a:path w="824865" h="121285">
                <a:moveTo>
                  <a:pt x="648462" y="2159"/>
                </a:moveTo>
                <a:lnTo>
                  <a:pt x="614933" y="2159"/>
                </a:lnTo>
                <a:lnTo>
                  <a:pt x="583565" y="94615"/>
                </a:lnTo>
                <a:lnTo>
                  <a:pt x="617220" y="94615"/>
                </a:lnTo>
                <a:lnTo>
                  <a:pt x="667512" y="49149"/>
                </a:lnTo>
                <a:lnTo>
                  <a:pt x="701034" y="49149"/>
                </a:lnTo>
                <a:lnTo>
                  <a:pt x="701337" y="48260"/>
                </a:lnTo>
                <a:lnTo>
                  <a:pt x="632841" y="48260"/>
                </a:lnTo>
                <a:lnTo>
                  <a:pt x="648462" y="2159"/>
                </a:lnTo>
                <a:close/>
              </a:path>
              <a:path w="824865" h="121285">
                <a:moveTo>
                  <a:pt x="701034" y="49149"/>
                </a:moveTo>
                <a:lnTo>
                  <a:pt x="667512" y="49149"/>
                </a:lnTo>
                <a:lnTo>
                  <a:pt x="652018" y="94615"/>
                </a:lnTo>
                <a:lnTo>
                  <a:pt x="685546" y="94615"/>
                </a:lnTo>
                <a:lnTo>
                  <a:pt x="701034" y="49149"/>
                </a:lnTo>
                <a:close/>
              </a:path>
              <a:path w="824865" h="121285">
                <a:moveTo>
                  <a:pt x="765301" y="7874"/>
                </a:moveTo>
                <a:lnTo>
                  <a:pt x="738124" y="7874"/>
                </a:lnTo>
                <a:lnTo>
                  <a:pt x="748538" y="48133"/>
                </a:lnTo>
                <a:lnTo>
                  <a:pt x="710692" y="88392"/>
                </a:lnTo>
                <a:lnTo>
                  <a:pt x="737997" y="88392"/>
                </a:lnTo>
                <a:lnTo>
                  <a:pt x="779399" y="48133"/>
                </a:lnTo>
                <a:lnTo>
                  <a:pt x="765301" y="7874"/>
                </a:lnTo>
                <a:close/>
              </a:path>
              <a:path w="824865" h="121285">
                <a:moveTo>
                  <a:pt x="810514" y="7874"/>
                </a:moveTo>
                <a:lnTo>
                  <a:pt x="783336" y="7874"/>
                </a:lnTo>
                <a:lnTo>
                  <a:pt x="793750" y="48133"/>
                </a:lnTo>
                <a:lnTo>
                  <a:pt x="755903" y="88392"/>
                </a:lnTo>
                <a:lnTo>
                  <a:pt x="783081" y="88392"/>
                </a:lnTo>
                <a:lnTo>
                  <a:pt x="824611" y="48133"/>
                </a:lnTo>
                <a:lnTo>
                  <a:pt x="810514" y="7874"/>
                </a:lnTo>
                <a:close/>
              </a:path>
              <a:path w="824865" h="121285">
                <a:moveTo>
                  <a:pt x="717042" y="2159"/>
                </a:moveTo>
                <a:lnTo>
                  <a:pt x="683641" y="2159"/>
                </a:lnTo>
                <a:lnTo>
                  <a:pt x="632841" y="48260"/>
                </a:lnTo>
                <a:lnTo>
                  <a:pt x="701337" y="48260"/>
                </a:lnTo>
                <a:lnTo>
                  <a:pt x="717042" y="21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68" name="object 52"/>
          <p:cNvSpPr>
            <a:spLocks/>
          </p:cNvSpPr>
          <p:nvPr/>
        </p:nvSpPr>
        <p:spPr bwMode="auto">
          <a:xfrm>
            <a:off x="8561917" y="3460751"/>
            <a:ext cx="33867" cy="15875"/>
          </a:xfrm>
          <a:custGeom>
            <a:avLst/>
            <a:gdLst>
              <a:gd name="T0" fmla="*/ 4826 w 26035"/>
              <a:gd name="T1" fmla="*/ 0 h 16510"/>
              <a:gd name="T2" fmla="*/ 0 w 26035"/>
              <a:gd name="T3" fmla="*/ 13361 h 16510"/>
              <a:gd name="T4" fmla="*/ 10215 w 26035"/>
              <a:gd name="T5" fmla="*/ 13361 h 16510"/>
              <a:gd name="T6" fmla="*/ 12796 w 26035"/>
              <a:gd name="T7" fmla="*/ 13361 h 16510"/>
              <a:gd name="T8" fmla="*/ 21215 w 26035"/>
              <a:gd name="T9" fmla="*/ 6888 h 16510"/>
              <a:gd name="T10" fmla="*/ 22900 w 26035"/>
              <a:gd name="T11" fmla="*/ 2296 h 16510"/>
              <a:gd name="T12" fmla="*/ 20879 w 26035"/>
              <a:gd name="T13" fmla="*/ 0 h 16510"/>
              <a:gd name="T14" fmla="*/ 15042 w 26035"/>
              <a:gd name="T15" fmla="*/ 0 h 16510"/>
              <a:gd name="T16" fmla="*/ 4826 w 26035"/>
              <a:gd name="T17" fmla="*/ 0 h 165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035"/>
              <a:gd name="T28" fmla="*/ 0 h 16510"/>
              <a:gd name="T29" fmla="*/ 26035 w 26035"/>
              <a:gd name="T30" fmla="*/ 16510 h 165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035" h="16510">
                <a:moveTo>
                  <a:pt x="5461" y="0"/>
                </a:moveTo>
                <a:lnTo>
                  <a:pt x="0" y="16255"/>
                </a:lnTo>
                <a:lnTo>
                  <a:pt x="11557" y="16255"/>
                </a:lnTo>
                <a:lnTo>
                  <a:pt x="14477" y="16255"/>
                </a:lnTo>
                <a:lnTo>
                  <a:pt x="24002" y="8381"/>
                </a:lnTo>
                <a:lnTo>
                  <a:pt x="25908" y="2793"/>
                </a:lnTo>
                <a:lnTo>
                  <a:pt x="23622" y="0"/>
                </a:lnTo>
                <a:lnTo>
                  <a:pt x="17018" y="0"/>
                </a:lnTo>
                <a:lnTo>
                  <a:pt x="546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69" name="object 53"/>
          <p:cNvSpPr>
            <a:spLocks/>
          </p:cNvSpPr>
          <p:nvPr/>
        </p:nvSpPr>
        <p:spPr bwMode="auto">
          <a:xfrm>
            <a:off x="8077200" y="3432175"/>
            <a:ext cx="52917" cy="39688"/>
          </a:xfrm>
          <a:custGeom>
            <a:avLst/>
            <a:gdLst>
              <a:gd name="T0" fmla="*/ 23004 w 39370"/>
              <a:gd name="T1" fmla="*/ 0 h 40639"/>
              <a:gd name="T2" fmla="*/ 0 w 39370"/>
              <a:gd name="T3" fmla="*/ 36101 h 40639"/>
              <a:gd name="T4" fmla="*/ 26310 w 39370"/>
              <a:gd name="T5" fmla="*/ 36101 h 40639"/>
              <a:gd name="T6" fmla="*/ 40720 w 39370"/>
              <a:gd name="T7" fmla="*/ 0 h 40639"/>
              <a:gd name="T8" fmla="*/ 23004 w 39370"/>
              <a:gd name="T9" fmla="*/ 0 h 406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70"/>
              <a:gd name="T16" fmla="*/ 0 h 40639"/>
              <a:gd name="T17" fmla="*/ 39370 w 39370"/>
              <a:gd name="T18" fmla="*/ 40639 h 406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70" h="40639">
                <a:moveTo>
                  <a:pt x="22098" y="0"/>
                </a:moveTo>
                <a:lnTo>
                  <a:pt x="0" y="40639"/>
                </a:lnTo>
                <a:lnTo>
                  <a:pt x="25273" y="40639"/>
                </a:lnTo>
                <a:lnTo>
                  <a:pt x="39115" y="0"/>
                </a:lnTo>
                <a:lnTo>
                  <a:pt x="2209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70" name="object 54"/>
          <p:cNvSpPr>
            <a:spLocks/>
          </p:cNvSpPr>
          <p:nvPr/>
        </p:nvSpPr>
        <p:spPr bwMode="auto">
          <a:xfrm>
            <a:off x="8242301" y="3424238"/>
            <a:ext cx="48684" cy="19050"/>
          </a:xfrm>
          <a:custGeom>
            <a:avLst/>
            <a:gdLst>
              <a:gd name="T0" fmla="*/ 23112 w 36829"/>
              <a:gd name="T1" fmla="*/ 0 h 19050"/>
              <a:gd name="T2" fmla="*/ 17760 w 36829"/>
              <a:gd name="T3" fmla="*/ 0 h 19050"/>
              <a:gd name="T4" fmla="*/ 12652 w 36829"/>
              <a:gd name="T5" fmla="*/ 2159 h 19050"/>
              <a:gd name="T6" fmla="*/ 8029 w 36829"/>
              <a:gd name="T7" fmla="*/ 6603 h 19050"/>
              <a:gd name="T8" fmla="*/ 5109 w 36829"/>
              <a:gd name="T9" fmla="*/ 9398 h 19050"/>
              <a:gd name="T10" fmla="*/ 2433 w 36829"/>
              <a:gd name="T11" fmla="*/ 13588 h 19050"/>
              <a:gd name="T12" fmla="*/ 0 w 36829"/>
              <a:gd name="T13" fmla="*/ 19050 h 19050"/>
              <a:gd name="T14" fmla="*/ 33451 w 36829"/>
              <a:gd name="T15" fmla="*/ 19050 h 19050"/>
              <a:gd name="T16" fmla="*/ 35034 w 36829"/>
              <a:gd name="T17" fmla="*/ 12318 h 19050"/>
              <a:gd name="T18" fmla="*/ 34912 w 36829"/>
              <a:gd name="T19" fmla="*/ 7365 h 19050"/>
              <a:gd name="T20" fmla="*/ 32966 w 36829"/>
              <a:gd name="T21" fmla="*/ 4444 h 19050"/>
              <a:gd name="T22" fmla="*/ 31020 w 36829"/>
              <a:gd name="T23" fmla="*/ 1397 h 19050"/>
              <a:gd name="T24" fmla="*/ 27736 w 36829"/>
              <a:gd name="T25" fmla="*/ 0 h 19050"/>
              <a:gd name="T26" fmla="*/ 23112 w 36829"/>
              <a:gd name="T27" fmla="*/ 0 h 190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829"/>
              <a:gd name="T43" fmla="*/ 0 h 19050"/>
              <a:gd name="T44" fmla="*/ 36829 w 36829"/>
              <a:gd name="T45" fmla="*/ 19050 h 190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829" h="19050">
                <a:moveTo>
                  <a:pt x="24130" y="0"/>
                </a:moveTo>
                <a:lnTo>
                  <a:pt x="18542" y="0"/>
                </a:lnTo>
                <a:lnTo>
                  <a:pt x="13208" y="2159"/>
                </a:lnTo>
                <a:lnTo>
                  <a:pt x="8382" y="6603"/>
                </a:lnTo>
                <a:lnTo>
                  <a:pt x="5334" y="9398"/>
                </a:lnTo>
                <a:lnTo>
                  <a:pt x="2540" y="13588"/>
                </a:lnTo>
                <a:lnTo>
                  <a:pt x="0" y="19050"/>
                </a:lnTo>
                <a:lnTo>
                  <a:pt x="34925" y="19050"/>
                </a:lnTo>
                <a:lnTo>
                  <a:pt x="36576" y="12318"/>
                </a:lnTo>
                <a:lnTo>
                  <a:pt x="36449" y="7365"/>
                </a:lnTo>
                <a:lnTo>
                  <a:pt x="34417" y="4444"/>
                </a:lnTo>
                <a:lnTo>
                  <a:pt x="32385" y="1397"/>
                </a:lnTo>
                <a:lnTo>
                  <a:pt x="28956" y="0"/>
                </a:lnTo>
                <a:lnTo>
                  <a:pt x="24130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71" name="object 55"/>
          <p:cNvSpPr>
            <a:spLocks/>
          </p:cNvSpPr>
          <p:nvPr/>
        </p:nvSpPr>
        <p:spPr bwMode="auto">
          <a:xfrm>
            <a:off x="9002184" y="3411538"/>
            <a:ext cx="93133" cy="80962"/>
          </a:xfrm>
          <a:custGeom>
            <a:avLst/>
            <a:gdLst>
              <a:gd name="T0" fmla="*/ 28714 w 69215"/>
              <a:gd name="T1" fmla="*/ 0 h 80645"/>
              <a:gd name="T2" fmla="*/ 57162 w 69215"/>
              <a:gd name="T3" fmla="*/ 0 h 80645"/>
              <a:gd name="T4" fmla="*/ 71917 w 69215"/>
              <a:gd name="T5" fmla="*/ 41056 h 80645"/>
              <a:gd name="T6" fmla="*/ 28447 w 69215"/>
              <a:gd name="T7" fmla="*/ 82114 h 80645"/>
              <a:gd name="T8" fmla="*/ 0 w 69215"/>
              <a:gd name="T9" fmla="*/ 82114 h 80645"/>
              <a:gd name="T10" fmla="*/ 39614 w 69215"/>
              <a:gd name="T11" fmla="*/ 41056 h 80645"/>
              <a:gd name="T12" fmla="*/ 28714 w 69215"/>
              <a:gd name="T13" fmla="*/ 0 h 806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215"/>
              <a:gd name="T22" fmla="*/ 0 h 80645"/>
              <a:gd name="T23" fmla="*/ 69215 w 69215"/>
              <a:gd name="T24" fmla="*/ 80645 h 806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215" h="80645">
                <a:moveTo>
                  <a:pt x="27432" y="0"/>
                </a:moveTo>
                <a:lnTo>
                  <a:pt x="54610" y="0"/>
                </a:lnTo>
                <a:lnTo>
                  <a:pt x="68707" y="40259"/>
                </a:lnTo>
                <a:lnTo>
                  <a:pt x="27177" y="80518"/>
                </a:lnTo>
                <a:lnTo>
                  <a:pt x="0" y="80518"/>
                </a:lnTo>
                <a:lnTo>
                  <a:pt x="37846" y="40259"/>
                </a:lnTo>
                <a:lnTo>
                  <a:pt x="27432" y="0"/>
                </a:lnTo>
                <a:close/>
              </a:path>
            </a:pathLst>
          </a:custGeom>
          <a:noFill/>
          <a:ln w="10667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72" name="object 56"/>
          <p:cNvSpPr>
            <a:spLocks/>
          </p:cNvSpPr>
          <p:nvPr/>
        </p:nvSpPr>
        <p:spPr bwMode="auto">
          <a:xfrm>
            <a:off x="8942917" y="3411538"/>
            <a:ext cx="91016" cy="80962"/>
          </a:xfrm>
          <a:custGeom>
            <a:avLst/>
            <a:gdLst>
              <a:gd name="T0" fmla="*/ 25595 w 69215"/>
              <a:gd name="T1" fmla="*/ 0 h 80645"/>
              <a:gd name="T2" fmla="*/ 50952 w 69215"/>
              <a:gd name="T3" fmla="*/ 0 h 80645"/>
              <a:gd name="T4" fmla="*/ 64105 w 69215"/>
              <a:gd name="T5" fmla="*/ 41056 h 80645"/>
              <a:gd name="T6" fmla="*/ 25474 w 69215"/>
              <a:gd name="T7" fmla="*/ 82114 h 80645"/>
              <a:gd name="T8" fmla="*/ 0 w 69215"/>
              <a:gd name="T9" fmla="*/ 82114 h 80645"/>
              <a:gd name="T10" fmla="*/ 35311 w 69215"/>
              <a:gd name="T11" fmla="*/ 41056 h 80645"/>
              <a:gd name="T12" fmla="*/ 25595 w 69215"/>
              <a:gd name="T13" fmla="*/ 0 h 806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215"/>
              <a:gd name="T22" fmla="*/ 0 h 80645"/>
              <a:gd name="T23" fmla="*/ 69215 w 69215"/>
              <a:gd name="T24" fmla="*/ 80645 h 806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215" h="80645">
                <a:moveTo>
                  <a:pt x="27431" y="0"/>
                </a:moveTo>
                <a:lnTo>
                  <a:pt x="54609" y="0"/>
                </a:lnTo>
                <a:lnTo>
                  <a:pt x="68706" y="40259"/>
                </a:lnTo>
                <a:lnTo>
                  <a:pt x="27304" y="80518"/>
                </a:lnTo>
                <a:lnTo>
                  <a:pt x="0" y="80518"/>
                </a:lnTo>
                <a:lnTo>
                  <a:pt x="37846" y="40259"/>
                </a:lnTo>
                <a:lnTo>
                  <a:pt x="27431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73" name="object 57"/>
          <p:cNvSpPr>
            <a:spLocks/>
          </p:cNvSpPr>
          <p:nvPr/>
        </p:nvSpPr>
        <p:spPr bwMode="auto">
          <a:xfrm>
            <a:off x="8773584" y="3406776"/>
            <a:ext cx="177800" cy="92075"/>
          </a:xfrm>
          <a:custGeom>
            <a:avLst/>
            <a:gdLst>
              <a:gd name="T0" fmla="*/ 30633 w 133984"/>
              <a:gd name="T1" fmla="*/ 0 h 92710"/>
              <a:gd name="T2" fmla="*/ 63376 w 133984"/>
              <a:gd name="T3" fmla="*/ 0 h 92710"/>
              <a:gd name="T4" fmla="*/ 48120 w 133984"/>
              <a:gd name="T5" fmla="*/ 44543 h 92710"/>
              <a:gd name="T6" fmla="*/ 97729 w 133984"/>
              <a:gd name="T7" fmla="*/ 0 h 92710"/>
              <a:gd name="T8" fmla="*/ 130346 w 133984"/>
              <a:gd name="T9" fmla="*/ 0 h 92710"/>
              <a:gd name="T10" fmla="*/ 99590 w 133984"/>
              <a:gd name="T11" fmla="*/ 89333 h 92710"/>
              <a:gd name="T12" fmla="*/ 66848 w 133984"/>
              <a:gd name="T13" fmla="*/ 89333 h 92710"/>
              <a:gd name="T14" fmla="*/ 81980 w 133984"/>
              <a:gd name="T15" fmla="*/ 45402 h 92710"/>
              <a:gd name="T16" fmla="*/ 32866 w 133984"/>
              <a:gd name="T17" fmla="*/ 89333 h 92710"/>
              <a:gd name="T18" fmla="*/ 0 w 133984"/>
              <a:gd name="T19" fmla="*/ 89333 h 92710"/>
              <a:gd name="T20" fmla="*/ 30633 w 133984"/>
              <a:gd name="T21" fmla="*/ 0 h 927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3984"/>
              <a:gd name="T34" fmla="*/ 0 h 92710"/>
              <a:gd name="T35" fmla="*/ 133984 w 133984"/>
              <a:gd name="T36" fmla="*/ 92710 h 927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3984" h="92710">
                <a:moveTo>
                  <a:pt x="31368" y="0"/>
                </a:moveTo>
                <a:lnTo>
                  <a:pt x="64897" y="0"/>
                </a:lnTo>
                <a:lnTo>
                  <a:pt x="49275" y="46100"/>
                </a:lnTo>
                <a:lnTo>
                  <a:pt x="100075" y="0"/>
                </a:lnTo>
                <a:lnTo>
                  <a:pt x="133476" y="0"/>
                </a:lnTo>
                <a:lnTo>
                  <a:pt x="101980" y="92456"/>
                </a:lnTo>
                <a:lnTo>
                  <a:pt x="68452" y="92456"/>
                </a:lnTo>
                <a:lnTo>
                  <a:pt x="83947" y="46989"/>
                </a:lnTo>
                <a:lnTo>
                  <a:pt x="33654" y="92456"/>
                </a:lnTo>
                <a:lnTo>
                  <a:pt x="0" y="92456"/>
                </a:lnTo>
                <a:lnTo>
                  <a:pt x="313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74" name="object 58"/>
          <p:cNvSpPr>
            <a:spLocks/>
          </p:cNvSpPr>
          <p:nvPr/>
        </p:nvSpPr>
        <p:spPr bwMode="auto">
          <a:xfrm>
            <a:off x="8652934" y="3406776"/>
            <a:ext cx="141817" cy="92075"/>
          </a:xfrm>
          <a:custGeom>
            <a:avLst/>
            <a:gdLst>
              <a:gd name="T0" fmla="*/ 30907 w 106679"/>
              <a:gd name="T1" fmla="*/ 0 h 92710"/>
              <a:gd name="T2" fmla="*/ 104734 w 106679"/>
              <a:gd name="T3" fmla="*/ 0 h 92710"/>
              <a:gd name="T4" fmla="*/ 96100 w 106679"/>
              <a:gd name="T5" fmla="*/ 25033 h 92710"/>
              <a:gd name="T6" fmla="*/ 57310 w 106679"/>
              <a:gd name="T7" fmla="*/ 25033 h 92710"/>
              <a:gd name="T8" fmla="*/ 35036 w 106679"/>
              <a:gd name="T9" fmla="*/ 89333 h 92710"/>
              <a:gd name="T10" fmla="*/ 0 w 106679"/>
              <a:gd name="T11" fmla="*/ 89333 h 92710"/>
              <a:gd name="T12" fmla="*/ 30907 w 106679"/>
              <a:gd name="T13" fmla="*/ 0 h 927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679"/>
              <a:gd name="T22" fmla="*/ 0 h 92710"/>
              <a:gd name="T23" fmla="*/ 106679 w 106679"/>
              <a:gd name="T24" fmla="*/ 92710 h 927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679" h="92710">
                <a:moveTo>
                  <a:pt x="31369" y="0"/>
                </a:moveTo>
                <a:lnTo>
                  <a:pt x="106299" y="0"/>
                </a:lnTo>
                <a:lnTo>
                  <a:pt x="97536" y="25908"/>
                </a:lnTo>
                <a:lnTo>
                  <a:pt x="58166" y="25908"/>
                </a:lnTo>
                <a:lnTo>
                  <a:pt x="35559" y="92456"/>
                </a:lnTo>
                <a:lnTo>
                  <a:pt x="0" y="92456"/>
                </a:lnTo>
                <a:lnTo>
                  <a:pt x="3136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75" name="object 59"/>
          <p:cNvSpPr>
            <a:spLocks/>
          </p:cNvSpPr>
          <p:nvPr/>
        </p:nvSpPr>
        <p:spPr bwMode="auto">
          <a:xfrm>
            <a:off x="8504767" y="3406776"/>
            <a:ext cx="139700" cy="92075"/>
          </a:xfrm>
          <a:custGeom>
            <a:avLst/>
            <a:gdLst>
              <a:gd name="T0" fmla="*/ 31369 w 104775"/>
              <a:gd name="T1" fmla="*/ 0 h 92710"/>
              <a:gd name="T2" fmla="*/ 66928 w 104775"/>
              <a:gd name="T3" fmla="*/ 0 h 92710"/>
              <a:gd name="T4" fmla="*/ 55752 w 104775"/>
              <a:gd name="T5" fmla="*/ 31781 h 92710"/>
              <a:gd name="T6" fmla="*/ 71882 w 104775"/>
              <a:gd name="T7" fmla="*/ 31781 h 92710"/>
              <a:gd name="T8" fmla="*/ 89241 w 104775"/>
              <a:gd name="T9" fmla="*/ 33597 h 92710"/>
              <a:gd name="T10" fmla="*/ 100171 w 104775"/>
              <a:gd name="T11" fmla="*/ 39036 h 92710"/>
              <a:gd name="T12" fmla="*/ 104671 w 104775"/>
              <a:gd name="T13" fmla="*/ 48088 h 92710"/>
              <a:gd name="T14" fmla="*/ 102742 w 104775"/>
              <a:gd name="T15" fmla="*/ 60739 h 92710"/>
              <a:gd name="T16" fmla="*/ 95835 w 104775"/>
              <a:gd name="T17" fmla="*/ 73232 h 92710"/>
              <a:gd name="T18" fmla="*/ 85201 w 104775"/>
              <a:gd name="T19" fmla="*/ 82169 h 92710"/>
              <a:gd name="T20" fmla="*/ 70828 w 104775"/>
              <a:gd name="T21" fmla="*/ 87539 h 92710"/>
              <a:gd name="T22" fmla="*/ 52704 w 104775"/>
              <a:gd name="T23" fmla="*/ 89333 h 92710"/>
              <a:gd name="T24" fmla="*/ 0 w 104775"/>
              <a:gd name="T25" fmla="*/ 89333 h 92710"/>
              <a:gd name="T26" fmla="*/ 31369 w 104775"/>
              <a:gd name="T27" fmla="*/ 0 h 927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775"/>
              <a:gd name="T43" fmla="*/ 0 h 92710"/>
              <a:gd name="T44" fmla="*/ 104775 w 104775"/>
              <a:gd name="T45" fmla="*/ 92710 h 927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775" h="92710">
                <a:moveTo>
                  <a:pt x="31369" y="0"/>
                </a:moveTo>
                <a:lnTo>
                  <a:pt x="66928" y="0"/>
                </a:lnTo>
                <a:lnTo>
                  <a:pt x="55752" y="32892"/>
                </a:lnTo>
                <a:lnTo>
                  <a:pt x="71882" y="32892"/>
                </a:lnTo>
                <a:lnTo>
                  <a:pt x="89241" y="34772"/>
                </a:lnTo>
                <a:lnTo>
                  <a:pt x="100171" y="40401"/>
                </a:lnTo>
                <a:lnTo>
                  <a:pt x="104671" y="49770"/>
                </a:lnTo>
                <a:lnTo>
                  <a:pt x="102742" y="62864"/>
                </a:lnTo>
                <a:lnTo>
                  <a:pt x="95835" y="75793"/>
                </a:lnTo>
                <a:lnTo>
                  <a:pt x="85201" y="85042"/>
                </a:lnTo>
                <a:lnTo>
                  <a:pt x="70828" y="90600"/>
                </a:lnTo>
                <a:lnTo>
                  <a:pt x="52704" y="92456"/>
                </a:lnTo>
                <a:lnTo>
                  <a:pt x="0" y="92456"/>
                </a:lnTo>
                <a:lnTo>
                  <a:pt x="31369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76" name="object 60"/>
          <p:cNvSpPr>
            <a:spLocks/>
          </p:cNvSpPr>
          <p:nvPr/>
        </p:nvSpPr>
        <p:spPr bwMode="auto">
          <a:xfrm>
            <a:off x="8335434" y="3406776"/>
            <a:ext cx="179917" cy="92075"/>
          </a:xfrm>
          <a:custGeom>
            <a:avLst/>
            <a:gdLst>
              <a:gd name="T0" fmla="*/ 31740 w 134620"/>
              <a:gd name="T1" fmla="*/ 0 h 92710"/>
              <a:gd name="T2" fmla="*/ 67722 w 134620"/>
              <a:gd name="T3" fmla="*/ 0 h 92710"/>
              <a:gd name="T4" fmla="*/ 56800 w 134620"/>
              <a:gd name="T5" fmla="*/ 30554 h 92710"/>
              <a:gd name="T6" fmla="*/ 89440 w 134620"/>
              <a:gd name="T7" fmla="*/ 30554 h 92710"/>
              <a:gd name="T8" fmla="*/ 100364 w 134620"/>
              <a:gd name="T9" fmla="*/ 0 h 92710"/>
              <a:gd name="T10" fmla="*/ 136217 w 134620"/>
              <a:gd name="T11" fmla="*/ 0 h 92710"/>
              <a:gd name="T12" fmla="*/ 104475 w 134620"/>
              <a:gd name="T13" fmla="*/ 89333 h 92710"/>
              <a:gd name="T14" fmla="*/ 68493 w 134620"/>
              <a:gd name="T15" fmla="*/ 89333 h 92710"/>
              <a:gd name="T16" fmla="*/ 80573 w 134620"/>
              <a:gd name="T17" fmla="*/ 55588 h 92710"/>
              <a:gd name="T18" fmla="*/ 47932 w 134620"/>
              <a:gd name="T19" fmla="*/ 55588 h 92710"/>
              <a:gd name="T20" fmla="*/ 35981 w 134620"/>
              <a:gd name="T21" fmla="*/ 89333 h 92710"/>
              <a:gd name="T22" fmla="*/ 0 w 134620"/>
              <a:gd name="T23" fmla="*/ 89333 h 92710"/>
              <a:gd name="T24" fmla="*/ 31740 w 134620"/>
              <a:gd name="T25" fmla="*/ 0 h 92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4620"/>
              <a:gd name="T40" fmla="*/ 0 h 92710"/>
              <a:gd name="T41" fmla="*/ 134620 w 134620"/>
              <a:gd name="T42" fmla="*/ 92710 h 92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4620" h="92710">
                <a:moveTo>
                  <a:pt x="31368" y="0"/>
                </a:moveTo>
                <a:lnTo>
                  <a:pt x="66928" y="0"/>
                </a:lnTo>
                <a:lnTo>
                  <a:pt x="56133" y="31623"/>
                </a:lnTo>
                <a:lnTo>
                  <a:pt x="88391" y="31623"/>
                </a:lnTo>
                <a:lnTo>
                  <a:pt x="99187" y="0"/>
                </a:lnTo>
                <a:lnTo>
                  <a:pt x="134619" y="0"/>
                </a:lnTo>
                <a:lnTo>
                  <a:pt x="103250" y="92456"/>
                </a:lnTo>
                <a:lnTo>
                  <a:pt x="67690" y="92456"/>
                </a:lnTo>
                <a:lnTo>
                  <a:pt x="79628" y="57531"/>
                </a:lnTo>
                <a:lnTo>
                  <a:pt x="47370" y="57531"/>
                </a:lnTo>
                <a:lnTo>
                  <a:pt x="35559" y="92456"/>
                </a:lnTo>
                <a:lnTo>
                  <a:pt x="0" y="92456"/>
                </a:lnTo>
                <a:lnTo>
                  <a:pt x="313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77" name="object 61"/>
          <p:cNvSpPr>
            <a:spLocks/>
          </p:cNvSpPr>
          <p:nvPr/>
        </p:nvSpPr>
        <p:spPr bwMode="auto">
          <a:xfrm>
            <a:off x="7994651" y="3406776"/>
            <a:ext cx="194733" cy="119063"/>
          </a:xfrm>
          <a:custGeom>
            <a:avLst/>
            <a:gdLst>
              <a:gd name="T0" fmla="*/ 60358 w 145414"/>
              <a:gd name="T1" fmla="*/ 0 h 119379"/>
              <a:gd name="T2" fmla="*/ 148492 w 145414"/>
              <a:gd name="T3" fmla="*/ 0 h 119379"/>
              <a:gd name="T4" fmla="*/ 125389 w 145414"/>
              <a:gd name="T5" fmla="*/ 65672 h 119379"/>
              <a:gd name="T6" fmla="*/ 135383 w 145414"/>
              <a:gd name="T7" fmla="*/ 65672 h 119379"/>
              <a:gd name="T8" fmla="*/ 117211 w 145414"/>
              <a:gd name="T9" fmla="*/ 117307 h 119379"/>
              <a:gd name="T10" fmla="*/ 92030 w 145414"/>
              <a:gd name="T11" fmla="*/ 117307 h 119379"/>
              <a:gd name="T12" fmla="*/ 101245 w 145414"/>
              <a:gd name="T13" fmla="*/ 91239 h 119379"/>
              <a:gd name="T14" fmla="*/ 34397 w 145414"/>
              <a:gd name="T15" fmla="*/ 91239 h 119379"/>
              <a:gd name="T16" fmla="*/ 25181 w 145414"/>
              <a:gd name="T17" fmla="*/ 117307 h 119379"/>
              <a:gd name="T18" fmla="*/ 0 w 145414"/>
              <a:gd name="T19" fmla="*/ 117307 h 119379"/>
              <a:gd name="T20" fmla="*/ 18172 w 145414"/>
              <a:gd name="T21" fmla="*/ 65672 h 119379"/>
              <a:gd name="T22" fmla="*/ 27259 w 145414"/>
              <a:gd name="T23" fmla="*/ 65672 h 119379"/>
              <a:gd name="T24" fmla="*/ 34925 w 145414"/>
              <a:gd name="T25" fmla="*/ 56438 h 119379"/>
              <a:gd name="T26" fmla="*/ 41780 w 145414"/>
              <a:gd name="T27" fmla="*/ 45854 h 119379"/>
              <a:gd name="T28" fmla="*/ 47829 w 145414"/>
              <a:gd name="T29" fmla="*/ 33930 h 119379"/>
              <a:gd name="T30" fmla="*/ 53088 w 145414"/>
              <a:gd name="T31" fmla="*/ 20679 h 119379"/>
              <a:gd name="T32" fmla="*/ 60358 w 145414"/>
              <a:gd name="T33" fmla="*/ 0 h 1193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414"/>
              <a:gd name="T52" fmla="*/ 0 h 119379"/>
              <a:gd name="T53" fmla="*/ 145414 w 145414"/>
              <a:gd name="T54" fmla="*/ 119379 h 1193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414" h="119379">
                <a:moveTo>
                  <a:pt x="59055" y="0"/>
                </a:moveTo>
                <a:lnTo>
                  <a:pt x="145287" y="0"/>
                </a:lnTo>
                <a:lnTo>
                  <a:pt x="122682" y="66548"/>
                </a:lnTo>
                <a:lnTo>
                  <a:pt x="132461" y="66548"/>
                </a:lnTo>
                <a:lnTo>
                  <a:pt x="114681" y="118872"/>
                </a:lnTo>
                <a:lnTo>
                  <a:pt x="90043" y="118872"/>
                </a:lnTo>
                <a:lnTo>
                  <a:pt x="99060" y="92456"/>
                </a:lnTo>
                <a:lnTo>
                  <a:pt x="33655" y="92456"/>
                </a:lnTo>
                <a:lnTo>
                  <a:pt x="24637" y="118872"/>
                </a:lnTo>
                <a:lnTo>
                  <a:pt x="0" y="118872"/>
                </a:lnTo>
                <a:lnTo>
                  <a:pt x="17780" y="66548"/>
                </a:lnTo>
                <a:lnTo>
                  <a:pt x="26670" y="66548"/>
                </a:lnTo>
                <a:lnTo>
                  <a:pt x="34172" y="57191"/>
                </a:lnTo>
                <a:lnTo>
                  <a:pt x="40878" y="46466"/>
                </a:lnTo>
                <a:lnTo>
                  <a:pt x="46797" y="34383"/>
                </a:lnTo>
                <a:lnTo>
                  <a:pt x="51943" y="20954"/>
                </a:lnTo>
                <a:lnTo>
                  <a:pt x="5905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78" name="object 62"/>
          <p:cNvSpPr>
            <a:spLocks/>
          </p:cNvSpPr>
          <p:nvPr/>
        </p:nvSpPr>
        <p:spPr bwMode="auto">
          <a:xfrm>
            <a:off x="8187267" y="3403600"/>
            <a:ext cx="150284" cy="96838"/>
          </a:xfrm>
          <a:custGeom>
            <a:avLst/>
            <a:gdLst>
              <a:gd name="T0" fmla="*/ 68929 w 113664"/>
              <a:gd name="T1" fmla="*/ 0 h 97154"/>
              <a:gd name="T2" fmla="*/ 106678 w 113664"/>
              <a:gd name="T3" fmla="*/ 15619 h 97154"/>
              <a:gd name="T4" fmla="*/ 108642 w 113664"/>
              <a:gd name="T5" fmla="*/ 29160 h 97154"/>
              <a:gd name="T6" fmla="*/ 108139 w 113664"/>
              <a:gd name="T7" fmla="*/ 36047 h 97154"/>
              <a:gd name="T8" fmla="*/ 106633 w 113664"/>
              <a:gd name="T9" fmla="*/ 43778 h 97154"/>
              <a:gd name="T10" fmla="*/ 104120 w 113664"/>
              <a:gd name="T11" fmla="*/ 52352 h 97154"/>
              <a:gd name="T12" fmla="*/ 102903 w 113664"/>
              <a:gd name="T13" fmla="*/ 56227 h 97154"/>
              <a:gd name="T14" fmla="*/ 34709 w 113664"/>
              <a:gd name="T15" fmla="*/ 56227 h 97154"/>
              <a:gd name="T16" fmla="*/ 33491 w 113664"/>
              <a:gd name="T17" fmla="*/ 61850 h 97154"/>
              <a:gd name="T18" fmla="*/ 33613 w 113664"/>
              <a:gd name="T19" fmla="*/ 65973 h 97154"/>
              <a:gd name="T20" fmla="*/ 35075 w 113664"/>
              <a:gd name="T21" fmla="*/ 68722 h 97154"/>
              <a:gd name="T22" fmla="*/ 37023 w 113664"/>
              <a:gd name="T23" fmla="*/ 72719 h 97154"/>
              <a:gd name="T24" fmla="*/ 40676 w 113664"/>
              <a:gd name="T25" fmla="*/ 74719 h 97154"/>
              <a:gd name="T26" fmla="*/ 45912 w 113664"/>
              <a:gd name="T27" fmla="*/ 74719 h 97154"/>
              <a:gd name="T28" fmla="*/ 49200 w 113664"/>
              <a:gd name="T29" fmla="*/ 74719 h 97154"/>
              <a:gd name="T30" fmla="*/ 64057 w 113664"/>
              <a:gd name="T31" fmla="*/ 66347 h 97154"/>
              <a:gd name="T32" fmla="*/ 96569 w 113664"/>
              <a:gd name="T33" fmla="*/ 69471 h 97154"/>
              <a:gd name="T34" fmla="*/ 64615 w 113664"/>
              <a:gd name="T35" fmla="*/ 91815 h 97154"/>
              <a:gd name="T36" fmla="*/ 38362 w 113664"/>
              <a:gd name="T37" fmla="*/ 95087 h 97154"/>
              <a:gd name="T38" fmla="*/ 30163 w 113664"/>
              <a:gd name="T39" fmla="*/ 94780 h 97154"/>
              <a:gd name="T40" fmla="*/ 0 w 113664"/>
              <a:gd name="T41" fmla="*/ 68059 h 97154"/>
              <a:gd name="T42" fmla="*/ 3 w 113664"/>
              <a:gd name="T43" fmla="*/ 61770 h 97154"/>
              <a:gd name="T44" fmla="*/ 19573 w 113664"/>
              <a:gd name="T45" fmla="*/ 20337 h 97154"/>
              <a:gd name="T46" fmla="*/ 57531 w 113664"/>
              <a:gd name="T47" fmla="*/ 838 h 97154"/>
              <a:gd name="T48" fmla="*/ 68929 w 113664"/>
              <a:gd name="T49" fmla="*/ 0 h 97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664"/>
              <a:gd name="T76" fmla="*/ 0 h 97154"/>
              <a:gd name="T77" fmla="*/ 113664 w 113664"/>
              <a:gd name="T78" fmla="*/ 97154 h 971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664" h="97154">
                <a:moveTo>
                  <a:pt x="71885" y="0"/>
                </a:moveTo>
                <a:lnTo>
                  <a:pt x="111255" y="15875"/>
                </a:lnTo>
                <a:lnTo>
                  <a:pt x="113303" y="29638"/>
                </a:lnTo>
                <a:lnTo>
                  <a:pt x="112779" y="36639"/>
                </a:lnTo>
                <a:lnTo>
                  <a:pt x="111208" y="44497"/>
                </a:lnTo>
                <a:lnTo>
                  <a:pt x="108588" y="53212"/>
                </a:lnTo>
                <a:lnTo>
                  <a:pt x="107318" y="57150"/>
                </a:lnTo>
                <a:lnTo>
                  <a:pt x="36198" y="57150"/>
                </a:lnTo>
                <a:lnTo>
                  <a:pt x="34928" y="62865"/>
                </a:lnTo>
                <a:lnTo>
                  <a:pt x="35055" y="67056"/>
                </a:lnTo>
                <a:lnTo>
                  <a:pt x="36579" y="69850"/>
                </a:lnTo>
                <a:lnTo>
                  <a:pt x="38611" y="73913"/>
                </a:lnTo>
                <a:lnTo>
                  <a:pt x="42421" y="75946"/>
                </a:lnTo>
                <a:lnTo>
                  <a:pt x="47882" y="75946"/>
                </a:lnTo>
                <a:lnTo>
                  <a:pt x="51311" y="75946"/>
                </a:lnTo>
                <a:lnTo>
                  <a:pt x="66805" y="67437"/>
                </a:lnTo>
                <a:lnTo>
                  <a:pt x="100714" y="70612"/>
                </a:lnTo>
                <a:lnTo>
                  <a:pt x="67387" y="93325"/>
                </a:lnTo>
                <a:lnTo>
                  <a:pt x="40008" y="96647"/>
                </a:lnTo>
                <a:lnTo>
                  <a:pt x="31458" y="96335"/>
                </a:lnTo>
                <a:lnTo>
                  <a:pt x="0" y="69177"/>
                </a:lnTo>
                <a:lnTo>
                  <a:pt x="3" y="62785"/>
                </a:lnTo>
                <a:lnTo>
                  <a:pt x="20413" y="20671"/>
                </a:lnTo>
                <a:lnTo>
                  <a:pt x="59999" y="853"/>
                </a:lnTo>
                <a:lnTo>
                  <a:pt x="71885" y="0"/>
                </a:lnTo>
                <a:close/>
              </a:path>
            </a:pathLst>
          </a:custGeom>
          <a:noFill/>
          <a:ln w="10667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79" name="object 63"/>
          <p:cNvSpPr>
            <a:spLocks noChangeArrowheads="1"/>
          </p:cNvSpPr>
          <p:nvPr/>
        </p:nvSpPr>
        <p:spPr bwMode="auto">
          <a:xfrm>
            <a:off x="7791450" y="3635376"/>
            <a:ext cx="3742267" cy="1489075"/>
          </a:xfrm>
          <a:prstGeom prst="rect">
            <a:avLst/>
          </a:prstGeom>
          <a:blipFill dpi="0" rotWithShape="1">
            <a:blip r:embed="rId4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80" name="object 64"/>
          <p:cNvSpPr>
            <a:spLocks noChangeArrowheads="1"/>
          </p:cNvSpPr>
          <p:nvPr/>
        </p:nvSpPr>
        <p:spPr bwMode="auto">
          <a:xfrm>
            <a:off x="8113185" y="3844925"/>
            <a:ext cx="1240367" cy="163513"/>
          </a:xfrm>
          <a:prstGeom prst="rect">
            <a:avLst/>
          </a:prstGeom>
          <a:blipFill dpi="0" rotWithShape="1">
            <a:blip r:embed="rId4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81" name="object 65"/>
          <p:cNvSpPr>
            <a:spLocks noChangeArrowheads="1"/>
          </p:cNvSpPr>
          <p:nvPr/>
        </p:nvSpPr>
        <p:spPr bwMode="auto">
          <a:xfrm>
            <a:off x="8119533" y="4054475"/>
            <a:ext cx="2178051" cy="179388"/>
          </a:xfrm>
          <a:prstGeom prst="rect">
            <a:avLst/>
          </a:prstGeom>
          <a:blipFill dpi="0" rotWithShape="1">
            <a:blip r:embed="rId4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82" name="object 66"/>
          <p:cNvSpPr>
            <a:spLocks noChangeArrowheads="1"/>
          </p:cNvSpPr>
          <p:nvPr/>
        </p:nvSpPr>
        <p:spPr bwMode="auto">
          <a:xfrm>
            <a:off x="8085667" y="4303713"/>
            <a:ext cx="2738967" cy="131762"/>
          </a:xfrm>
          <a:prstGeom prst="rect">
            <a:avLst/>
          </a:prstGeom>
          <a:blipFill dpi="0" rotWithShape="1">
            <a:blip r:embed="rId5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83" name="object 67"/>
          <p:cNvSpPr>
            <a:spLocks noChangeArrowheads="1"/>
          </p:cNvSpPr>
          <p:nvPr/>
        </p:nvSpPr>
        <p:spPr bwMode="auto">
          <a:xfrm>
            <a:off x="8108951" y="4518025"/>
            <a:ext cx="2882900" cy="355600"/>
          </a:xfrm>
          <a:prstGeom prst="rect">
            <a:avLst/>
          </a:prstGeom>
          <a:blipFill dpi="0" rotWithShape="1">
            <a:blip r:embed="rId5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84" name="object 68"/>
          <p:cNvSpPr>
            <a:spLocks noChangeArrowheads="1"/>
          </p:cNvSpPr>
          <p:nvPr/>
        </p:nvSpPr>
        <p:spPr bwMode="auto">
          <a:xfrm>
            <a:off x="7791450" y="4987926"/>
            <a:ext cx="3742267" cy="1870075"/>
          </a:xfrm>
          <a:prstGeom prst="rect">
            <a:avLst/>
          </a:prstGeom>
          <a:blipFill dpi="0" rotWithShape="1">
            <a:blip r:embed="rId5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85" name="object 69"/>
          <p:cNvSpPr>
            <a:spLocks noChangeArrowheads="1"/>
          </p:cNvSpPr>
          <p:nvPr/>
        </p:nvSpPr>
        <p:spPr bwMode="auto">
          <a:xfrm>
            <a:off x="8136467" y="5111751"/>
            <a:ext cx="2332567" cy="168275"/>
          </a:xfrm>
          <a:prstGeom prst="rect">
            <a:avLst/>
          </a:prstGeom>
          <a:blipFill dpi="0" rotWithShape="1">
            <a:blip r:embed="rId5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86" name="object 70"/>
          <p:cNvSpPr>
            <a:spLocks/>
          </p:cNvSpPr>
          <p:nvPr/>
        </p:nvSpPr>
        <p:spPr bwMode="auto">
          <a:xfrm>
            <a:off x="8115301" y="5367338"/>
            <a:ext cx="810684" cy="120650"/>
          </a:xfrm>
          <a:custGeom>
            <a:avLst/>
            <a:gdLst>
              <a:gd name="T0" fmla="*/ 0 w 607695"/>
              <a:gd name="T1" fmla="*/ 117895 h 121285"/>
              <a:gd name="T2" fmla="*/ 123982 w 607695"/>
              <a:gd name="T3" fmla="*/ 92163 h 121285"/>
              <a:gd name="T4" fmla="*/ 99320 w 607695"/>
              <a:gd name="T5" fmla="*/ 92163 h 121285"/>
              <a:gd name="T6" fmla="*/ 123982 w 607695"/>
              <a:gd name="T7" fmla="*/ 92163 h 121285"/>
              <a:gd name="T8" fmla="*/ 147451 w 607695"/>
              <a:gd name="T9" fmla="*/ 47256 h 121285"/>
              <a:gd name="T10" fmla="*/ 175860 w 607695"/>
              <a:gd name="T11" fmla="*/ 93840 h 121285"/>
              <a:gd name="T12" fmla="*/ 232317 w 607695"/>
              <a:gd name="T13" fmla="*/ 80504 h 121285"/>
              <a:gd name="T14" fmla="*/ 182978 w 607695"/>
              <a:gd name="T15" fmla="*/ 71998 h 121285"/>
              <a:gd name="T16" fmla="*/ 179305 w 607695"/>
              <a:gd name="T17" fmla="*/ 61158 h 121285"/>
              <a:gd name="T18" fmla="*/ 253263 w 607695"/>
              <a:gd name="T19" fmla="*/ 51833 h 121285"/>
              <a:gd name="T20" fmla="*/ 186542 w 607695"/>
              <a:gd name="T21" fmla="*/ 39091 h 121285"/>
              <a:gd name="T22" fmla="*/ 194820 w 607695"/>
              <a:gd name="T23" fmla="*/ 26968 h 121285"/>
              <a:gd name="T24" fmla="*/ 256894 w 607695"/>
              <a:gd name="T25" fmla="*/ 20535 h 121285"/>
              <a:gd name="T26" fmla="*/ 216338 w 607695"/>
              <a:gd name="T27" fmla="*/ 0 h 121285"/>
              <a:gd name="T28" fmla="*/ 393458 w 607695"/>
              <a:gd name="T29" fmla="*/ 47256 h 121285"/>
              <a:gd name="T30" fmla="*/ 421866 w 607695"/>
              <a:gd name="T31" fmla="*/ 93840 h 121285"/>
              <a:gd name="T32" fmla="*/ 478325 w 607695"/>
              <a:gd name="T33" fmla="*/ 80504 h 121285"/>
              <a:gd name="T34" fmla="*/ 428983 w 607695"/>
              <a:gd name="T35" fmla="*/ 71998 h 121285"/>
              <a:gd name="T36" fmla="*/ 425309 w 607695"/>
              <a:gd name="T37" fmla="*/ 61158 h 121285"/>
              <a:gd name="T38" fmla="*/ 499272 w 607695"/>
              <a:gd name="T39" fmla="*/ 51833 h 121285"/>
              <a:gd name="T40" fmla="*/ 432549 w 607695"/>
              <a:gd name="T41" fmla="*/ 39091 h 121285"/>
              <a:gd name="T42" fmla="*/ 440825 w 607695"/>
              <a:gd name="T43" fmla="*/ 26968 h 121285"/>
              <a:gd name="T44" fmla="*/ 502902 w 607695"/>
              <a:gd name="T45" fmla="*/ 20535 h 121285"/>
              <a:gd name="T46" fmla="*/ 462345 w 607695"/>
              <a:gd name="T47" fmla="*/ 0 h 121285"/>
              <a:gd name="T48" fmla="*/ 256575 w 607695"/>
              <a:gd name="T49" fmla="*/ 92163 h 121285"/>
              <a:gd name="T50" fmla="*/ 372024 w 607695"/>
              <a:gd name="T51" fmla="*/ 58142 h 121285"/>
              <a:gd name="T52" fmla="*/ 323679 w 607695"/>
              <a:gd name="T53" fmla="*/ 2103 h 121285"/>
              <a:gd name="T54" fmla="*/ 324571 w 607695"/>
              <a:gd name="T55" fmla="*/ 92163 h 121285"/>
              <a:gd name="T56" fmla="*/ 609159 w 607695"/>
              <a:gd name="T57" fmla="*/ 2103 h 121285"/>
              <a:gd name="T58" fmla="*/ 538234 w 607695"/>
              <a:gd name="T59" fmla="*/ 92163 h 121285"/>
              <a:gd name="T60" fmla="*/ 609159 w 607695"/>
              <a:gd name="T61" fmla="*/ 2103 h 121285"/>
              <a:gd name="T62" fmla="*/ 239991 w 607695"/>
              <a:gd name="T63" fmla="*/ 73978 h 121285"/>
              <a:gd name="T64" fmla="*/ 457379 w 607695"/>
              <a:gd name="T65" fmla="*/ 65689 h 121285"/>
              <a:gd name="T66" fmla="*/ 491250 w 607695"/>
              <a:gd name="T67" fmla="*/ 68781 h 121285"/>
              <a:gd name="T68" fmla="*/ 59337 w 607695"/>
              <a:gd name="T69" fmla="*/ 2103 h 121285"/>
              <a:gd name="T70" fmla="*/ 41014 w 607695"/>
              <a:gd name="T71" fmla="*/ 47365 h 121285"/>
              <a:gd name="T72" fmla="*/ 62009 w 607695"/>
              <a:gd name="T73" fmla="*/ 66926 h 121285"/>
              <a:gd name="T74" fmla="*/ 136888 w 607695"/>
              <a:gd name="T75" fmla="*/ 27215 h 121285"/>
              <a:gd name="T76" fmla="*/ 101230 w 607695"/>
              <a:gd name="T77" fmla="*/ 27215 h 121285"/>
              <a:gd name="T78" fmla="*/ 136888 w 607695"/>
              <a:gd name="T79" fmla="*/ 27215 h 121285"/>
              <a:gd name="T80" fmla="*/ 219011 w 607695"/>
              <a:gd name="T81" fmla="*/ 21896 h 121285"/>
              <a:gd name="T82" fmla="*/ 223000 w 607695"/>
              <a:gd name="T83" fmla="*/ 32906 h 121285"/>
              <a:gd name="T84" fmla="*/ 257361 w 607695"/>
              <a:gd name="T85" fmla="*/ 35597 h 121285"/>
              <a:gd name="T86" fmla="*/ 257339 w 607695"/>
              <a:gd name="T87" fmla="*/ 22886 h 121285"/>
              <a:gd name="T88" fmla="*/ 461580 w 607695"/>
              <a:gd name="T89" fmla="*/ 20535 h 121285"/>
              <a:gd name="T90" fmla="*/ 468966 w 607695"/>
              <a:gd name="T91" fmla="*/ 27710 h 121285"/>
              <a:gd name="T92" fmla="*/ 502678 w 607695"/>
              <a:gd name="T93" fmla="*/ 39091 h 121285"/>
              <a:gd name="T94" fmla="*/ 503704 w 607695"/>
              <a:gd name="T95" fmla="*/ 26968 h 121285"/>
              <a:gd name="T96" fmla="*/ 391675 w 607695"/>
              <a:gd name="T97" fmla="*/ 2103 h 121285"/>
              <a:gd name="T98" fmla="*/ 380874 w 607695"/>
              <a:gd name="T99" fmla="*/ 32906 h 12128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7695"/>
              <a:gd name="T151" fmla="*/ 0 h 121285"/>
              <a:gd name="T152" fmla="*/ 607695 w 607695"/>
              <a:gd name="T153" fmla="*/ 121285 h 12128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7695" h="121285">
                <a:moveTo>
                  <a:pt x="132461" y="68706"/>
                </a:moveTo>
                <a:lnTo>
                  <a:pt x="17780" y="68706"/>
                </a:lnTo>
                <a:lnTo>
                  <a:pt x="0" y="121030"/>
                </a:lnTo>
                <a:lnTo>
                  <a:pt x="24637" y="121030"/>
                </a:lnTo>
                <a:lnTo>
                  <a:pt x="33655" y="94614"/>
                </a:lnTo>
                <a:lnTo>
                  <a:pt x="123657" y="94614"/>
                </a:lnTo>
                <a:lnTo>
                  <a:pt x="132461" y="68706"/>
                </a:lnTo>
                <a:close/>
              </a:path>
              <a:path w="607695" h="121285">
                <a:moveTo>
                  <a:pt x="123657" y="94614"/>
                </a:moveTo>
                <a:lnTo>
                  <a:pt x="99060" y="94614"/>
                </a:lnTo>
                <a:lnTo>
                  <a:pt x="90170" y="121030"/>
                </a:lnTo>
                <a:lnTo>
                  <a:pt x="114681" y="121030"/>
                </a:lnTo>
                <a:lnTo>
                  <a:pt x="123657" y="94614"/>
                </a:lnTo>
                <a:close/>
              </a:path>
              <a:path w="607695" h="121285">
                <a:moveTo>
                  <a:pt x="215773" y="0"/>
                </a:moveTo>
                <a:lnTo>
                  <a:pt x="172847" y="13461"/>
                </a:lnTo>
                <a:lnTo>
                  <a:pt x="147066" y="48513"/>
                </a:lnTo>
                <a:lnTo>
                  <a:pt x="143938" y="62785"/>
                </a:lnTo>
                <a:lnTo>
                  <a:pt x="144019" y="69849"/>
                </a:lnTo>
                <a:lnTo>
                  <a:pt x="175400" y="96335"/>
                </a:lnTo>
                <a:lnTo>
                  <a:pt x="184023" y="96646"/>
                </a:lnTo>
                <a:lnTo>
                  <a:pt x="194097" y="96267"/>
                </a:lnTo>
                <a:lnTo>
                  <a:pt x="231711" y="82645"/>
                </a:lnTo>
                <a:lnTo>
                  <a:pt x="239365" y="75945"/>
                </a:lnTo>
                <a:lnTo>
                  <a:pt x="186309" y="75945"/>
                </a:lnTo>
                <a:lnTo>
                  <a:pt x="182499" y="73913"/>
                </a:lnTo>
                <a:lnTo>
                  <a:pt x="180467" y="69849"/>
                </a:lnTo>
                <a:lnTo>
                  <a:pt x="178943" y="67055"/>
                </a:lnTo>
                <a:lnTo>
                  <a:pt x="178835" y="62785"/>
                </a:lnTo>
                <a:lnTo>
                  <a:pt x="180212" y="57149"/>
                </a:lnTo>
                <a:lnTo>
                  <a:pt x="251206" y="57149"/>
                </a:lnTo>
                <a:lnTo>
                  <a:pt x="252603" y="53212"/>
                </a:lnTo>
                <a:lnTo>
                  <a:pt x="255148" y="44497"/>
                </a:lnTo>
                <a:lnTo>
                  <a:pt x="256001" y="40131"/>
                </a:lnTo>
                <a:lnTo>
                  <a:pt x="186055" y="40131"/>
                </a:lnTo>
                <a:lnTo>
                  <a:pt x="188468" y="34670"/>
                </a:lnTo>
                <a:lnTo>
                  <a:pt x="191262" y="30479"/>
                </a:lnTo>
                <a:lnTo>
                  <a:pt x="194310" y="27685"/>
                </a:lnTo>
                <a:lnTo>
                  <a:pt x="199262" y="23240"/>
                </a:lnTo>
                <a:lnTo>
                  <a:pt x="204470" y="21081"/>
                </a:lnTo>
                <a:lnTo>
                  <a:pt x="256224" y="21081"/>
                </a:lnTo>
                <a:lnTo>
                  <a:pt x="255270" y="15874"/>
                </a:lnTo>
                <a:lnTo>
                  <a:pt x="225036" y="380"/>
                </a:lnTo>
                <a:lnTo>
                  <a:pt x="215773" y="0"/>
                </a:lnTo>
                <a:close/>
              </a:path>
              <a:path w="607695" h="121285">
                <a:moveTo>
                  <a:pt x="461137" y="0"/>
                </a:moveTo>
                <a:lnTo>
                  <a:pt x="418211" y="13461"/>
                </a:lnTo>
                <a:lnTo>
                  <a:pt x="392430" y="48513"/>
                </a:lnTo>
                <a:lnTo>
                  <a:pt x="389302" y="62785"/>
                </a:lnTo>
                <a:lnTo>
                  <a:pt x="389383" y="69849"/>
                </a:lnTo>
                <a:lnTo>
                  <a:pt x="420764" y="96335"/>
                </a:lnTo>
                <a:lnTo>
                  <a:pt x="429387" y="96646"/>
                </a:lnTo>
                <a:lnTo>
                  <a:pt x="439461" y="96267"/>
                </a:lnTo>
                <a:lnTo>
                  <a:pt x="477075" y="82645"/>
                </a:lnTo>
                <a:lnTo>
                  <a:pt x="484729" y="75945"/>
                </a:lnTo>
                <a:lnTo>
                  <a:pt x="431673" y="75945"/>
                </a:lnTo>
                <a:lnTo>
                  <a:pt x="427863" y="73913"/>
                </a:lnTo>
                <a:lnTo>
                  <a:pt x="425830" y="69849"/>
                </a:lnTo>
                <a:lnTo>
                  <a:pt x="424306" y="67055"/>
                </a:lnTo>
                <a:lnTo>
                  <a:pt x="424199" y="62785"/>
                </a:lnTo>
                <a:lnTo>
                  <a:pt x="425576" y="57149"/>
                </a:lnTo>
                <a:lnTo>
                  <a:pt x="496570" y="57149"/>
                </a:lnTo>
                <a:lnTo>
                  <a:pt x="497967" y="53212"/>
                </a:lnTo>
                <a:lnTo>
                  <a:pt x="500512" y="44497"/>
                </a:lnTo>
                <a:lnTo>
                  <a:pt x="501365" y="40131"/>
                </a:lnTo>
                <a:lnTo>
                  <a:pt x="431419" y="40131"/>
                </a:lnTo>
                <a:lnTo>
                  <a:pt x="433831" y="34670"/>
                </a:lnTo>
                <a:lnTo>
                  <a:pt x="436625" y="30479"/>
                </a:lnTo>
                <a:lnTo>
                  <a:pt x="439674" y="27685"/>
                </a:lnTo>
                <a:lnTo>
                  <a:pt x="444626" y="23240"/>
                </a:lnTo>
                <a:lnTo>
                  <a:pt x="449834" y="21081"/>
                </a:lnTo>
                <a:lnTo>
                  <a:pt x="501588" y="21081"/>
                </a:lnTo>
                <a:lnTo>
                  <a:pt x="500634" y="15874"/>
                </a:lnTo>
                <a:lnTo>
                  <a:pt x="470400" y="380"/>
                </a:lnTo>
                <a:lnTo>
                  <a:pt x="461137" y="0"/>
                </a:lnTo>
                <a:close/>
              </a:path>
              <a:path w="607695" h="121285">
                <a:moveTo>
                  <a:pt x="322834" y="2158"/>
                </a:moveTo>
                <a:lnTo>
                  <a:pt x="287400" y="2158"/>
                </a:lnTo>
                <a:lnTo>
                  <a:pt x="255905" y="94614"/>
                </a:lnTo>
                <a:lnTo>
                  <a:pt x="291465" y="94614"/>
                </a:lnTo>
                <a:lnTo>
                  <a:pt x="303275" y="59689"/>
                </a:lnTo>
                <a:lnTo>
                  <a:pt x="371053" y="59689"/>
                </a:lnTo>
                <a:lnTo>
                  <a:pt x="379879" y="33781"/>
                </a:lnTo>
                <a:lnTo>
                  <a:pt x="312038" y="33781"/>
                </a:lnTo>
                <a:lnTo>
                  <a:pt x="322834" y="2158"/>
                </a:lnTo>
                <a:close/>
              </a:path>
              <a:path w="607695" h="121285">
                <a:moveTo>
                  <a:pt x="371053" y="59689"/>
                </a:moveTo>
                <a:lnTo>
                  <a:pt x="335534" y="59689"/>
                </a:lnTo>
                <a:lnTo>
                  <a:pt x="323723" y="94614"/>
                </a:lnTo>
                <a:lnTo>
                  <a:pt x="359156" y="94614"/>
                </a:lnTo>
                <a:lnTo>
                  <a:pt x="371053" y="59689"/>
                </a:lnTo>
                <a:close/>
              </a:path>
              <a:path w="607695" h="121285">
                <a:moveTo>
                  <a:pt x="607568" y="2158"/>
                </a:moveTo>
                <a:lnTo>
                  <a:pt x="532765" y="2158"/>
                </a:lnTo>
                <a:lnTo>
                  <a:pt x="501269" y="94614"/>
                </a:lnTo>
                <a:lnTo>
                  <a:pt x="536828" y="94614"/>
                </a:lnTo>
                <a:lnTo>
                  <a:pt x="559435" y="27939"/>
                </a:lnTo>
                <a:lnTo>
                  <a:pt x="598804" y="27939"/>
                </a:lnTo>
                <a:lnTo>
                  <a:pt x="607568" y="2158"/>
                </a:lnTo>
                <a:close/>
              </a:path>
              <a:path w="607695" h="121285">
                <a:moveTo>
                  <a:pt x="210820" y="67436"/>
                </a:moveTo>
                <a:lnTo>
                  <a:pt x="195325" y="75945"/>
                </a:lnTo>
                <a:lnTo>
                  <a:pt x="239365" y="75945"/>
                </a:lnTo>
                <a:lnTo>
                  <a:pt x="244601" y="70611"/>
                </a:lnTo>
                <a:lnTo>
                  <a:pt x="210820" y="67436"/>
                </a:lnTo>
                <a:close/>
              </a:path>
              <a:path w="607695" h="121285">
                <a:moveTo>
                  <a:pt x="456184" y="67436"/>
                </a:moveTo>
                <a:lnTo>
                  <a:pt x="440690" y="75945"/>
                </a:lnTo>
                <a:lnTo>
                  <a:pt x="484729" y="75945"/>
                </a:lnTo>
                <a:lnTo>
                  <a:pt x="489966" y="70611"/>
                </a:lnTo>
                <a:lnTo>
                  <a:pt x="456184" y="67436"/>
                </a:lnTo>
                <a:close/>
              </a:path>
              <a:path w="607695" h="121285">
                <a:moveTo>
                  <a:pt x="145287" y="2158"/>
                </a:moveTo>
                <a:lnTo>
                  <a:pt x="59182" y="2158"/>
                </a:lnTo>
                <a:lnTo>
                  <a:pt x="51921" y="23494"/>
                </a:lnTo>
                <a:lnTo>
                  <a:pt x="46805" y="36639"/>
                </a:lnTo>
                <a:lnTo>
                  <a:pt x="40909" y="48625"/>
                </a:lnTo>
                <a:lnTo>
                  <a:pt x="34228" y="59350"/>
                </a:lnTo>
                <a:lnTo>
                  <a:pt x="26797" y="68706"/>
                </a:lnTo>
                <a:lnTo>
                  <a:pt x="61849" y="68706"/>
                </a:lnTo>
                <a:lnTo>
                  <a:pt x="83756" y="28892"/>
                </a:lnTo>
                <a:lnTo>
                  <a:pt x="84074" y="27939"/>
                </a:lnTo>
                <a:lnTo>
                  <a:pt x="136530" y="27939"/>
                </a:lnTo>
                <a:lnTo>
                  <a:pt x="145287" y="2158"/>
                </a:lnTo>
                <a:close/>
              </a:path>
              <a:path w="607695" h="121285">
                <a:moveTo>
                  <a:pt x="136530" y="27939"/>
                </a:moveTo>
                <a:lnTo>
                  <a:pt x="100965" y="27939"/>
                </a:lnTo>
                <a:lnTo>
                  <a:pt x="87122" y="68706"/>
                </a:lnTo>
                <a:lnTo>
                  <a:pt x="122682" y="68706"/>
                </a:lnTo>
                <a:lnTo>
                  <a:pt x="136530" y="27939"/>
                </a:lnTo>
                <a:close/>
              </a:path>
              <a:path w="607695" h="121285">
                <a:moveTo>
                  <a:pt x="256224" y="21081"/>
                </a:moveTo>
                <a:lnTo>
                  <a:pt x="215011" y="21081"/>
                </a:lnTo>
                <a:lnTo>
                  <a:pt x="218440" y="22478"/>
                </a:lnTo>
                <a:lnTo>
                  <a:pt x="220345" y="25526"/>
                </a:lnTo>
                <a:lnTo>
                  <a:pt x="222376" y="28447"/>
                </a:lnTo>
                <a:lnTo>
                  <a:pt x="222417" y="33781"/>
                </a:lnTo>
                <a:lnTo>
                  <a:pt x="220980" y="40131"/>
                </a:lnTo>
                <a:lnTo>
                  <a:pt x="256001" y="40131"/>
                </a:lnTo>
                <a:lnTo>
                  <a:pt x="256689" y="36542"/>
                </a:lnTo>
                <a:lnTo>
                  <a:pt x="257131" y="30479"/>
                </a:lnTo>
                <a:lnTo>
                  <a:pt x="257025" y="27685"/>
                </a:lnTo>
                <a:lnTo>
                  <a:pt x="256667" y="23494"/>
                </a:lnTo>
                <a:lnTo>
                  <a:pt x="256224" y="21081"/>
                </a:lnTo>
                <a:close/>
              </a:path>
              <a:path w="607695" h="121285">
                <a:moveTo>
                  <a:pt x="501588" y="21081"/>
                </a:moveTo>
                <a:lnTo>
                  <a:pt x="460375" y="21081"/>
                </a:lnTo>
                <a:lnTo>
                  <a:pt x="463803" y="22478"/>
                </a:lnTo>
                <a:lnTo>
                  <a:pt x="465709" y="25526"/>
                </a:lnTo>
                <a:lnTo>
                  <a:pt x="467741" y="28447"/>
                </a:lnTo>
                <a:lnTo>
                  <a:pt x="467781" y="33781"/>
                </a:lnTo>
                <a:lnTo>
                  <a:pt x="466344" y="40131"/>
                </a:lnTo>
                <a:lnTo>
                  <a:pt x="501365" y="40131"/>
                </a:lnTo>
                <a:lnTo>
                  <a:pt x="502053" y="36542"/>
                </a:lnTo>
                <a:lnTo>
                  <a:pt x="502495" y="30479"/>
                </a:lnTo>
                <a:lnTo>
                  <a:pt x="502389" y="27685"/>
                </a:lnTo>
                <a:lnTo>
                  <a:pt x="502030" y="23494"/>
                </a:lnTo>
                <a:lnTo>
                  <a:pt x="501588" y="21081"/>
                </a:lnTo>
                <a:close/>
              </a:path>
              <a:path w="607695" h="121285">
                <a:moveTo>
                  <a:pt x="390651" y="2158"/>
                </a:moveTo>
                <a:lnTo>
                  <a:pt x="355092" y="2158"/>
                </a:lnTo>
                <a:lnTo>
                  <a:pt x="344297" y="33781"/>
                </a:lnTo>
                <a:lnTo>
                  <a:pt x="379879" y="33781"/>
                </a:lnTo>
                <a:lnTo>
                  <a:pt x="390651" y="21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87" name="object 71"/>
          <p:cNvSpPr>
            <a:spLocks/>
          </p:cNvSpPr>
          <p:nvPr/>
        </p:nvSpPr>
        <p:spPr bwMode="auto">
          <a:xfrm>
            <a:off x="8197851" y="5394326"/>
            <a:ext cx="52916" cy="41275"/>
          </a:xfrm>
          <a:custGeom>
            <a:avLst/>
            <a:gdLst>
              <a:gd name="T0" fmla="*/ 23134 w 39370"/>
              <a:gd name="T1" fmla="*/ 0 h 41275"/>
              <a:gd name="T2" fmla="*/ 0 w 39370"/>
              <a:gd name="T3" fmla="*/ 40766 h 41275"/>
              <a:gd name="T4" fmla="*/ 26306 w 39370"/>
              <a:gd name="T5" fmla="*/ 40766 h 41275"/>
              <a:gd name="T6" fmla="*/ 40716 w 39370"/>
              <a:gd name="T7" fmla="*/ 0 h 41275"/>
              <a:gd name="T8" fmla="*/ 23134 w 39370"/>
              <a:gd name="T9" fmla="*/ 0 h 41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70"/>
              <a:gd name="T16" fmla="*/ 0 h 41275"/>
              <a:gd name="T17" fmla="*/ 39370 w 39370"/>
              <a:gd name="T18" fmla="*/ 41275 h 412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70" h="41275">
                <a:moveTo>
                  <a:pt x="22225" y="0"/>
                </a:moveTo>
                <a:lnTo>
                  <a:pt x="0" y="40766"/>
                </a:lnTo>
                <a:lnTo>
                  <a:pt x="25273" y="40766"/>
                </a:lnTo>
                <a:lnTo>
                  <a:pt x="39116" y="0"/>
                </a:lnTo>
                <a:lnTo>
                  <a:pt x="2222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88" name="object 72"/>
          <p:cNvSpPr>
            <a:spLocks/>
          </p:cNvSpPr>
          <p:nvPr/>
        </p:nvSpPr>
        <p:spPr bwMode="auto">
          <a:xfrm>
            <a:off x="8691034" y="5387975"/>
            <a:ext cx="48684" cy="19050"/>
          </a:xfrm>
          <a:custGeom>
            <a:avLst/>
            <a:gdLst>
              <a:gd name="T0" fmla="*/ 22990 w 36829"/>
              <a:gd name="T1" fmla="*/ 0 h 19050"/>
              <a:gd name="T2" fmla="*/ 17638 w 36829"/>
              <a:gd name="T3" fmla="*/ 0 h 19050"/>
              <a:gd name="T4" fmla="*/ 12652 w 36829"/>
              <a:gd name="T5" fmla="*/ 2159 h 19050"/>
              <a:gd name="T6" fmla="*/ 7906 w 36829"/>
              <a:gd name="T7" fmla="*/ 6604 h 19050"/>
              <a:gd name="T8" fmla="*/ 4986 w 36829"/>
              <a:gd name="T9" fmla="*/ 9398 h 19050"/>
              <a:gd name="T10" fmla="*/ 2310 w 36829"/>
              <a:gd name="T11" fmla="*/ 13589 h 19050"/>
              <a:gd name="T12" fmla="*/ 0 w 36829"/>
              <a:gd name="T13" fmla="*/ 19050 h 19050"/>
              <a:gd name="T14" fmla="*/ 33451 w 36829"/>
              <a:gd name="T15" fmla="*/ 19050 h 19050"/>
              <a:gd name="T16" fmla="*/ 34912 w 36829"/>
              <a:gd name="T17" fmla="*/ 12319 h 19050"/>
              <a:gd name="T18" fmla="*/ 34790 w 36829"/>
              <a:gd name="T19" fmla="*/ 7366 h 19050"/>
              <a:gd name="T20" fmla="*/ 32844 w 36829"/>
              <a:gd name="T21" fmla="*/ 4445 h 19050"/>
              <a:gd name="T22" fmla="*/ 31019 w 36829"/>
              <a:gd name="T23" fmla="*/ 1397 h 19050"/>
              <a:gd name="T24" fmla="*/ 27735 w 36829"/>
              <a:gd name="T25" fmla="*/ 0 h 19050"/>
              <a:gd name="T26" fmla="*/ 22990 w 36829"/>
              <a:gd name="T27" fmla="*/ 0 h 190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829"/>
              <a:gd name="T43" fmla="*/ 0 h 19050"/>
              <a:gd name="T44" fmla="*/ 36829 w 36829"/>
              <a:gd name="T45" fmla="*/ 19050 h 190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829" h="19050">
                <a:moveTo>
                  <a:pt x="24002" y="0"/>
                </a:moveTo>
                <a:lnTo>
                  <a:pt x="18415" y="0"/>
                </a:lnTo>
                <a:lnTo>
                  <a:pt x="13207" y="2159"/>
                </a:lnTo>
                <a:lnTo>
                  <a:pt x="8254" y="6604"/>
                </a:lnTo>
                <a:lnTo>
                  <a:pt x="5206" y="9398"/>
                </a:lnTo>
                <a:lnTo>
                  <a:pt x="2412" y="13589"/>
                </a:lnTo>
                <a:lnTo>
                  <a:pt x="0" y="19050"/>
                </a:lnTo>
                <a:lnTo>
                  <a:pt x="34925" y="19050"/>
                </a:lnTo>
                <a:lnTo>
                  <a:pt x="36449" y="12319"/>
                </a:lnTo>
                <a:lnTo>
                  <a:pt x="36322" y="7366"/>
                </a:lnTo>
                <a:lnTo>
                  <a:pt x="34290" y="4445"/>
                </a:lnTo>
                <a:lnTo>
                  <a:pt x="32384" y="1397"/>
                </a:lnTo>
                <a:lnTo>
                  <a:pt x="28955" y="0"/>
                </a:lnTo>
                <a:lnTo>
                  <a:pt x="24002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89" name="object 73"/>
          <p:cNvSpPr>
            <a:spLocks/>
          </p:cNvSpPr>
          <p:nvPr/>
        </p:nvSpPr>
        <p:spPr bwMode="auto">
          <a:xfrm>
            <a:off x="8362951" y="5387975"/>
            <a:ext cx="50800" cy="19050"/>
          </a:xfrm>
          <a:custGeom>
            <a:avLst/>
            <a:gdLst>
              <a:gd name="T0" fmla="*/ 28439 w 36829"/>
              <a:gd name="T1" fmla="*/ 0 h 19050"/>
              <a:gd name="T2" fmla="*/ 21818 w 36829"/>
              <a:gd name="T3" fmla="*/ 0 h 19050"/>
              <a:gd name="T4" fmla="*/ 15650 w 36829"/>
              <a:gd name="T5" fmla="*/ 2159 h 19050"/>
              <a:gd name="T6" fmla="*/ 9780 w 36829"/>
              <a:gd name="T7" fmla="*/ 6604 h 19050"/>
              <a:gd name="T8" fmla="*/ 6169 w 36829"/>
              <a:gd name="T9" fmla="*/ 9398 h 19050"/>
              <a:gd name="T10" fmla="*/ 2857 w 36829"/>
              <a:gd name="T11" fmla="*/ 13589 h 19050"/>
              <a:gd name="T12" fmla="*/ 0 w 36829"/>
              <a:gd name="T13" fmla="*/ 19050 h 19050"/>
              <a:gd name="T14" fmla="*/ 41381 w 36829"/>
              <a:gd name="T15" fmla="*/ 19050 h 19050"/>
              <a:gd name="T16" fmla="*/ 43188 w 36829"/>
              <a:gd name="T17" fmla="*/ 12319 h 19050"/>
              <a:gd name="T18" fmla="*/ 43036 w 36829"/>
              <a:gd name="T19" fmla="*/ 7366 h 19050"/>
              <a:gd name="T20" fmla="*/ 40627 w 36829"/>
              <a:gd name="T21" fmla="*/ 4445 h 19050"/>
              <a:gd name="T22" fmla="*/ 38372 w 36829"/>
              <a:gd name="T23" fmla="*/ 1397 h 19050"/>
              <a:gd name="T24" fmla="*/ 34307 w 36829"/>
              <a:gd name="T25" fmla="*/ 0 h 19050"/>
              <a:gd name="T26" fmla="*/ 28439 w 36829"/>
              <a:gd name="T27" fmla="*/ 0 h 190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829"/>
              <a:gd name="T43" fmla="*/ 0 h 19050"/>
              <a:gd name="T44" fmla="*/ 36829 w 36829"/>
              <a:gd name="T45" fmla="*/ 19050 h 190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829" h="19050">
                <a:moveTo>
                  <a:pt x="24002" y="0"/>
                </a:moveTo>
                <a:lnTo>
                  <a:pt x="18414" y="0"/>
                </a:lnTo>
                <a:lnTo>
                  <a:pt x="13207" y="2159"/>
                </a:lnTo>
                <a:lnTo>
                  <a:pt x="8254" y="6604"/>
                </a:lnTo>
                <a:lnTo>
                  <a:pt x="5206" y="9398"/>
                </a:lnTo>
                <a:lnTo>
                  <a:pt x="2412" y="13589"/>
                </a:lnTo>
                <a:lnTo>
                  <a:pt x="0" y="19050"/>
                </a:lnTo>
                <a:lnTo>
                  <a:pt x="34925" y="19050"/>
                </a:lnTo>
                <a:lnTo>
                  <a:pt x="36449" y="12319"/>
                </a:lnTo>
                <a:lnTo>
                  <a:pt x="36321" y="7366"/>
                </a:lnTo>
                <a:lnTo>
                  <a:pt x="34289" y="4445"/>
                </a:lnTo>
                <a:lnTo>
                  <a:pt x="32385" y="1397"/>
                </a:lnTo>
                <a:lnTo>
                  <a:pt x="28955" y="0"/>
                </a:lnTo>
                <a:lnTo>
                  <a:pt x="24002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90" name="object 74"/>
          <p:cNvSpPr>
            <a:spLocks/>
          </p:cNvSpPr>
          <p:nvPr/>
        </p:nvSpPr>
        <p:spPr bwMode="auto">
          <a:xfrm>
            <a:off x="8784168" y="5368926"/>
            <a:ext cx="141817" cy="93663"/>
          </a:xfrm>
          <a:custGeom>
            <a:avLst/>
            <a:gdLst>
              <a:gd name="T0" fmla="*/ 31033 w 106679"/>
              <a:gd name="T1" fmla="*/ 0 h 92710"/>
              <a:gd name="T2" fmla="*/ 104734 w 106679"/>
              <a:gd name="T3" fmla="*/ 0 h 92710"/>
              <a:gd name="T4" fmla="*/ 96099 w 106679"/>
              <a:gd name="T5" fmla="*/ 27133 h 92710"/>
              <a:gd name="T6" fmla="*/ 57310 w 106679"/>
              <a:gd name="T7" fmla="*/ 27133 h 92710"/>
              <a:gd name="T8" fmla="*/ 35036 w 106679"/>
              <a:gd name="T9" fmla="*/ 97306 h 92710"/>
              <a:gd name="T10" fmla="*/ 0 w 106679"/>
              <a:gd name="T11" fmla="*/ 97306 h 92710"/>
              <a:gd name="T12" fmla="*/ 31033 w 106679"/>
              <a:gd name="T13" fmla="*/ 0 h 927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6679"/>
              <a:gd name="T22" fmla="*/ 0 h 92710"/>
              <a:gd name="T23" fmla="*/ 106679 w 106679"/>
              <a:gd name="T24" fmla="*/ 92710 h 927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6679" h="92710">
                <a:moveTo>
                  <a:pt x="31496" y="0"/>
                </a:moveTo>
                <a:lnTo>
                  <a:pt x="106299" y="0"/>
                </a:lnTo>
                <a:lnTo>
                  <a:pt x="97535" y="25781"/>
                </a:lnTo>
                <a:lnTo>
                  <a:pt x="58166" y="25781"/>
                </a:lnTo>
                <a:lnTo>
                  <a:pt x="35559" y="92456"/>
                </a:lnTo>
                <a:lnTo>
                  <a:pt x="0" y="92456"/>
                </a:lnTo>
                <a:lnTo>
                  <a:pt x="31496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91" name="object 75"/>
          <p:cNvSpPr>
            <a:spLocks/>
          </p:cNvSpPr>
          <p:nvPr/>
        </p:nvSpPr>
        <p:spPr bwMode="auto">
          <a:xfrm>
            <a:off x="8456085" y="5368926"/>
            <a:ext cx="182033" cy="93663"/>
          </a:xfrm>
          <a:custGeom>
            <a:avLst/>
            <a:gdLst>
              <a:gd name="T0" fmla="*/ 33003 w 135254"/>
              <a:gd name="T1" fmla="*/ 0 h 92710"/>
              <a:gd name="T2" fmla="*/ 70133 w 135254"/>
              <a:gd name="T3" fmla="*/ 0 h 92710"/>
              <a:gd name="T4" fmla="*/ 58819 w 135254"/>
              <a:gd name="T5" fmla="*/ 33282 h 92710"/>
              <a:gd name="T6" fmla="*/ 92622 w 135254"/>
              <a:gd name="T7" fmla="*/ 33282 h 92710"/>
              <a:gd name="T8" fmla="*/ 103937 w 135254"/>
              <a:gd name="T9" fmla="*/ 0 h 92710"/>
              <a:gd name="T10" fmla="*/ 141196 w 135254"/>
              <a:gd name="T11" fmla="*/ 0 h 92710"/>
              <a:gd name="T12" fmla="*/ 108193 w 135254"/>
              <a:gd name="T13" fmla="*/ 97306 h 92710"/>
              <a:gd name="T14" fmla="*/ 71063 w 135254"/>
              <a:gd name="T15" fmla="*/ 97306 h 92710"/>
              <a:gd name="T16" fmla="*/ 83440 w 135254"/>
              <a:gd name="T17" fmla="*/ 60549 h 92710"/>
              <a:gd name="T18" fmla="*/ 49638 w 135254"/>
              <a:gd name="T19" fmla="*/ 60549 h 92710"/>
              <a:gd name="T20" fmla="*/ 37262 w 135254"/>
              <a:gd name="T21" fmla="*/ 97306 h 92710"/>
              <a:gd name="T22" fmla="*/ 0 w 135254"/>
              <a:gd name="T23" fmla="*/ 97306 h 92710"/>
              <a:gd name="T24" fmla="*/ 33003 w 135254"/>
              <a:gd name="T25" fmla="*/ 0 h 927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54"/>
              <a:gd name="T40" fmla="*/ 0 h 92710"/>
              <a:gd name="T41" fmla="*/ 135254 w 135254"/>
              <a:gd name="T42" fmla="*/ 92710 h 927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54" h="92710">
                <a:moveTo>
                  <a:pt x="31495" y="0"/>
                </a:moveTo>
                <a:lnTo>
                  <a:pt x="66928" y="0"/>
                </a:lnTo>
                <a:lnTo>
                  <a:pt x="56133" y="31623"/>
                </a:lnTo>
                <a:lnTo>
                  <a:pt x="88391" y="31623"/>
                </a:lnTo>
                <a:lnTo>
                  <a:pt x="99187" y="0"/>
                </a:lnTo>
                <a:lnTo>
                  <a:pt x="134746" y="0"/>
                </a:lnTo>
                <a:lnTo>
                  <a:pt x="103250" y="92456"/>
                </a:lnTo>
                <a:lnTo>
                  <a:pt x="67817" y="92456"/>
                </a:lnTo>
                <a:lnTo>
                  <a:pt x="79628" y="57531"/>
                </a:lnTo>
                <a:lnTo>
                  <a:pt x="47370" y="57531"/>
                </a:lnTo>
                <a:lnTo>
                  <a:pt x="35560" y="92456"/>
                </a:lnTo>
                <a:lnTo>
                  <a:pt x="0" y="92456"/>
                </a:lnTo>
                <a:lnTo>
                  <a:pt x="31495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92" name="object 76"/>
          <p:cNvSpPr>
            <a:spLocks/>
          </p:cNvSpPr>
          <p:nvPr/>
        </p:nvSpPr>
        <p:spPr bwMode="auto">
          <a:xfrm>
            <a:off x="8115300" y="5368926"/>
            <a:ext cx="194733" cy="119063"/>
          </a:xfrm>
          <a:custGeom>
            <a:avLst/>
            <a:gdLst>
              <a:gd name="T0" fmla="*/ 60487 w 145414"/>
              <a:gd name="T1" fmla="*/ 0 h 119379"/>
              <a:gd name="T2" fmla="*/ 148492 w 145414"/>
              <a:gd name="T3" fmla="*/ 0 h 119379"/>
              <a:gd name="T4" fmla="*/ 125389 w 145414"/>
              <a:gd name="T5" fmla="*/ 65672 h 119379"/>
              <a:gd name="T6" fmla="*/ 135383 w 145414"/>
              <a:gd name="T7" fmla="*/ 65672 h 119379"/>
              <a:gd name="T8" fmla="*/ 117211 w 145414"/>
              <a:gd name="T9" fmla="*/ 117307 h 119379"/>
              <a:gd name="T10" fmla="*/ 92159 w 145414"/>
              <a:gd name="T11" fmla="*/ 117307 h 119379"/>
              <a:gd name="T12" fmla="*/ 101245 w 145414"/>
              <a:gd name="T13" fmla="*/ 91239 h 119379"/>
              <a:gd name="T14" fmla="*/ 34397 w 145414"/>
              <a:gd name="T15" fmla="*/ 91239 h 119379"/>
              <a:gd name="T16" fmla="*/ 25181 w 145414"/>
              <a:gd name="T17" fmla="*/ 117307 h 119379"/>
              <a:gd name="T18" fmla="*/ 0 w 145414"/>
              <a:gd name="T19" fmla="*/ 117307 h 119379"/>
              <a:gd name="T20" fmla="*/ 18172 w 145414"/>
              <a:gd name="T21" fmla="*/ 65672 h 119379"/>
              <a:gd name="T22" fmla="*/ 27388 w 145414"/>
              <a:gd name="T23" fmla="*/ 65672 h 119379"/>
              <a:gd name="T24" fmla="*/ 34983 w 145414"/>
              <a:gd name="T25" fmla="*/ 56438 h 119379"/>
              <a:gd name="T26" fmla="*/ 41811 w 145414"/>
              <a:gd name="T27" fmla="*/ 45854 h 119379"/>
              <a:gd name="T28" fmla="*/ 47888 w 145414"/>
              <a:gd name="T29" fmla="*/ 33930 h 119379"/>
              <a:gd name="T30" fmla="*/ 53220 w 145414"/>
              <a:gd name="T31" fmla="*/ 20680 h 119379"/>
              <a:gd name="T32" fmla="*/ 60487 w 145414"/>
              <a:gd name="T33" fmla="*/ 0 h 1193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414"/>
              <a:gd name="T52" fmla="*/ 0 h 119379"/>
              <a:gd name="T53" fmla="*/ 145414 w 145414"/>
              <a:gd name="T54" fmla="*/ 119379 h 1193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414" h="119379">
                <a:moveTo>
                  <a:pt x="59182" y="0"/>
                </a:moveTo>
                <a:lnTo>
                  <a:pt x="145287" y="0"/>
                </a:lnTo>
                <a:lnTo>
                  <a:pt x="122682" y="66548"/>
                </a:lnTo>
                <a:lnTo>
                  <a:pt x="132461" y="66548"/>
                </a:lnTo>
                <a:lnTo>
                  <a:pt x="114681" y="118872"/>
                </a:lnTo>
                <a:lnTo>
                  <a:pt x="90170" y="118872"/>
                </a:lnTo>
                <a:lnTo>
                  <a:pt x="99060" y="92456"/>
                </a:lnTo>
                <a:lnTo>
                  <a:pt x="33655" y="92456"/>
                </a:lnTo>
                <a:lnTo>
                  <a:pt x="24637" y="118872"/>
                </a:lnTo>
                <a:lnTo>
                  <a:pt x="0" y="118872"/>
                </a:lnTo>
                <a:lnTo>
                  <a:pt x="17780" y="66548"/>
                </a:lnTo>
                <a:lnTo>
                  <a:pt x="26797" y="66548"/>
                </a:lnTo>
                <a:lnTo>
                  <a:pt x="34228" y="57191"/>
                </a:lnTo>
                <a:lnTo>
                  <a:pt x="40909" y="46466"/>
                </a:lnTo>
                <a:lnTo>
                  <a:pt x="46853" y="34383"/>
                </a:lnTo>
                <a:lnTo>
                  <a:pt x="52070" y="20955"/>
                </a:lnTo>
                <a:lnTo>
                  <a:pt x="59182" y="0"/>
                </a:lnTo>
                <a:close/>
              </a:path>
            </a:pathLst>
          </a:custGeom>
          <a:noFill/>
          <a:ln w="10667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93" name="object 77"/>
          <p:cNvSpPr>
            <a:spLocks/>
          </p:cNvSpPr>
          <p:nvPr/>
        </p:nvSpPr>
        <p:spPr bwMode="auto">
          <a:xfrm>
            <a:off x="8633884" y="5367339"/>
            <a:ext cx="152400" cy="96837"/>
          </a:xfrm>
          <a:custGeom>
            <a:avLst/>
            <a:gdLst>
              <a:gd name="T0" fmla="*/ 73898 w 113665"/>
              <a:gd name="T1" fmla="*/ 0 h 97154"/>
              <a:gd name="T2" fmla="*/ 114511 w 113665"/>
              <a:gd name="T3" fmla="*/ 15617 h 97154"/>
              <a:gd name="T4" fmla="*/ 116487 w 113665"/>
              <a:gd name="T5" fmla="*/ 29158 h 97154"/>
              <a:gd name="T6" fmla="*/ 115963 w 113665"/>
              <a:gd name="T7" fmla="*/ 36045 h 97154"/>
              <a:gd name="T8" fmla="*/ 114385 w 113665"/>
              <a:gd name="T9" fmla="*/ 43776 h 97154"/>
              <a:gd name="T10" fmla="*/ 111768 w 113665"/>
              <a:gd name="T11" fmla="*/ 52350 h 97154"/>
              <a:gd name="T12" fmla="*/ 110332 w 113665"/>
              <a:gd name="T13" fmla="*/ 56223 h 97154"/>
              <a:gd name="T14" fmla="*/ 37333 w 113665"/>
              <a:gd name="T15" fmla="*/ 56223 h 97154"/>
              <a:gd name="T16" fmla="*/ 35896 w 113665"/>
              <a:gd name="T17" fmla="*/ 61846 h 97154"/>
              <a:gd name="T18" fmla="*/ 36028 w 113665"/>
              <a:gd name="T19" fmla="*/ 65968 h 97154"/>
              <a:gd name="T20" fmla="*/ 37595 w 113665"/>
              <a:gd name="T21" fmla="*/ 68717 h 97154"/>
              <a:gd name="T22" fmla="*/ 39684 w 113665"/>
              <a:gd name="T23" fmla="*/ 72715 h 97154"/>
              <a:gd name="T24" fmla="*/ 43602 w 113665"/>
              <a:gd name="T25" fmla="*/ 74714 h 97154"/>
              <a:gd name="T26" fmla="*/ 49216 w 113665"/>
              <a:gd name="T27" fmla="*/ 74714 h 97154"/>
              <a:gd name="T28" fmla="*/ 52873 w 113665"/>
              <a:gd name="T29" fmla="*/ 74714 h 97154"/>
              <a:gd name="T30" fmla="*/ 68805 w 113665"/>
              <a:gd name="T31" fmla="*/ 66343 h 97154"/>
              <a:gd name="T32" fmla="*/ 103542 w 113665"/>
              <a:gd name="T33" fmla="*/ 69467 h 97154"/>
              <a:gd name="T34" fmla="*/ 69293 w 113665"/>
              <a:gd name="T35" fmla="*/ 91761 h 97154"/>
              <a:gd name="T36" fmla="*/ 41251 w 113665"/>
              <a:gd name="T37" fmla="*/ 95081 h 97154"/>
              <a:gd name="T38" fmla="*/ 32385 w 113665"/>
              <a:gd name="T39" fmla="*/ 94775 h 97154"/>
              <a:gd name="T40" fmla="*/ 0 w 113665"/>
              <a:gd name="T41" fmla="*/ 68055 h 97154"/>
              <a:gd name="T42" fmla="*/ 33 w 113665"/>
              <a:gd name="T43" fmla="*/ 61767 h 97154"/>
              <a:gd name="T44" fmla="*/ 20990 w 113665"/>
              <a:gd name="T45" fmla="*/ 20318 h 97154"/>
              <a:gd name="T46" fmla="*/ 61730 w 113665"/>
              <a:gd name="T47" fmla="*/ 838 h 97154"/>
              <a:gd name="T48" fmla="*/ 73898 w 113665"/>
              <a:gd name="T49" fmla="*/ 0 h 97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665"/>
              <a:gd name="T76" fmla="*/ 0 h 97154"/>
              <a:gd name="T77" fmla="*/ 113665 w 113665"/>
              <a:gd name="T78" fmla="*/ 97154 h 971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665" h="97154">
                <a:moveTo>
                  <a:pt x="71868" y="0"/>
                </a:moveTo>
                <a:lnTo>
                  <a:pt x="111365" y="15874"/>
                </a:lnTo>
                <a:lnTo>
                  <a:pt x="113287" y="29638"/>
                </a:lnTo>
                <a:lnTo>
                  <a:pt x="112777" y="36639"/>
                </a:lnTo>
                <a:lnTo>
                  <a:pt x="111244" y="44497"/>
                </a:lnTo>
                <a:lnTo>
                  <a:pt x="108698" y="53212"/>
                </a:lnTo>
                <a:lnTo>
                  <a:pt x="107301" y="57149"/>
                </a:lnTo>
                <a:lnTo>
                  <a:pt x="36308" y="57149"/>
                </a:lnTo>
                <a:lnTo>
                  <a:pt x="34911" y="62864"/>
                </a:lnTo>
                <a:lnTo>
                  <a:pt x="35038" y="67055"/>
                </a:lnTo>
                <a:lnTo>
                  <a:pt x="36562" y="69849"/>
                </a:lnTo>
                <a:lnTo>
                  <a:pt x="38594" y="73913"/>
                </a:lnTo>
                <a:lnTo>
                  <a:pt x="42404" y="75945"/>
                </a:lnTo>
                <a:lnTo>
                  <a:pt x="47865" y="75945"/>
                </a:lnTo>
                <a:lnTo>
                  <a:pt x="51421" y="75945"/>
                </a:lnTo>
                <a:lnTo>
                  <a:pt x="66915" y="67436"/>
                </a:lnTo>
                <a:lnTo>
                  <a:pt x="100697" y="70611"/>
                </a:lnTo>
                <a:lnTo>
                  <a:pt x="67389" y="93271"/>
                </a:lnTo>
                <a:lnTo>
                  <a:pt x="40118" y="96646"/>
                </a:lnTo>
                <a:lnTo>
                  <a:pt x="31495" y="96335"/>
                </a:lnTo>
                <a:lnTo>
                  <a:pt x="0" y="69177"/>
                </a:lnTo>
                <a:lnTo>
                  <a:pt x="33" y="62785"/>
                </a:lnTo>
                <a:lnTo>
                  <a:pt x="20413" y="20653"/>
                </a:lnTo>
                <a:lnTo>
                  <a:pt x="60035" y="853"/>
                </a:lnTo>
                <a:lnTo>
                  <a:pt x="718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94" name="object 78"/>
          <p:cNvSpPr>
            <a:spLocks/>
          </p:cNvSpPr>
          <p:nvPr/>
        </p:nvSpPr>
        <p:spPr bwMode="auto">
          <a:xfrm>
            <a:off x="8307917" y="5367339"/>
            <a:ext cx="150283" cy="96837"/>
          </a:xfrm>
          <a:custGeom>
            <a:avLst/>
            <a:gdLst>
              <a:gd name="T0" fmla="*/ 68908 w 113664"/>
              <a:gd name="T1" fmla="*/ 0 h 97154"/>
              <a:gd name="T2" fmla="*/ 106778 w 113664"/>
              <a:gd name="T3" fmla="*/ 15617 h 97154"/>
              <a:gd name="T4" fmla="*/ 108622 w 113664"/>
              <a:gd name="T5" fmla="*/ 29158 h 97154"/>
              <a:gd name="T6" fmla="*/ 108132 w 113664"/>
              <a:gd name="T7" fmla="*/ 36045 h 97154"/>
              <a:gd name="T8" fmla="*/ 106662 w 113664"/>
              <a:gd name="T9" fmla="*/ 43776 h 97154"/>
              <a:gd name="T10" fmla="*/ 104222 w 113664"/>
              <a:gd name="T11" fmla="*/ 52350 h 97154"/>
              <a:gd name="T12" fmla="*/ 102882 w 113664"/>
              <a:gd name="T13" fmla="*/ 56223 h 97154"/>
              <a:gd name="T14" fmla="*/ 34812 w 113664"/>
              <a:gd name="T15" fmla="*/ 56223 h 97154"/>
              <a:gd name="T16" fmla="*/ 33473 w 113664"/>
              <a:gd name="T17" fmla="*/ 61846 h 97154"/>
              <a:gd name="T18" fmla="*/ 33595 w 113664"/>
              <a:gd name="T19" fmla="*/ 65968 h 97154"/>
              <a:gd name="T20" fmla="*/ 35056 w 113664"/>
              <a:gd name="T21" fmla="*/ 68717 h 97154"/>
              <a:gd name="T22" fmla="*/ 37004 w 113664"/>
              <a:gd name="T23" fmla="*/ 72715 h 97154"/>
              <a:gd name="T24" fmla="*/ 40659 w 113664"/>
              <a:gd name="T25" fmla="*/ 74714 h 97154"/>
              <a:gd name="T26" fmla="*/ 45893 w 113664"/>
              <a:gd name="T27" fmla="*/ 74714 h 97154"/>
              <a:gd name="T28" fmla="*/ 49304 w 113664"/>
              <a:gd name="T29" fmla="*/ 74714 h 97154"/>
              <a:gd name="T30" fmla="*/ 64160 w 113664"/>
              <a:gd name="T31" fmla="*/ 66343 h 97154"/>
              <a:gd name="T32" fmla="*/ 96551 w 113664"/>
              <a:gd name="T33" fmla="*/ 69467 h 97154"/>
              <a:gd name="T34" fmla="*/ 64614 w 113664"/>
              <a:gd name="T35" fmla="*/ 91761 h 97154"/>
              <a:gd name="T36" fmla="*/ 38466 w 113664"/>
              <a:gd name="T37" fmla="*/ 95081 h 97154"/>
              <a:gd name="T38" fmla="*/ 30198 w 113664"/>
              <a:gd name="T39" fmla="*/ 94775 h 97154"/>
              <a:gd name="T40" fmla="*/ 0 w 113664"/>
              <a:gd name="T41" fmla="*/ 68055 h 97154"/>
              <a:gd name="T42" fmla="*/ 33 w 113664"/>
              <a:gd name="T43" fmla="*/ 61767 h 97154"/>
              <a:gd name="T44" fmla="*/ 19572 w 113664"/>
              <a:gd name="T45" fmla="*/ 20318 h 97154"/>
              <a:gd name="T46" fmla="*/ 57563 w 113664"/>
              <a:gd name="T47" fmla="*/ 838 h 97154"/>
              <a:gd name="T48" fmla="*/ 68908 w 113664"/>
              <a:gd name="T49" fmla="*/ 0 h 97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3664"/>
              <a:gd name="T76" fmla="*/ 0 h 97154"/>
              <a:gd name="T77" fmla="*/ 113664 w 113664"/>
              <a:gd name="T78" fmla="*/ 97154 h 971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3664" h="97154">
                <a:moveTo>
                  <a:pt x="71868" y="0"/>
                </a:moveTo>
                <a:lnTo>
                  <a:pt x="111365" y="15874"/>
                </a:lnTo>
                <a:lnTo>
                  <a:pt x="113287" y="29638"/>
                </a:lnTo>
                <a:lnTo>
                  <a:pt x="112777" y="36639"/>
                </a:lnTo>
                <a:lnTo>
                  <a:pt x="111244" y="44497"/>
                </a:lnTo>
                <a:lnTo>
                  <a:pt x="108698" y="53212"/>
                </a:lnTo>
                <a:lnTo>
                  <a:pt x="107301" y="57149"/>
                </a:lnTo>
                <a:lnTo>
                  <a:pt x="36308" y="57149"/>
                </a:lnTo>
                <a:lnTo>
                  <a:pt x="34911" y="62864"/>
                </a:lnTo>
                <a:lnTo>
                  <a:pt x="35038" y="67055"/>
                </a:lnTo>
                <a:lnTo>
                  <a:pt x="36562" y="69849"/>
                </a:lnTo>
                <a:lnTo>
                  <a:pt x="38594" y="73913"/>
                </a:lnTo>
                <a:lnTo>
                  <a:pt x="42404" y="75945"/>
                </a:lnTo>
                <a:lnTo>
                  <a:pt x="47865" y="75945"/>
                </a:lnTo>
                <a:lnTo>
                  <a:pt x="51421" y="75945"/>
                </a:lnTo>
                <a:lnTo>
                  <a:pt x="66915" y="67436"/>
                </a:lnTo>
                <a:lnTo>
                  <a:pt x="100697" y="70611"/>
                </a:lnTo>
                <a:lnTo>
                  <a:pt x="67389" y="93271"/>
                </a:lnTo>
                <a:lnTo>
                  <a:pt x="40118" y="96646"/>
                </a:lnTo>
                <a:lnTo>
                  <a:pt x="31495" y="96335"/>
                </a:lnTo>
                <a:lnTo>
                  <a:pt x="0" y="69177"/>
                </a:lnTo>
                <a:lnTo>
                  <a:pt x="33" y="62785"/>
                </a:lnTo>
                <a:lnTo>
                  <a:pt x="20413" y="20653"/>
                </a:lnTo>
                <a:lnTo>
                  <a:pt x="60035" y="853"/>
                </a:lnTo>
                <a:lnTo>
                  <a:pt x="71868" y="0"/>
                </a:lnTo>
                <a:close/>
              </a:path>
            </a:pathLst>
          </a:custGeom>
          <a:noFill/>
          <a:ln w="10668">
            <a:solidFill>
              <a:srgbClr val="7C7C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95" name="object 79"/>
          <p:cNvSpPr>
            <a:spLocks noChangeArrowheads="1"/>
          </p:cNvSpPr>
          <p:nvPr/>
        </p:nvSpPr>
        <p:spPr bwMode="auto">
          <a:xfrm>
            <a:off x="8108951" y="5575301"/>
            <a:ext cx="1464733" cy="320675"/>
          </a:xfrm>
          <a:prstGeom prst="rect">
            <a:avLst/>
          </a:prstGeom>
          <a:blipFill dpi="0" rotWithShape="1">
            <a:blip r:embed="rId5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96" name="object 80"/>
          <p:cNvSpPr>
            <a:spLocks noChangeArrowheads="1"/>
          </p:cNvSpPr>
          <p:nvPr/>
        </p:nvSpPr>
        <p:spPr bwMode="auto">
          <a:xfrm>
            <a:off x="8117417" y="5965825"/>
            <a:ext cx="3071283" cy="819150"/>
          </a:xfrm>
          <a:prstGeom prst="rect">
            <a:avLst/>
          </a:prstGeom>
          <a:blipFill dpi="0" rotWithShape="1">
            <a:blip r:embed="rId5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97" name="object 81"/>
          <p:cNvSpPr>
            <a:spLocks noChangeArrowheads="1"/>
          </p:cNvSpPr>
          <p:nvPr/>
        </p:nvSpPr>
        <p:spPr bwMode="auto">
          <a:xfrm>
            <a:off x="10394951" y="3562350"/>
            <a:ext cx="935567" cy="920750"/>
          </a:xfrm>
          <a:prstGeom prst="rect">
            <a:avLst/>
          </a:prstGeom>
          <a:blipFill dpi="0" rotWithShape="1">
            <a:blip r:embed="rId5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298" name="object 82"/>
          <p:cNvSpPr>
            <a:spLocks/>
          </p:cNvSpPr>
          <p:nvPr/>
        </p:nvSpPr>
        <p:spPr bwMode="auto">
          <a:xfrm>
            <a:off x="10416118" y="2682875"/>
            <a:ext cx="895349" cy="890588"/>
          </a:xfrm>
          <a:custGeom>
            <a:avLst/>
            <a:gdLst>
              <a:gd name="T0" fmla="*/ 614478 w 671195"/>
              <a:gd name="T1" fmla="*/ 0 h 890904"/>
              <a:gd name="T2" fmla="*/ 57793 w 671195"/>
              <a:gd name="T3" fmla="*/ 0 h 890904"/>
              <a:gd name="T4" fmla="*/ 35285 w 671195"/>
              <a:gd name="T5" fmla="*/ 4516 h 890904"/>
              <a:gd name="T6" fmla="*/ 16915 w 671195"/>
              <a:gd name="T7" fmla="*/ 16845 h 890904"/>
              <a:gd name="T8" fmla="*/ 4536 w 671195"/>
              <a:gd name="T9" fmla="*/ 35140 h 890904"/>
              <a:gd name="T10" fmla="*/ 0 w 671195"/>
              <a:gd name="T11" fmla="*/ 57558 h 890904"/>
              <a:gd name="T12" fmla="*/ 0 w 671195"/>
              <a:gd name="T13" fmla="*/ 831771 h 890904"/>
              <a:gd name="T14" fmla="*/ 4536 w 671195"/>
              <a:gd name="T15" fmla="*/ 854188 h 890904"/>
              <a:gd name="T16" fmla="*/ 16915 w 671195"/>
              <a:gd name="T17" fmla="*/ 872479 h 890904"/>
              <a:gd name="T18" fmla="*/ 35285 w 671195"/>
              <a:gd name="T19" fmla="*/ 884808 h 890904"/>
              <a:gd name="T20" fmla="*/ 57793 w 671195"/>
              <a:gd name="T21" fmla="*/ 889324 h 890904"/>
              <a:gd name="T22" fmla="*/ 614478 w 671195"/>
              <a:gd name="T23" fmla="*/ 889324 h 890904"/>
              <a:gd name="T24" fmla="*/ 636988 w 671195"/>
              <a:gd name="T25" fmla="*/ 884808 h 890904"/>
              <a:gd name="T26" fmla="*/ 655356 w 671195"/>
              <a:gd name="T27" fmla="*/ 872479 h 890904"/>
              <a:gd name="T28" fmla="*/ 667735 w 671195"/>
              <a:gd name="T29" fmla="*/ 854188 h 890904"/>
              <a:gd name="T30" fmla="*/ 672272 w 671195"/>
              <a:gd name="T31" fmla="*/ 831771 h 890904"/>
              <a:gd name="T32" fmla="*/ 672272 w 671195"/>
              <a:gd name="T33" fmla="*/ 57558 h 890904"/>
              <a:gd name="T34" fmla="*/ 667735 w 671195"/>
              <a:gd name="T35" fmla="*/ 35140 h 890904"/>
              <a:gd name="T36" fmla="*/ 655356 w 671195"/>
              <a:gd name="T37" fmla="*/ 16845 h 890904"/>
              <a:gd name="T38" fmla="*/ 636988 w 671195"/>
              <a:gd name="T39" fmla="*/ 4516 h 890904"/>
              <a:gd name="T40" fmla="*/ 614478 w 671195"/>
              <a:gd name="T41" fmla="*/ 0 h 8909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71195"/>
              <a:gd name="T64" fmla="*/ 0 h 890904"/>
              <a:gd name="T65" fmla="*/ 671195 w 671195"/>
              <a:gd name="T66" fmla="*/ 890904 h 8909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71195" h="890904">
                <a:moveTo>
                  <a:pt x="613028" y="0"/>
                </a:moveTo>
                <a:lnTo>
                  <a:pt x="57658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0" y="833247"/>
                </a:lnTo>
                <a:lnTo>
                  <a:pt x="4526" y="855704"/>
                </a:lnTo>
                <a:lnTo>
                  <a:pt x="16875" y="874029"/>
                </a:lnTo>
                <a:lnTo>
                  <a:pt x="35200" y="886378"/>
                </a:lnTo>
                <a:lnTo>
                  <a:pt x="57658" y="890904"/>
                </a:lnTo>
                <a:lnTo>
                  <a:pt x="613028" y="890904"/>
                </a:lnTo>
                <a:lnTo>
                  <a:pt x="635486" y="886378"/>
                </a:lnTo>
                <a:lnTo>
                  <a:pt x="653811" y="874029"/>
                </a:lnTo>
                <a:lnTo>
                  <a:pt x="666160" y="855704"/>
                </a:lnTo>
                <a:lnTo>
                  <a:pt x="670687" y="833247"/>
                </a:lnTo>
                <a:lnTo>
                  <a:pt x="670687" y="57658"/>
                </a:lnTo>
                <a:lnTo>
                  <a:pt x="666160" y="35200"/>
                </a:lnTo>
                <a:lnTo>
                  <a:pt x="653811" y="16875"/>
                </a:lnTo>
                <a:lnTo>
                  <a:pt x="635486" y="4526"/>
                </a:lnTo>
                <a:lnTo>
                  <a:pt x="613028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299" name="object 83"/>
          <p:cNvSpPr>
            <a:spLocks noChangeArrowheads="1"/>
          </p:cNvSpPr>
          <p:nvPr/>
        </p:nvSpPr>
        <p:spPr bwMode="auto">
          <a:xfrm>
            <a:off x="10416118" y="2682875"/>
            <a:ext cx="895349" cy="890588"/>
          </a:xfrm>
          <a:prstGeom prst="rect">
            <a:avLst/>
          </a:prstGeom>
          <a:blipFill dpi="0" rotWithShape="1">
            <a:blip r:embed="rId5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300" name="object 84"/>
          <p:cNvSpPr>
            <a:spLocks noChangeArrowheads="1"/>
          </p:cNvSpPr>
          <p:nvPr/>
        </p:nvSpPr>
        <p:spPr bwMode="auto">
          <a:xfrm>
            <a:off x="10164233" y="3697288"/>
            <a:ext cx="1117600" cy="695325"/>
          </a:xfrm>
          <a:prstGeom prst="rect">
            <a:avLst/>
          </a:prstGeom>
          <a:blipFill dpi="0" rotWithShape="1">
            <a:blip r:embed="rId5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301" name="object 85"/>
          <p:cNvSpPr>
            <a:spLocks noChangeArrowheads="1"/>
          </p:cNvSpPr>
          <p:nvPr/>
        </p:nvSpPr>
        <p:spPr bwMode="auto">
          <a:xfrm>
            <a:off x="9986434" y="6040438"/>
            <a:ext cx="1411817" cy="781050"/>
          </a:xfrm>
          <a:prstGeom prst="rect">
            <a:avLst/>
          </a:prstGeom>
          <a:blipFill dpi="0" rotWithShape="1">
            <a:blip r:embed="rId5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302" name="object 86"/>
          <p:cNvSpPr>
            <a:spLocks/>
          </p:cNvSpPr>
          <p:nvPr/>
        </p:nvSpPr>
        <p:spPr bwMode="auto">
          <a:xfrm>
            <a:off x="10007601" y="5300664"/>
            <a:ext cx="1369484" cy="750887"/>
          </a:xfrm>
          <a:custGeom>
            <a:avLst/>
            <a:gdLst>
              <a:gd name="T0" fmla="*/ 965995 w 1026159"/>
              <a:gd name="T1" fmla="*/ 0 h 749935"/>
              <a:gd name="T2" fmla="*/ 64689 w 1026159"/>
              <a:gd name="T3" fmla="*/ 0 h 749935"/>
              <a:gd name="T4" fmla="*/ 39511 w 1026159"/>
              <a:gd name="T5" fmla="*/ 5090 h 749935"/>
              <a:gd name="T6" fmla="*/ 18949 w 1026159"/>
              <a:gd name="T7" fmla="*/ 18979 h 749935"/>
              <a:gd name="T8" fmla="*/ 5085 w 1026159"/>
              <a:gd name="T9" fmla="*/ 39576 h 749935"/>
              <a:gd name="T10" fmla="*/ 0 w 1026159"/>
              <a:gd name="T11" fmla="*/ 64798 h 749935"/>
              <a:gd name="T12" fmla="*/ 0 w 1026159"/>
              <a:gd name="T13" fmla="*/ 689664 h 749935"/>
              <a:gd name="T14" fmla="*/ 5085 w 1026159"/>
              <a:gd name="T15" fmla="*/ 714904 h 749935"/>
              <a:gd name="T16" fmla="*/ 18949 w 1026159"/>
              <a:gd name="T17" fmla="*/ 735513 h 749935"/>
              <a:gd name="T18" fmla="*/ 39511 w 1026159"/>
              <a:gd name="T19" fmla="*/ 749408 h 749935"/>
              <a:gd name="T20" fmla="*/ 64689 w 1026159"/>
              <a:gd name="T21" fmla="*/ 754502 h 749935"/>
              <a:gd name="T22" fmla="*/ 965995 w 1026159"/>
              <a:gd name="T23" fmla="*/ 754502 h 749935"/>
              <a:gd name="T24" fmla="*/ 991194 w 1026159"/>
              <a:gd name="T25" fmla="*/ 749408 h 749935"/>
              <a:gd name="T26" fmla="*/ 1011800 w 1026159"/>
              <a:gd name="T27" fmla="*/ 735513 h 749935"/>
              <a:gd name="T28" fmla="*/ 1025708 w 1026159"/>
              <a:gd name="T29" fmla="*/ 714904 h 749935"/>
              <a:gd name="T30" fmla="*/ 1030812 w 1026159"/>
              <a:gd name="T31" fmla="*/ 689664 h 749935"/>
              <a:gd name="T32" fmla="*/ 1030812 w 1026159"/>
              <a:gd name="T33" fmla="*/ 64798 h 749935"/>
              <a:gd name="T34" fmla="*/ 1025708 w 1026159"/>
              <a:gd name="T35" fmla="*/ 39576 h 749935"/>
              <a:gd name="T36" fmla="*/ 1011800 w 1026159"/>
              <a:gd name="T37" fmla="*/ 18979 h 749935"/>
              <a:gd name="T38" fmla="*/ 991194 w 1026159"/>
              <a:gd name="T39" fmla="*/ 5090 h 749935"/>
              <a:gd name="T40" fmla="*/ 965995 w 1026159"/>
              <a:gd name="T41" fmla="*/ 0 h 7499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26159"/>
              <a:gd name="T64" fmla="*/ 0 h 749935"/>
              <a:gd name="T65" fmla="*/ 1026159 w 1026159"/>
              <a:gd name="T66" fmla="*/ 749935 h 7499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26159" h="749935">
                <a:moveTo>
                  <a:pt x="961517" y="0"/>
                </a:moveTo>
                <a:lnTo>
                  <a:pt x="64389" y="0"/>
                </a:lnTo>
                <a:lnTo>
                  <a:pt x="39326" y="5060"/>
                </a:lnTo>
                <a:lnTo>
                  <a:pt x="18859" y="18859"/>
                </a:lnTo>
                <a:lnTo>
                  <a:pt x="5060" y="39326"/>
                </a:lnTo>
                <a:lnTo>
                  <a:pt x="0" y="64388"/>
                </a:lnTo>
                <a:lnTo>
                  <a:pt x="0" y="685304"/>
                </a:lnTo>
                <a:lnTo>
                  <a:pt x="5060" y="710384"/>
                </a:lnTo>
                <a:lnTo>
                  <a:pt x="18859" y="730862"/>
                </a:lnTo>
                <a:lnTo>
                  <a:pt x="39326" y="744669"/>
                </a:lnTo>
                <a:lnTo>
                  <a:pt x="64389" y="749731"/>
                </a:lnTo>
                <a:lnTo>
                  <a:pt x="961517" y="749731"/>
                </a:lnTo>
                <a:lnTo>
                  <a:pt x="986599" y="744669"/>
                </a:lnTo>
                <a:lnTo>
                  <a:pt x="1007110" y="730862"/>
                </a:lnTo>
                <a:lnTo>
                  <a:pt x="1020953" y="710384"/>
                </a:lnTo>
                <a:lnTo>
                  <a:pt x="1026033" y="685304"/>
                </a:lnTo>
                <a:lnTo>
                  <a:pt x="1026033" y="64388"/>
                </a:lnTo>
                <a:lnTo>
                  <a:pt x="1020953" y="39326"/>
                </a:lnTo>
                <a:lnTo>
                  <a:pt x="1007110" y="18859"/>
                </a:lnTo>
                <a:lnTo>
                  <a:pt x="986599" y="5060"/>
                </a:lnTo>
                <a:lnTo>
                  <a:pt x="961517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9303" name="object 87"/>
          <p:cNvSpPr>
            <a:spLocks noChangeArrowheads="1"/>
          </p:cNvSpPr>
          <p:nvPr/>
        </p:nvSpPr>
        <p:spPr bwMode="auto">
          <a:xfrm>
            <a:off x="10007601" y="5300664"/>
            <a:ext cx="1369484" cy="750887"/>
          </a:xfrm>
          <a:prstGeom prst="rect">
            <a:avLst/>
          </a:prstGeom>
          <a:blipFill dpi="0" rotWithShape="1">
            <a:blip r:embed="rId6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88" name="object 12"/>
          <p:cNvSpPr>
            <a:spLocks noChangeArrowheads="1"/>
          </p:cNvSpPr>
          <p:nvPr/>
        </p:nvSpPr>
        <p:spPr bwMode="auto">
          <a:xfrm>
            <a:off x="482600" y="157163"/>
            <a:ext cx="11527367" cy="64928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pic>
        <p:nvPicPr>
          <p:cNvPr id="89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xn----8sbmb4ajbz3i.xn--p1ai/tinybrowser/images/foto/2019/12-dekabr/01/_full/_page_0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76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>
            <a:spLocks/>
          </p:cNvSpPr>
          <p:nvPr/>
        </p:nvSpPr>
        <p:spPr bwMode="auto">
          <a:xfrm>
            <a:off x="666751" y="5945188"/>
            <a:ext cx="6529916" cy="912812"/>
          </a:xfrm>
          <a:custGeom>
            <a:avLst/>
            <a:gdLst>
              <a:gd name="T0" fmla="*/ 85684 w 4897755"/>
              <a:gd name="T1" fmla="*/ 21323 h 913129"/>
              <a:gd name="T2" fmla="*/ 3635522 w 4897755"/>
              <a:gd name="T3" fmla="*/ 911479 h 913129"/>
              <a:gd name="T4" fmla="*/ 4895815 w 4897755"/>
              <a:gd name="T5" fmla="*/ 911479 h 913129"/>
              <a:gd name="T6" fmla="*/ 85684 w 4897755"/>
              <a:gd name="T7" fmla="*/ 21323 h 913129"/>
              <a:gd name="T8" fmla="*/ 660 w 4897755"/>
              <a:gd name="T9" fmla="*/ 0 h 913129"/>
              <a:gd name="T10" fmla="*/ 0 w 4897755"/>
              <a:gd name="T11" fmla="*/ 5463 h 913129"/>
              <a:gd name="T12" fmla="*/ 85684 w 4897755"/>
              <a:gd name="T13" fmla="*/ 21323 h 913129"/>
              <a:gd name="T14" fmla="*/ 660 w 4897755"/>
              <a:gd name="T15" fmla="*/ 0 h 913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97755"/>
              <a:gd name="T25" fmla="*/ 0 h 913129"/>
              <a:gd name="T26" fmla="*/ 4897755 w 4897755"/>
              <a:gd name="T27" fmla="*/ 913129 h 913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B3CAB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8195" name="object 3"/>
          <p:cNvSpPr>
            <a:spLocks/>
          </p:cNvSpPr>
          <p:nvPr/>
        </p:nvSpPr>
        <p:spPr bwMode="auto">
          <a:xfrm>
            <a:off x="647700" y="5938838"/>
            <a:ext cx="4868333" cy="919162"/>
          </a:xfrm>
          <a:custGeom>
            <a:avLst/>
            <a:gdLst>
              <a:gd name="T0" fmla="*/ 0 w 3651885"/>
              <a:gd name="T1" fmla="*/ 0 h 919479"/>
              <a:gd name="T2" fmla="*/ 7919 w 3651885"/>
              <a:gd name="T3" fmla="*/ 6339 h 919479"/>
              <a:gd name="T4" fmla="*/ 2866375 w 3651885"/>
              <a:gd name="T5" fmla="*/ 917399 h 919479"/>
              <a:gd name="T6" fmla="*/ 3648710 w 3651885"/>
              <a:gd name="T7" fmla="*/ 917399 h 919479"/>
              <a:gd name="T8" fmla="*/ 0 w 3651885"/>
              <a:gd name="T9" fmla="*/ 0 h 919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51885"/>
              <a:gd name="T16" fmla="*/ 0 h 919479"/>
              <a:gd name="T17" fmla="*/ 3651885 w 3651885"/>
              <a:gd name="T18" fmla="*/ 919479 h 9194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8196" name="object 4"/>
          <p:cNvSpPr>
            <a:spLocks noChangeArrowheads="1"/>
          </p:cNvSpPr>
          <p:nvPr/>
        </p:nvSpPr>
        <p:spPr bwMode="auto">
          <a:xfrm>
            <a:off x="0" y="5789614"/>
            <a:ext cx="4531784" cy="1068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8197" name="object 5"/>
          <p:cNvSpPr>
            <a:spLocks noChangeArrowheads="1"/>
          </p:cNvSpPr>
          <p:nvPr/>
        </p:nvSpPr>
        <p:spPr bwMode="auto">
          <a:xfrm>
            <a:off x="0" y="5783264"/>
            <a:ext cx="4497917" cy="10747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8198" name="object 6"/>
          <p:cNvSpPr>
            <a:spLocks noChangeArrowheads="1"/>
          </p:cNvSpPr>
          <p:nvPr/>
        </p:nvSpPr>
        <p:spPr bwMode="auto">
          <a:xfrm>
            <a:off x="9734551" y="4251326"/>
            <a:ext cx="677333" cy="7270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8199" name="object 7"/>
          <p:cNvSpPr>
            <a:spLocks noChangeArrowheads="1"/>
          </p:cNvSpPr>
          <p:nvPr/>
        </p:nvSpPr>
        <p:spPr bwMode="auto">
          <a:xfrm>
            <a:off x="5511801" y="4398963"/>
            <a:ext cx="639233" cy="6524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8200" name="object 8"/>
          <p:cNvSpPr>
            <a:spLocks noChangeArrowheads="1"/>
          </p:cNvSpPr>
          <p:nvPr/>
        </p:nvSpPr>
        <p:spPr bwMode="auto">
          <a:xfrm>
            <a:off x="1706034" y="4398963"/>
            <a:ext cx="641351" cy="6524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8201" name="object 9"/>
          <p:cNvSpPr>
            <a:spLocks/>
          </p:cNvSpPr>
          <p:nvPr/>
        </p:nvSpPr>
        <p:spPr bwMode="auto">
          <a:xfrm>
            <a:off x="5827184" y="2986089"/>
            <a:ext cx="4334933" cy="547687"/>
          </a:xfrm>
          <a:custGeom>
            <a:avLst/>
            <a:gdLst>
              <a:gd name="T0" fmla="*/ 10922 w 3251200"/>
              <a:gd name="T1" fmla="*/ 0 h 548639"/>
              <a:gd name="T2" fmla="*/ 0 w 3251200"/>
              <a:gd name="T3" fmla="*/ 0 h 548639"/>
              <a:gd name="T4" fmla="*/ 0 w 3251200"/>
              <a:gd name="T5" fmla="*/ 287308 h 548639"/>
              <a:gd name="T6" fmla="*/ 2160 w 3251200"/>
              <a:gd name="T7" fmla="*/ 297949 h 548639"/>
              <a:gd name="T8" fmla="*/ 8048 w 3251200"/>
              <a:gd name="T9" fmla="*/ 306633 h 548639"/>
              <a:gd name="T10" fmla="*/ 16769 w 3251200"/>
              <a:gd name="T11" fmla="*/ 312485 h 548639"/>
              <a:gd name="T12" fmla="*/ 27432 w 3251200"/>
              <a:gd name="T13" fmla="*/ 314628 h 548639"/>
              <a:gd name="T14" fmla="*/ 3196208 w 3251200"/>
              <a:gd name="T15" fmla="*/ 314628 h 548639"/>
              <a:gd name="T16" fmla="*/ 3196208 w 3251200"/>
              <a:gd name="T17" fmla="*/ 543519 h 548639"/>
              <a:gd name="T18" fmla="*/ 3207130 w 3251200"/>
              <a:gd name="T19" fmla="*/ 543519 h 548639"/>
              <a:gd name="T20" fmla="*/ 3207130 w 3251200"/>
              <a:gd name="T21" fmla="*/ 303674 h 548639"/>
              <a:gd name="T22" fmla="*/ 18414 w 3251200"/>
              <a:gd name="T23" fmla="*/ 303674 h 548639"/>
              <a:gd name="T24" fmla="*/ 10922 w 3251200"/>
              <a:gd name="T25" fmla="*/ 296373 h 548639"/>
              <a:gd name="T26" fmla="*/ 10922 w 3251200"/>
              <a:gd name="T27" fmla="*/ 0 h 548639"/>
              <a:gd name="T28" fmla="*/ 54990 w 3251200"/>
              <a:gd name="T29" fmla="*/ 0 h 548639"/>
              <a:gd name="T30" fmla="*/ 21971 w 3251200"/>
              <a:gd name="T31" fmla="*/ 0 h 548639"/>
              <a:gd name="T32" fmla="*/ 21971 w 3251200"/>
              <a:gd name="T33" fmla="*/ 290330 h 548639"/>
              <a:gd name="T34" fmla="*/ 24384 w 3251200"/>
              <a:gd name="T35" fmla="*/ 292846 h 548639"/>
              <a:gd name="T36" fmla="*/ 3218179 w 3251200"/>
              <a:gd name="T37" fmla="*/ 292846 h 548639"/>
              <a:gd name="T38" fmla="*/ 3218179 w 3251200"/>
              <a:gd name="T39" fmla="*/ 543519 h 548639"/>
              <a:gd name="T40" fmla="*/ 3251200 w 3251200"/>
              <a:gd name="T41" fmla="*/ 543519 h 548639"/>
              <a:gd name="T42" fmla="*/ 3251200 w 3251200"/>
              <a:gd name="T43" fmla="*/ 287308 h 548639"/>
              <a:gd name="T44" fmla="*/ 3249037 w 3251200"/>
              <a:gd name="T45" fmla="*/ 276737 h 548639"/>
              <a:gd name="T46" fmla="*/ 3243135 w 3251200"/>
              <a:gd name="T47" fmla="*/ 268092 h 548639"/>
              <a:gd name="T48" fmla="*/ 3234376 w 3251200"/>
              <a:gd name="T49" fmla="*/ 262255 h 548639"/>
              <a:gd name="T50" fmla="*/ 3223641 w 3251200"/>
              <a:gd name="T51" fmla="*/ 260114 h 548639"/>
              <a:gd name="T52" fmla="*/ 54990 w 3251200"/>
              <a:gd name="T53" fmla="*/ 260114 h 548639"/>
              <a:gd name="T54" fmla="*/ 54990 w 3251200"/>
              <a:gd name="T55" fmla="*/ 0 h 5486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51200"/>
              <a:gd name="T85" fmla="*/ 0 h 548639"/>
              <a:gd name="T86" fmla="*/ 3251200 w 3251200"/>
              <a:gd name="T87" fmla="*/ 548639 h 5486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51200" h="548639">
                <a:moveTo>
                  <a:pt x="10922" y="0"/>
                </a:moveTo>
                <a:lnTo>
                  <a:pt x="0" y="0"/>
                </a:lnTo>
                <a:lnTo>
                  <a:pt x="0" y="289813"/>
                </a:lnTo>
                <a:lnTo>
                  <a:pt x="2160" y="300549"/>
                </a:lnTo>
                <a:lnTo>
                  <a:pt x="8048" y="309308"/>
                </a:lnTo>
                <a:lnTo>
                  <a:pt x="16769" y="315210"/>
                </a:lnTo>
                <a:lnTo>
                  <a:pt x="27432" y="317373"/>
                </a:lnTo>
                <a:lnTo>
                  <a:pt x="3196208" y="317373"/>
                </a:lnTo>
                <a:lnTo>
                  <a:pt x="3196208" y="548259"/>
                </a:lnTo>
                <a:lnTo>
                  <a:pt x="3207130" y="548259"/>
                </a:lnTo>
                <a:lnTo>
                  <a:pt x="3207130" y="306324"/>
                </a:lnTo>
                <a:lnTo>
                  <a:pt x="18414" y="306324"/>
                </a:lnTo>
                <a:lnTo>
                  <a:pt x="10922" y="298958"/>
                </a:lnTo>
                <a:lnTo>
                  <a:pt x="10922" y="0"/>
                </a:lnTo>
                <a:close/>
              </a:path>
              <a:path w="3251200" h="548639">
                <a:moveTo>
                  <a:pt x="54990" y="0"/>
                </a:moveTo>
                <a:lnTo>
                  <a:pt x="21971" y="0"/>
                </a:lnTo>
                <a:lnTo>
                  <a:pt x="21971" y="292862"/>
                </a:lnTo>
                <a:lnTo>
                  <a:pt x="24384" y="295401"/>
                </a:lnTo>
                <a:lnTo>
                  <a:pt x="3218179" y="295401"/>
                </a:lnTo>
                <a:lnTo>
                  <a:pt x="3218179" y="548259"/>
                </a:lnTo>
                <a:lnTo>
                  <a:pt x="3251200" y="548259"/>
                </a:lnTo>
                <a:lnTo>
                  <a:pt x="3251200" y="289813"/>
                </a:lnTo>
                <a:lnTo>
                  <a:pt x="3249037" y="279151"/>
                </a:lnTo>
                <a:lnTo>
                  <a:pt x="3243135" y="270430"/>
                </a:lnTo>
                <a:lnTo>
                  <a:pt x="3234376" y="264542"/>
                </a:lnTo>
                <a:lnTo>
                  <a:pt x="3223641" y="262382"/>
                </a:lnTo>
                <a:lnTo>
                  <a:pt x="54990" y="262382"/>
                </a:lnTo>
                <a:lnTo>
                  <a:pt x="54990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8202" name="object 10"/>
          <p:cNvSpPr>
            <a:spLocks/>
          </p:cNvSpPr>
          <p:nvPr/>
        </p:nvSpPr>
        <p:spPr bwMode="auto">
          <a:xfrm>
            <a:off x="5827185" y="2986089"/>
            <a:ext cx="80433" cy="515937"/>
          </a:xfrm>
          <a:custGeom>
            <a:avLst/>
            <a:gdLst>
              <a:gd name="T0" fmla="*/ 15668 w 60960"/>
              <a:gd name="T1" fmla="*/ 283379 h 516889"/>
              <a:gd name="T2" fmla="*/ 5182 w 60960"/>
              <a:gd name="T3" fmla="*/ 283379 h 516889"/>
              <a:gd name="T4" fmla="*/ 5182 w 60960"/>
              <a:gd name="T5" fmla="*/ 512147 h 516889"/>
              <a:gd name="T6" fmla="*/ 15668 w 60960"/>
              <a:gd name="T7" fmla="*/ 512147 h 516889"/>
              <a:gd name="T8" fmla="*/ 15668 w 60960"/>
              <a:gd name="T9" fmla="*/ 283379 h 516889"/>
              <a:gd name="T10" fmla="*/ 52185 w 60960"/>
              <a:gd name="T11" fmla="*/ 0 h 516889"/>
              <a:gd name="T12" fmla="*/ 20851 w 60960"/>
              <a:gd name="T13" fmla="*/ 0 h 516889"/>
              <a:gd name="T14" fmla="*/ 20851 w 60960"/>
              <a:gd name="T15" fmla="*/ 259093 h 516889"/>
              <a:gd name="T16" fmla="*/ 23140 w 60960"/>
              <a:gd name="T17" fmla="*/ 261610 h 516889"/>
              <a:gd name="T18" fmla="*/ 26032 w 60960"/>
              <a:gd name="T19" fmla="*/ 261610 h 516889"/>
              <a:gd name="T20" fmla="*/ 26032 w 60960"/>
              <a:gd name="T21" fmla="*/ 512147 h 516889"/>
              <a:gd name="T22" fmla="*/ 57367 w 60960"/>
              <a:gd name="T23" fmla="*/ 512147 h 516889"/>
              <a:gd name="T24" fmla="*/ 57367 w 60960"/>
              <a:gd name="T25" fmla="*/ 256074 h 516889"/>
              <a:gd name="T26" fmla="*/ 55316 w 60960"/>
              <a:gd name="T27" fmla="*/ 245508 h 516889"/>
              <a:gd name="T28" fmla="*/ 49715 w 60960"/>
              <a:gd name="T29" fmla="*/ 236868 h 516889"/>
              <a:gd name="T30" fmla="*/ 41403 w 60960"/>
              <a:gd name="T31" fmla="*/ 231034 h 516889"/>
              <a:gd name="T32" fmla="*/ 31214 w 60960"/>
              <a:gd name="T33" fmla="*/ 228893 h 516889"/>
              <a:gd name="T34" fmla="*/ 52185 w 60960"/>
              <a:gd name="T35" fmla="*/ 228893 h 516889"/>
              <a:gd name="T36" fmla="*/ 52185 w 60960"/>
              <a:gd name="T37" fmla="*/ 0 h 516889"/>
              <a:gd name="T38" fmla="*/ 15668 w 60960"/>
              <a:gd name="T39" fmla="*/ 281062 h 516889"/>
              <a:gd name="T40" fmla="*/ 15668 w 60960"/>
              <a:gd name="T41" fmla="*/ 283379 h 516889"/>
              <a:gd name="T42" fmla="*/ 26032 w 60960"/>
              <a:gd name="T43" fmla="*/ 283379 h 516889"/>
              <a:gd name="T44" fmla="*/ 15913 w 60960"/>
              <a:gd name="T45" fmla="*/ 281236 h 516889"/>
              <a:gd name="T46" fmla="*/ 15668 w 60960"/>
              <a:gd name="T47" fmla="*/ 281062 h 516889"/>
              <a:gd name="T48" fmla="*/ 10365 w 60960"/>
              <a:gd name="T49" fmla="*/ 0 h 516889"/>
              <a:gd name="T50" fmla="*/ 0 w 60960"/>
              <a:gd name="T51" fmla="*/ 0 h 516889"/>
              <a:gd name="T52" fmla="*/ 0 w 60960"/>
              <a:gd name="T53" fmla="*/ 256074 h 516889"/>
              <a:gd name="T54" fmla="*/ 2050 w 60960"/>
              <a:gd name="T55" fmla="*/ 266710 h 516889"/>
              <a:gd name="T56" fmla="*/ 7638 w 60960"/>
              <a:gd name="T57" fmla="*/ 275389 h 516889"/>
              <a:gd name="T58" fmla="*/ 15668 w 60960"/>
              <a:gd name="T59" fmla="*/ 281062 h 516889"/>
              <a:gd name="T60" fmla="*/ 15668 w 60960"/>
              <a:gd name="T61" fmla="*/ 272432 h 516889"/>
              <a:gd name="T62" fmla="*/ 17474 w 60960"/>
              <a:gd name="T63" fmla="*/ 272432 h 516889"/>
              <a:gd name="T64" fmla="*/ 10365 w 60960"/>
              <a:gd name="T65" fmla="*/ 265133 h 516889"/>
              <a:gd name="T66" fmla="*/ 10365 w 60960"/>
              <a:gd name="T67" fmla="*/ 0 h 5168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960"/>
              <a:gd name="T103" fmla="*/ 0 h 516889"/>
              <a:gd name="T104" fmla="*/ 60960 w 60960"/>
              <a:gd name="T105" fmla="*/ 516889 h 5168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960" h="516889">
                <a:moveTo>
                  <a:pt x="16510" y="286004"/>
                </a:moveTo>
                <a:lnTo>
                  <a:pt x="5461" y="286004"/>
                </a:lnTo>
                <a:lnTo>
                  <a:pt x="5461" y="516889"/>
                </a:lnTo>
                <a:lnTo>
                  <a:pt x="16510" y="516889"/>
                </a:lnTo>
                <a:lnTo>
                  <a:pt x="16510" y="286004"/>
                </a:lnTo>
                <a:close/>
              </a:path>
              <a:path w="60960" h="516889">
                <a:moveTo>
                  <a:pt x="54990" y="0"/>
                </a:moveTo>
                <a:lnTo>
                  <a:pt x="21971" y="0"/>
                </a:lnTo>
                <a:lnTo>
                  <a:pt x="21971" y="261493"/>
                </a:lnTo>
                <a:lnTo>
                  <a:pt x="24384" y="264033"/>
                </a:lnTo>
                <a:lnTo>
                  <a:pt x="27432" y="264033"/>
                </a:lnTo>
                <a:lnTo>
                  <a:pt x="27432" y="516889"/>
                </a:lnTo>
                <a:lnTo>
                  <a:pt x="60451" y="516889"/>
                </a:lnTo>
                <a:lnTo>
                  <a:pt x="60451" y="258445"/>
                </a:lnTo>
                <a:lnTo>
                  <a:pt x="58289" y="247782"/>
                </a:lnTo>
                <a:lnTo>
                  <a:pt x="52387" y="239061"/>
                </a:lnTo>
                <a:lnTo>
                  <a:pt x="43628" y="233173"/>
                </a:lnTo>
                <a:lnTo>
                  <a:pt x="32893" y="231012"/>
                </a:lnTo>
                <a:lnTo>
                  <a:pt x="54990" y="231012"/>
                </a:lnTo>
                <a:lnTo>
                  <a:pt x="54990" y="0"/>
                </a:lnTo>
                <a:close/>
              </a:path>
              <a:path w="60960" h="516889">
                <a:moveTo>
                  <a:pt x="16510" y="283665"/>
                </a:moveTo>
                <a:lnTo>
                  <a:pt x="16510" y="286004"/>
                </a:lnTo>
                <a:lnTo>
                  <a:pt x="27432" y="286004"/>
                </a:lnTo>
                <a:lnTo>
                  <a:pt x="16769" y="283841"/>
                </a:lnTo>
                <a:lnTo>
                  <a:pt x="16510" y="283665"/>
                </a:lnTo>
                <a:close/>
              </a:path>
              <a:path w="60960" h="516889">
                <a:moveTo>
                  <a:pt x="10922" y="0"/>
                </a:moveTo>
                <a:lnTo>
                  <a:pt x="0" y="0"/>
                </a:lnTo>
                <a:lnTo>
                  <a:pt x="0" y="258445"/>
                </a:lnTo>
                <a:lnTo>
                  <a:pt x="2160" y="269180"/>
                </a:lnTo>
                <a:lnTo>
                  <a:pt x="8048" y="277939"/>
                </a:lnTo>
                <a:lnTo>
                  <a:pt x="16510" y="283665"/>
                </a:lnTo>
                <a:lnTo>
                  <a:pt x="16510" y="274955"/>
                </a:lnTo>
                <a:lnTo>
                  <a:pt x="18414" y="274955"/>
                </a:lnTo>
                <a:lnTo>
                  <a:pt x="10922" y="267588"/>
                </a:lnTo>
                <a:lnTo>
                  <a:pt x="10922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8203" name="object 11"/>
          <p:cNvSpPr>
            <a:spLocks/>
          </p:cNvSpPr>
          <p:nvPr/>
        </p:nvSpPr>
        <p:spPr bwMode="auto">
          <a:xfrm>
            <a:off x="2127251" y="2986089"/>
            <a:ext cx="3774016" cy="515937"/>
          </a:xfrm>
          <a:custGeom>
            <a:avLst/>
            <a:gdLst>
              <a:gd name="T0" fmla="*/ 2789925 w 2829560"/>
              <a:gd name="T1" fmla="*/ 0 h 516889"/>
              <a:gd name="T2" fmla="*/ 2778985 w 2829560"/>
              <a:gd name="T3" fmla="*/ 0 h 516889"/>
              <a:gd name="T4" fmla="*/ 2778985 w 2829560"/>
              <a:gd name="T5" fmla="*/ 228893 h 516889"/>
              <a:gd name="T6" fmla="*/ 27476 w 2829560"/>
              <a:gd name="T7" fmla="*/ 228893 h 516889"/>
              <a:gd name="T8" fmla="*/ 16799 w 2829560"/>
              <a:gd name="T9" fmla="*/ 231034 h 516889"/>
              <a:gd name="T10" fmla="*/ 8063 w 2829560"/>
              <a:gd name="T11" fmla="*/ 236868 h 516889"/>
              <a:gd name="T12" fmla="*/ 2165 w 2829560"/>
              <a:gd name="T13" fmla="*/ 245508 h 516889"/>
              <a:gd name="T14" fmla="*/ 0 w 2829560"/>
              <a:gd name="T15" fmla="*/ 256074 h 516889"/>
              <a:gd name="T16" fmla="*/ 0 w 2829560"/>
              <a:gd name="T17" fmla="*/ 512147 h 516889"/>
              <a:gd name="T18" fmla="*/ 10941 w 2829560"/>
              <a:gd name="T19" fmla="*/ 512147 h 516889"/>
              <a:gd name="T20" fmla="*/ 10941 w 2829560"/>
              <a:gd name="T21" fmla="*/ 247013 h 516889"/>
              <a:gd name="T22" fmla="*/ 18317 w 2829560"/>
              <a:gd name="T23" fmla="*/ 239715 h 516889"/>
              <a:gd name="T24" fmla="*/ 2789925 w 2829560"/>
              <a:gd name="T25" fmla="*/ 239715 h 516889"/>
              <a:gd name="T26" fmla="*/ 2789925 w 2829560"/>
              <a:gd name="T27" fmla="*/ 0 h 516889"/>
              <a:gd name="T28" fmla="*/ 2834068 w 2829560"/>
              <a:gd name="T29" fmla="*/ 0 h 516889"/>
              <a:gd name="T30" fmla="*/ 2800993 w 2829560"/>
              <a:gd name="T31" fmla="*/ 0 h 516889"/>
              <a:gd name="T32" fmla="*/ 2800993 w 2829560"/>
              <a:gd name="T33" fmla="*/ 250663 h 516889"/>
              <a:gd name="T34" fmla="*/ 24423 w 2829560"/>
              <a:gd name="T35" fmla="*/ 250663 h 516889"/>
              <a:gd name="T36" fmla="*/ 22005 w 2829560"/>
              <a:gd name="T37" fmla="*/ 253053 h 516889"/>
              <a:gd name="T38" fmla="*/ 22005 w 2829560"/>
              <a:gd name="T39" fmla="*/ 512147 h 516889"/>
              <a:gd name="T40" fmla="*/ 55085 w 2829560"/>
              <a:gd name="T41" fmla="*/ 512147 h 516889"/>
              <a:gd name="T42" fmla="*/ 55085 w 2829560"/>
              <a:gd name="T43" fmla="*/ 283379 h 516889"/>
              <a:gd name="T44" fmla="*/ 2806464 w 2829560"/>
              <a:gd name="T45" fmla="*/ 283379 h 516889"/>
              <a:gd name="T46" fmla="*/ 2817217 w 2829560"/>
              <a:gd name="T47" fmla="*/ 281236 h 516889"/>
              <a:gd name="T48" fmla="*/ 2825990 w 2829560"/>
              <a:gd name="T49" fmla="*/ 275389 h 516889"/>
              <a:gd name="T50" fmla="*/ 2831902 w 2829560"/>
              <a:gd name="T51" fmla="*/ 266710 h 516889"/>
              <a:gd name="T52" fmla="*/ 2834068 w 2829560"/>
              <a:gd name="T53" fmla="*/ 256074 h 516889"/>
              <a:gd name="T54" fmla="*/ 2834068 w 2829560"/>
              <a:gd name="T55" fmla="*/ 0 h 5168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829560"/>
              <a:gd name="T85" fmla="*/ 0 h 516889"/>
              <a:gd name="T86" fmla="*/ 2829560 w 2829560"/>
              <a:gd name="T87" fmla="*/ 516889 h 51688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829560" h="516889">
                <a:moveTo>
                  <a:pt x="2785237" y="0"/>
                </a:moveTo>
                <a:lnTo>
                  <a:pt x="2774315" y="0"/>
                </a:lnTo>
                <a:lnTo>
                  <a:pt x="2774315" y="231012"/>
                </a:lnTo>
                <a:lnTo>
                  <a:pt x="27431" y="231012"/>
                </a:lnTo>
                <a:lnTo>
                  <a:pt x="16769" y="233173"/>
                </a:lnTo>
                <a:lnTo>
                  <a:pt x="8048" y="239061"/>
                </a:lnTo>
                <a:lnTo>
                  <a:pt x="2160" y="247782"/>
                </a:lnTo>
                <a:lnTo>
                  <a:pt x="0" y="258445"/>
                </a:lnTo>
                <a:lnTo>
                  <a:pt x="0" y="516889"/>
                </a:lnTo>
                <a:lnTo>
                  <a:pt x="10921" y="516889"/>
                </a:lnTo>
                <a:lnTo>
                  <a:pt x="10921" y="249300"/>
                </a:lnTo>
                <a:lnTo>
                  <a:pt x="18287" y="241935"/>
                </a:lnTo>
                <a:lnTo>
                  <a:pt x="2785237" y="241935"/>
                </a:lnTo>
                <a:lnTo>
                  <a:pt x="2785237" y="0"/>
                </a:lnTo>
                <a:close/>
              </a:path>
              <a:path w="2829560" h="516889">
                <a:moveTo>
                  <a:pt x="2829305" y="0"/>
                </a:moveTo>
                <a:lnTo>
                  <a:pt x="2796286" y="0"/>
                </a:lnTo>
                <a:lnTo>
                  <a:pt x="2796286" y="252984"/>
                </a:lnTo>
                <a:lnTo>
                  <a:pt x="24383" y="252984"/>
                </a:lnTo>
                <a:lnTo>
                  <a:pt x="21970" y="255397"/>
                </a:lnTo>
                <a:lnTo>
                  <a:pt x="21970" y="516889"/>
                </a:lnTo>
                <a:lnTo>
                  <a:pt x="54990" y="516889"/>
                </a:lnTo>
                <a:lnTo>
                  <a:pt x="54990" y="286004"/>
                </a:lnTo>
                <a:lnTo>
                  <a:pt x="2801747" y="286004"/>
                </a:lnTo>
                <a:lnTo>
                  <a:pt x="2812482" y="283841"/>
                </a:lnTo>
                <a:lnTo>
                  <a:pt x="2821241" y="277939"/>
                </a:lnTo>
                <a:lnTo>
                  <a:pt x="2827143" y="269180"/>
                </a:lnTo>
                <a:lnTo>
                  <a:pt x="2829305" y="258445"/>
                </a:lnTo>
                <a:lnTo>
                  <a:pt x="2829305" y="0"/>
                </a:lnTo>
                <a:close/>
              </a:path>
            </a:pathLst>
          </a:custGeom>
          <a:solidFill>
            <a:srgbClr val="5881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8204" name="object 12"/>
          <p:cNvSpPr>
            <a:spLocks noChangeArrowheads="1"/>
          </p:cNvSpPr>
          <p:nvPr/>
        </p:nvSpPr>
        <p:spPr bwMode="auto">
          <a:xfrm>
            <a:off x="4364567" y="2030413"/>
            <a:ext cx="2992967" cy="10604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8205" name="object 13"/>
          <p:cNvSpPr txBox="1">
            <a:spLocks noChangeArrowheads="1"/>
          </p:cNvSpPr>
          <p:nvPr/>
        </p:nvSpPr>
        <p:spPr bwMode="auto">
          <a:xfrm>
            <a:off x="4531784" y="2276475"/>
            <a:ext cx="2578879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sz="3600" b="1" dirty="0">
                <a:solidFill>
                  <a:srgbClr val="00B0F0"/>
                </a:solidFill>
                <a:latin typeface="Constantia" pitchFamily="18" charset="0"/>
              </a:rPr>
              <a:t>РАСХОДЫ</a:t>
            </a:r>
            <a:endParaRPr lang="ru-RU" altLang="ru-RU" sz="32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8206" name="object 14"/>
          <p:cNvSpPr txBox="1">
            <a:spLocks noChangeArrowheads="1"/>
          </p:cNvSpPr>
          <p:nvPr/>
        </p:nvSpPr>
        <p:spPr bwMode="auto">
          <a:xfrm>
            <a:off x="664634" y="3571875"/>
            <a:ext cx="300143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620" rIns="0" bIns="0">
            <a:spAutoFit/>
          </a:bodyPr>
          <a:lstStyle>
            <a:lvl1pPr marL="423863" indent="-4111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63"/>
              </a:spcBef>
            </a:pPr>
            <a:r>
              <a:rPr lang="ru-RU" altLang="ru-RU" b="1" dirty="0">
                <a:solidFill>
                  <a:srgbClr val="FFFFFF"/>
                </a:solidFill>
                <a:latin typeface="Constantia" pitchFamily="18" charset="0"/>
              </a:rPr>
              <a:t>по муниципальным  программам</a:t>
            </a:r>
            <a:endParaRPr lang="ru-RU" altLang="ru-RU" dirty="0">
              <a:latin typeface="Constantia" pitchFamily="18" charset="0"/>
            </a:endParaRPr>
          </a:p>
        </p:txBody>
      </p:sp>
      <p:sp>
        <p:nvSpPr>
          <p:cNvPr id="8207" name="object 15"/>
          <p:cNvSpPr>
            <a:spLocks noChangeArrowheads="1"/>
          </p:cNvSpPr>
          <p:nvPr/>
        </p:nvSpPr>
        <p:spPr bwMode="auto">
          <a:xfrm>
            <a:off x="395817" y="3460750"/>
            <a:ext cx="7389284" cy="11572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8208" name="object 16"/>
          <p:cNvSpPr txBox="1">
            <a:spLocks noChangeArrowheads="1"/>
          </p:cNvSpPr>
          <p:nvPr/>
        </p:nvSpPr>
        <p:spPr bwMode="auto">
          <a:xfrm>
            <a:off x="4398768" y="3614821"/>
            <a:ext cx="1585384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sz="2000" b="1" dirty="0">
                <a:solidFill>
                  <a:srgbClr val="FF0000"/>
                </a:solidFill>
                <a:latin typeface="Constantia" pitchFamily="18" charset="0"/>
              </a:rPr>
              <a:t>по</a:t>
            </a:r>
            <a:endParaRPr lang="ru-RU" altLang="ru-RU" sz="2000" dirty="0">
              <a:solidFill>
                <a:srgbClr val="FF0000"/>
              </a:solidFill>
              <a:latin typeface="Constantia" pitchFamily="18" charset="0"/>
            </a:endParaRPr>
          </a:p>
          <a:p>
            <a:pPr algn="ctr" eaLnBrk="1" hangingPunct="1">
              <a:spcBef>
                <a:spcPts val="25"/>
              </a:spcBef>
            </a:pPr>
            <a:r>
              <a:rPr lang="ru-RU" altLang="ru-RU" sz="2000" b="1" dirty="0">
                <a:solidFill>
                  <a:srgbClr val="FF0000"/>
                </a:solidFill>
                <a:latin typeface="Constantia" pitchFamily="18" charset="0"/>
              </a:rPr>
              <a:t>функциям</a:t>
            </a:r>
            <a:endParaRPr lang="ru-RU" altLang="ru-RU" sz="20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209" name="object 17"/>
          <p:cNvSpPr>
            <a:spLocks noChangeArrowheads="1"/>
          </p:cNvSpPr>
          <p:nvPr/>
        </p:nvSpPr>
        <p:spPr bwMode="auto">
          <a:xfrm>
            <a:off x="7785102" y="3492500"/>
            <a:ext cx="4351866" cy="10937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8210" name="object 18"/>
          <p:cNvSpPr txBox="1">
            <a:spLocks noChangeArrowheads="1"/>
          </p:cNvSpPr>
          <p:nvPr/>
        </p:nvSpPr>
        <p:spPr bwMode="auto">
          <a:xfrm>
            <a:off x="8269818" y="3703639"/>
            <a:ext cx="1788583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sz="2000" b="1" dirty="0">
                <a:solidFill>
                  <a:srgbClr val="FF0000"/>
                </a:solidFill>
                <a:latin typeface="Constantia" pitchFamily="18" charset="0"/>
              </a:rPr>
              <a:t>по</a:t>
            </a:r>
            <a:endParaRPr lang="ru-RU" altLang="ru-RU" sz="2000" dirty="0">
              <a:solidFill>
                <a:srgbClr val="FF0000"/>
              </a:solidFill>
              <a:latin typeface="Constantia" pitchFamily="18" charset="0"/>
            </a:endParaRPr>
          </a:p>
          <a:p>
            <a:pPr algn="ctr" eaLnBrk="1" hangingPunct="1">
              <a:spcBef>
                <a:spcPts val="38"/>
              </a:spcBef>
            </a:pPr>
            <a:r>
              <a:rPr lang="ru-RU" altLang="ru-RU" sz="2000" b="1" dirty="0">
                <a:solidFill>
                  <a:srgbClr val="FF0000"/>
                </a:solidFill>
                <a:latin typeface="Constantia" pitchFamily="18" charset="0"/>
              </a:rPr>
              <a:t>ведомствам</a:t>
            </a:r>
            <a:endParaRPr lang="ru-RU" altLang="ru-RU" sz="20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211" name="object 19"/>
          <p:cNvSpPr>
            <a:spLocks noChangeArrowheads="1"/>
          </p:cNvSpPr>
          <p:nvPr/>
        </p:nvSpPr>
        <p:spPr bwMode="auto">
          <a:xfrm>
            <a:off x="330201" y="4764"/>
            <a:ext cx="11527367" cy="873541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8212" name="object 20"/>
          <p:cNvSpPr>
            <a:spLocks noChangeArrowheads="1"/>
          </p:cNvSpPr>
          <p:nvPr/>
        </p:nvSpPr>
        <p:spPr bwMode="auto">
          <a:xfrm>
            <a:off x="1375834" y="203201"/>
            <a:ext cx="4718050" cy="450849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8213" name="object 21"/>
          <p:cNvSpPr txBox="1">
            <a:spLocks noChangeArrowheads="1"/>
          </p:cNvSpPr>
          <p:nvPr/>
        </p:nvSpPr>
        <p:spPr bwMode="auto">
          <a:xfrm>
            <a:off x="57151" y="979489"/>
            <a:ext cx="10932583" cy="2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b="1" dirty="0">
                <a:latin typeface="Constantia" pitchFamily="18" charset="0"/>
              </a:rPr>
              <a:t>РАСХОДЫ БЮДЖЕТА </a:t>
            </a:r>
            <a:r>
              <a:rPr lang="ru-RU" altLang="ru-RU" b="1" i="1" dirty="0">
                <a:latin typeface="Constantia" pitchFamily="18" charset="0"/>
              </a:rPr>
              <a:t>- выплачиваемые из бюджета </a:t>
            </a:r>
            <a:r>
              <a:rPr lang="ru-RU" altLang="ru-RU" b="1" i="1" dirty="0" smtClean="0">
                <a:latin typeface="Constantia" pitchFamily="18" charset="0"/>
              </a:rPr>
              <a:t>денежные средства</a:t>
            </a:r>
            <a:endParaRPr lang="ru-RU" altLang="ru-RU" dirty="0">
              <a:latin typeface="Constantia" pitchFamily="18" charset="0"/>
            </a:endParaRPr>
          </a:p>
        </p:txBody>
      </p:sp>
      <p:sp>
        <p:nvSpPr>
          <p:cNvPr id="8214" name="object 22"/>
          <p:cNvSpPr>
            <a:spLocks noChangeArrowheads="1"/>
          </p:cNvSpPr>
          <p:nvPr/>
        </p:nvSpPr>
        <p:spPr bwMode="auto">
          <a:xfrm>
            <a:off x="330200" y="4686300"/>
            <a:ext cx="3547533" cy="20208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8215" name="object 23"/>
          <p:cNvSpPr txBox="1">
            <a:spLocks noChangeArrowheads="1"/>
          </p:cNvSpPr>
          <p:nvPr/>
        </p:nvSpPr>
        <p:spPr bwMode="auto">
          <a:xfrm>
            <a:off x="565485" y="4928604"/>
            <a:ext cx="3112614" cy="13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11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Документ,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определяющий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цели и задачи  муниципальной политики  в определенной сфере,</a:t>
            </a:r>
            <a:endParaRPr lang="ru-RU" alt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их достижения и  примерные объемы</a:t>
            </a:r>
            <a:endParaRPr lang="ru-RU" alt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используемых финансов</a:t>
            </a:r>
            <a:endParaRPr lang="ru-RU" alt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6" name="object 24"/>
          <p:cNvSpPr>
            <a:spLocks noChangeArrowheads="1"/>
          </p:cNvSpPr>
          <p:nvPr/>
        </p:nvSpPr>
        <p:spPr bwMode="auto">
          <a:xfrm>
            <a:off x="4030134" y="4672014"/>
            <a:ext cx="3874613" cy="20161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217" name="object 25"/>
          <p:cNvSpPr txBox="1">
            <a:spLocks noChangeArrowheads="1"/>
          </p:cNvSpPr>
          <p:nvPr/>
        </p:nvSpPr>
        <p:spPr bwMode="auto">
          <a:xfrm>
            <a:off x="4186989" y="4883150"/>
            <a:ext cx="3528262" cy="149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 indent="412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Функциональная  классификация бюджетных</a:t>
            </a: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отражает  направление средств на  выполнение конкретных  функций органов местного  самоуправления</a:t>
            </a: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8" name="object 26"/>
          <p:cNvSpPr>
            <a:spLocks noChangeArrowheads="1"/>
          </p:cNvSpPr>
          <p:nvPr/>
        </p:nvSpPr>
        <p:spPr bwMode="auto">
          <a:xfrm>
            <a:off x="7998884" y="654050"/>
            <a:ext cx="3975100" cy="2879726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8219" name="object 27"/>
          <p:cNvSpPr>
            <a:spLocks noChangeArrowheads="1"/>
          </p:cNvSpPr>
          <p:nvPr/>
        </p:nvSpPr>
        <p:spPr bwMode="auto">
          <a:xfrm>
            <a:off x="7998884" y="4686300"/>
            <a:ext cx="4138083" cy="202088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8220" name="object 28"/>
          <p:cNvSpPr txBox="1">
            <a:spLocks noChangeArrowheads="1"/>
          </p:cNvSpPr>
          <p:nvPr/>
        </p:nvSpPr>
        <p:spPr bwMode="auto">
          <a:xfrm>
            <a:off x="8460317" y="4811569"/>
            <a:ext cx="3225800" cy="173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00"/>
              </a:spcBef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 включает в себя группировку  расходов бюджета, которая  отражает распределение</a:t>
            </a: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бюджетных средств по  главным распорядителям  средств бюджетов</a:t>
            </a:r>
            <a:endParaRPr lang="ru-RU" alt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1" name="object 29"/>
          <p:cNvSpPr>
            <a:spLocks noChangeArrowheads="1"/>
          </p:cNvSpPr>
          <p:nvPr/>
        </p:nvSpPr>
        <p:spPr bwMode="auto">
          <a:xfrm>
            <a:off x="5710767" y="3421064"/>
            <a:ext cx="2004484" cy="1163637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8222" name="object 30"/>
          <p:cNvSpPr>
            <a:spLocks noChangeArrowheads="1"/>
          </p:cNvSpPr>
          <p:nvPr/>
        </p:nvSpPr>
        <p:spPr bwMode="auto">
          <a:xfrm>
            <a:off x="10414000" y="3427414"/>
            <a:ext cx="1559984" cy="11779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pic>
        <p:nvPicPr>
          <p:cNvPr id="31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3/b11c3cc6595dda4bb4cd8767879c5871/img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8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56617" y="822961"/>
            <a:ext cx="3017519" cy="770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 муниципальным программам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0" y="22034"/>
            <a:ext cx="12192000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Уважаемые жители муниципального образования Куприяновское!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образования Куприяновское представляет Вашему вниманию Отчет </a:t>
            </a:r>
            <a:r>
              <a:rPr lang="ru-RU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муниципального образования Куприяновское за </a:t>
            </a:r>
            <a:r>
              <a:rPr lang="ru-RU" sz="3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рамках проекта «Бюджет для граждан». </a:t>
            </a:r>
            <a:endParaRPr lang="ru-RU" sz="3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Надеемся, что представление бюджета и бюджетного процесса в понятной для жителей  форме повысит уровень </a:t>
            </a:r>
            <a:r>
              <a:rPr lang="ru-RU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участия граждан в бюджетном процессе муниципального образования Куприяновское. </a:t>
            </a:r>
            <a:endParaRPr lang="ru-RU" sz="3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n-US" sz="3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администрации муниципального образования </a:t>
            </a:r>
            <a:r>
              <a:rPr lang="ru-RU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Куприяновское</a:t>
            </a:r>
            <a:r>
              <a:rPr lang="ru-RU" sz="3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С.И. Корявин</a:t>
            </a:r>
            <a:endParaRPr lang="ru-RU" sz="3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66" y="81023"/>
            <a:ext cx="11949013" cy="59969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89956" y="6523314"/>
            <a:ext cx="812800" cy="33468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27</a:t>
            </a:r>
            <a:endParaRPr lang="ru-RU" dirty="0"/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995862"/>
            <a:ext cx="956733" cy="66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284" y="995863"/>
            <a:ext cx="969179" cy="6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04" y="995862"/>
            <a:ext cx="958849" cy="67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65" y="990781"/>
            <a:ext cx="960967" cy="66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9" y="990782"/>
            <a:ext cx="1033780" cy="6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87" y="990781"/>
            <a:ext cx="863600" cy="62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52" y="995862"/>
            <a:ext cx="863600" cy="65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37" y="990782"/>
            <a:ext cx="958849" cy="68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6" y="990782"/>
            <a:ext cx="958849" cy="66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СМ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652" y="990782"/>
            <a:ext cx="1011568" cy="6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39" y="990782"/>
            <a:ext cx="1051983" cy="67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21066" y="1920242"/>
            <a:ext cx="1439333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sz="1400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388094" y="2766639"/>
            <a:ext cx="2373258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Национальная </a:t>
            </a:r>
            <a:r>
              <a:rPr lang="ru-RU" altLang="ru-RU" sz="1400" b="1" dirty="0">
                <a:latin typeface="Times New Roman" pitchFamily="18" charset="0"/>
              </a:rPr>
              <a:t>безопасность</a:t>
            </a:r>
            <a:r>
              <a:rPr lang="ru-RU" altLang="ru-RU" sz="1200" b="1" dirty="0">
                <a:latin typeface="Times New Roman" pitchFamily="18" charset="0"/>
              </a:rPr>
              <a:t>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144787" y="1925004"/>
            <a:ext cx="1439333" cy="523220"/>
          </a:xfrm>
          <a:prstGeom prst="rect">
            <a:avLst/>
          </a:prstGeom>
          <a:solidFill>
            <a:srgbClr val="99CC00"/>
          </a:solidFill>
          <a:ln w="28575">
            <a:solidFill>
              <a:srgbClr val="10A40C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Национальная</a:t>
            </a:r>
            <a:r>
              <a:rPr lang="ru-RU" altLang="ru-RU" sz="1050" b="1" dirty="0">
                <a:latin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</a:rPr>
              <a:t>экономика</a:t>
            </a:r>
            <a:endParaRPr lang="ru-RU" altLang="ru-RU" sz="1050" b="1" dirty="0">
              <a:latin typeface="Times New Roman" pitchFamily="18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3012205" y="3020555"/>
            <a:ext cx="1619768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 dirty="0" smtClean="0">
                <a:latin typeface="Times New Roman" pitchFamily="18" charset="0"/>
              </a:rPr>
              <a:t>Здравоохранение</a:t>
            </a: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4263177" y="1932943"/>
            <a:ext cx="1341967" cy="307777"/>
          </a:xfrm>
          <a:prstGeom prst="rect">
            <a:avLst/>
          </a:prstGeom>
          <a:solidFill>
            <a:srgbClr val="C00000"/>
          </a:solidFill>
          <a:ln w="28575">
            <a:solidFill>
              <a:srgbClr val="CC33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Образование</a:t>
            </a:r>
            <a:endParaRPr lang="ru-RU" altLang="ru-RU" sz="1200" b="1" dirty="0">
              <a:latin typeface="Times New Roman" pitchFamily="18" charset="0"/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5139266" y="2835889"/>
            <a:ext cx="1646545" cy="523220"/>
          </a:xfrm>
          <a:prstGeom prst="rect">
            <a:avLst/>
          </a:prstGeom>
          <a:solidFill>
            <a:srgbClr val="CC0099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6288616" y="1920242"/>
            <a:ext cx="1534584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7361068" y="2766639"/>
            <a:ext cx="1534584" cy="4924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Физическая </a:t>
            </a:r>
            <a:r>
              <a:rPr lang="ru-RU" altLang="ru-RU" sz="1400" b="1" dirty="0">
                <a:latin typeface="Times New Roman" pitchFamily="18" charset="0"/>
              </a:rPr>
              <a:t>культура</a:t>
            </a:r>
            <a:r>
              <a:rPr lang="ru-RU" altLang="ru-RU" sz="1200" b="1" dirty="0">
                <a:latin typeface="Times New Roman" pitchFamily="18" charset="0"/>
              </a:rPr>
              <a:t> и спорт</a:t>
            </a: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8450414" y="1920242"/>
            <a:ext cx="1729316" cy="523220"/>
          </a:xfrm>
          <a:prstGeom prst="rect">
            <a:avLst/>
          </a:prstGeom>
          <a:solidFill>
            <a:srgbClr val="009999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9391337" y="2631023"/>
            <a:ext cx="2161852" cy="738664"/>
          </a:xfrm>
          <a:prstGeom prst="rect">
            <a:avLst/>
          </a:prstGeom>
          <a:solidFill>
            <a:srgbClr val="CC6600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10503568" y="1920242"/>
            <a:ext cx="156651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88094" y="3634388"/>
            <a:ext cx="1127970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97134" y="4504797"/>
            <a:ext cx="566959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В составе разделов выделяются подразделы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6124873" y="4335520"/>
            <a:ext cx="5600079" cy="1200329"/>
          </a:xfrm>
          <a:prstGeom prst="rect">
            <a:avLst/>
          </a:prstGeom>
          <a:solidFill>
            <a:srgbClr val="CCFFFF"/>
          </a:solidFill>
          <a:ln>
            <a:solidFill>
              <a:srgbClr val="00B0F0"/>
            </a:solidFill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Российской      Федерации     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00489" y="1671005"/>
            <a:ext cx="0" cy="22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712987" y="1620225"/>
            <a:ext cx="31592" cy="1147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61353" y="1652372"/>
            <a:ext cx="29463" cy="267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844667" y="1652372"/>
            <a:ext cx="43088" cy="1301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  <a:endCxn id="22" idx="0"/>
          </p:cNvCxnSpPr>
          <p:nvPr/>
        </p:nvCxnSpPr>
        <p:spPr>
          <a:xfrm flipH="1">
            <a:off x="4934161" y="1671005"/>
            <a:ext cx="1" cy="261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  <a:endCxn id="23" idx="0"/>
          </p:cNvCxnSpPr>
          <p:nvPr/>
        </p:nvCxnSpPr>
        <p:spPr>
          <a:xfrm flipH="1">
            <a:off x="5962539" y="1657351"/>
            <a:ext cx="65410" cy="1178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>
            <a:off x="7161531" y="1666876"/>
            <a:ext cx="0" cy="232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  <a:endCxn id="25" idx="0"/>
          </p:cNvCxnSpPr>
          <p:nvPr/>
        </p:nvCxnSpPr>
        <p:spPr>
          <a:xfrm flipH="1">
            <a:off x="8128360" y="1659593"/>
            <a:ext cx="173207" cy="1107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16" idx="2"/>
            <a:endCxn id="26" idx="0"/>
          </p:cNvCxnSpPr>
          <p:nvPr/>
        </p:nvCxnSpPr>
        <p:spPr>
          <a:xfrm flipH="1">
            <a:off x="9315072" y="1657670"/>
            <a:ext cx="86364" cy="262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10269650" y="1689441"/>
            <a:ext cx="202613" cy="941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  <a:endCxn id="28" idx="0"/>
          </p:cNvCxnSpPr>
          <p:nvPr/>
        </p:nvCxnSpPr>
        <p:spPr>
          <a:xfrm flipH="1">
            <a:off x="11286824" y="1645625"/>
            <a:ext cx="266365" cy="274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tula.ru/activity/economics/city-budget/2016/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663"/>
            <a:ext cx="12192000" cy="711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-252663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3/b11c3cc6595dda4bb4cd8767879c5871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376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379" y="147507"/>
            <a:ext cx="11848012" cy="64633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/>
              <a:t>     Вопросы </a:t>
            </a:r>
            <a:r>
              <a:rPr lang="ru-RU" sz="2300" b="1" dirty="0"/>
              <a:t>местного значения, определены федеральным </a:t>
            </a:r>
            <a:r>
              <a:rPr lang="ru-RU" sz="2300" b="1" dirty="0" smtClean="0"/>
              <a:t>законодательством - Федеральным законом </a:t>
            </a:r>
            <a:r>
              <a:rPr lang="ru-RU" sz="2300" b="1" dirty="0"/>
              <a:t>от 06.10.2003 N 131-ФЗ </a:t>
            </a:r>
            <a:r>
              <a:rPr lang="ru-RU" sz="2300" b="1" dirty="0" smtClean="0"/>
              <a:t>«Об </a:t>
            </a:r>
            <a:r>
              <a:rPr lang="ru-RU" sz="2300" b="1" dirty="0"/>
              <a:t>общих принципах организации местного самоуправления в Российской </a:t>
            </a:r>
            <a:r>
              <a:rPr lang="ru-RU" sz="2300" b="1" dirty="0" smtClean="0"/>
              <a:t>Федерации».</a:t>
            </a:r>
            <a:endParaRPr lang="ru-RU" sz="2300" b="1" dirty="0"/>
          </a:p>
          <a:p>
            <a:pPr algn="ctr"/>
            <a:r>
              <a:rPr lang="ru-RU" sz="2300" b="1" dirty="0" smtClean="0"/>
              <a:t>Именно </a:t>
            </a:r>
            <a:r>
              <a:rPr lang="ru-RU" sz="2300" b="1" dirty="0"/>
              <a:t>они являются основой для формирования перечня муниципальных </a:t>
            </a:r>
            <a:r>
              <a:rPr lang="ru-RU" sz="2300" b="1" dirty="0" smtClean="0"/>
              <a:t>программ и непрограммной деятельностью органов местного самоуправления. </a:t>
            </a:r>
            <a:r>
              <a:rPr lang="ru-RU" sz="2300" b="1" dirty="0"/>
              <a:t>Программный бюджет </a:t>
            </a:r>
            <a:r>
              <a:rPr lang="ru-RU" sz="2300" b="1" dirty="0" smtClean="0"/>
              <a:t> - это </a:t>
            </a:r>
            <a:r>
              <a:rPr lang="ru-RU" sz="2300" b="1" dirty="0"/>
              <a:t>совокупность </a:t>
            </a:r>
            <a:r>
              <a:rPr lang="ru-RU" sz="2300" b="1" dirty="0" smtClean="0"/>
              <a:t>муниципальных </a:t>
            </a:r>
            <a:r>
              <a:rPr lang="ru-RU" sz="2300" b="1" dirty="0"/>
              <a:t>программ, в котором распределение расходов осуществляется не по ведомственному принципу, а по программному.  </a:t>
            </a:r>
            <a:endParaRPr lang="ru-RU" sz="2300" b="1" dirty="0" smtClean="0"/>
          </a:p>
          <a:p>
            <a:pPr algn="ctr"/>
            <a:r>
              <a:rPr lang="ru-RU" sz="2300" b="1" dirty="0" smtClean="0"/>
              <a:t>Основной </a:t>
            </a:r>
            <a:r>
              <a:rPr lang="ru-RU" sz="2300" b="1" dirty="0"/>
              <a:t>формой отражения расходов местных бюджетов являются муниципальные </a:t>
            </a:r>
            <a:r>
              <a:rPr lang="ru-RU" sz="2300" b="1" dirty="0" smtClean="0"/>
              <a:t>программы. </a:t>
            </a:r>
          </a:p>
          <a:p>
            <a:pPr algn="ctr"/>
            <a:r>
              <a:rPr lang="ru-RU" sz="2300" b="1" dirty="0" smtClean="0"/>
              <a:t> Муниципальная </a:t>
            </a:r>
            <a:r>
              <a:rPr lang="ru-RU" sz="2300" b="1" dirty="0"/>
              <a:t>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</a:t>
            </a:r>
            <a:r>
              <a:rPr lang="ru-RU" sz="2300" b="1" dirty="0" smtClean="0"/>
              <a:t>образования.</a:t>
            </a:r>
          </a:p>
          <a:p>
            <a:pPr algn="ctr"/>
            <a:r>
              <a:rPr lang="ru-RU" sz="2300" b="1" dirty="0" smtClean="0"/>
              <a:t>Расходы муниципального образования, не включенные в муниципальные программы,  являются расходами непрограммной деятельностью органов местного самоуправления. </a:t>
            </a:r>
            <a:endParaRPr lang="ru-RU" sz="2300" b="1" dirty="0"/>
          </a:p>
        </p:txBody>
      </p:sp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64" y="273768"/>
            <a:ext cx="11748654" cy="575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   Полномочия </a:t>
            </a:r>
            <a:r>
              <a:rPr lang="ru-RU" sz="1600" b="1" dirty="0"/>
              <a:t>каждого из органов местного самоуправления </a:t>
            </a:r>
            <a:r>
              <a:rPr lang="ru-RU" sz="1600" b="1" dirty="0" smtClean="0"/>
              <a:t>сельского поселения определены </a:t>
            </a:r>
            <a:r>
              <a:rPr lang="ru-RU" sz="1600" b="1" dirty="0"/>
              <a:t>в </a:t>
            </a:r>
            <a:r>
              <a:rPr lang="ru-RU" sz="1600" b="1" dirty="0">
                <a:hlinkClick r:id="rId2"/>
              </a:rPr>
              <a:t>ст. 14</a:t>
            </a:r>
            <a:r>
              <a:rPr lang="ru-RU" sz="1600" b="1" dirty="0"/>
              <a:t> </a:t>
            </a:r>
            <a:r>
              <a:rPr lang="ru-RU" sz="1600" b="1" dirty="0" smtClean="0"/>
              <a:t> </a:t>
            </a:r>
            <a:r>
              <a:rPr lang="ru-RU" sz="1600" b="1" dirty="0"/>
              <a:t>Федерального </a:t>
            </a:r>
            <a:r>
              <a:rPr lang="ru-RU" sz="1600" b="1" dirty="0" smtClean="0"/>
              <a:t>закона </a:t>
            </a:r>
            <a:r>
              <a:rPr lang="ru-RU" sz="1600" b="1" dirty="0"/>
              <a:t>от 06.10.2003 </a:t>
            </a:r>
            <a:r>
              <a:rPr lang="ru-RU" sz="1600" b="1" dirty="0" smtClean="0"/>
              <a:t>№ </a:t>
            </a:r>
            <a:r>
              <a:rPr lang="ru-RU" sz="1600" b="1" dirty="0"/>
              <a:t>131-ФЗ «Об общих принципах организации местного самоуправления в Российской Федерации</a:t>
            </a:r>
            <a:r>
              <a:rPr lang="ru-RU" sz="1600" b="1" dirty="0" smtClean="0"/>
              <a:t>».</a:t>
            </a:r>
            <a:r>
              <a:rPr lang="ru-RU" sz="1600" b="1" dirty="0"/>
              <a:t> В </a:t>
            </a:r>
            <a:r>
              <a:rPr lang="ru-RU" sz="1600" b="1" dirty="0">
                <a:hlinkClick r:id="rId3"/>
              </a:rPr>
              <a:t>ч. 3 ст. 14</a:t>
            </a:r>
            <a:r>
              <a:rPr lang="ru-RU" sz="1600" b="1" dirty="0"/>
              <a:t> </a:t>
            </a:r>
            <a:r>
              <a:rPr lang="ru-RU" sz="1600" b="1" dirty="0" smtClean="0"/>
              <a:t>этого закона </a:t>
            </a:r>
            <a:r>
              <a:rPr lang="ru-RU" sz="1600" b="1" dirty="0">
                <a:solidFill>
                  <a:srgbClr val="FF0000"/>
                </a:solidFill>
              </a:rPr>
              <a:t>закреплен</a:t>
            </a:r>
            <a:r>
              <a:rPr lang="ru-RU" sz="1600" b="1" dirty="0"/>
              <a:t> минимальный гарантированный </a:t>
            </a:r>
            <a:r>
              <a:rPr lang="ru-RU" sz="1600" b="1" dirty="0">
                <a:solidFill>
                  <a:srgbClr val="FF0000"/>
                </a:solidFill>
              </a:rPr>
              <a:t>перечень вопросов местного значения сельского поселения</a:t>
            </a:r>
            <a:r>
              <a:rPr lang="ru-RU" sz="1600" b="1" dirty="0"/>
              <a:t>. В указанный перечень включены вопросы, предусмотренные </a:t>
            </a:r>
            <a:r>
              <a:rPr lang="ru-RU" sz="1600" b="1" dirty="0" err="1">
                <a:hlinkClick r:id="rId4"/>
              </a:rPr>
              <a:t>пп</a:t>
            </a:r>
            <a:r>
              <a:rPr lang="ru-RU" sz="1600" b="1" dirty="0">
                <a:hlinkClick r:id="rId4"/>
              </a:rPr>
              <a:t>. 1</a:t>
            </a:r>
            <a:r>
              <a:rPr lang="ru-RU" sz="1600" b="1" dirty="0"/>
              <a:t> - </a:t>
            </a:r>
            <a:r>
              <a:rPr lang="ru-RU" sz="1600" b="1" dirty="0">
                <a:hlinkClick r:id="rId5"/>
              </a:rPr>
              <a:t>3</a:t>
            </a:r>
            <a:r>
              <a:rPr lang="ru-RU" sz="1600" b="1" dirty="0"/>
              <a:t>, </a:t>
            </a:r>
            <a:r>
              <a:rPr lang="ru-RU" sz="1600" b="1" dirty="0">
                <a:hlinkClick r:id="rId6"/>
              </a:rPr>
              <a:t>9</a:t>
            </a:r>
            <a:r>
              <a:rPr lang="ru-RU" sz="1600" b="1" dirty="0"/>
              <a:t>, </a:t>
            </a:r>
            <a:r>
              <a:rPr lang="ru-RU" sz="1600" b="1" dirty="0">
                <a:hlinkClick r:id="rId7"/>
              </a:rPr>
              <a:t>10</a:t>
            </a:r>
            <a:r>
              <a:rPr lang="ru-RU" sz="1600" b="1" dirty="0"/>
              <a:t>, </a:t>
            </a:r>
            <a:r>
              <a:rPr lang="ru-RU" sz="1600" b="1" dirty="0">
                <a:hlinkClick r:id="rId8"/>
              </a:rPr>
              <a:t>12</a:t>
            </a:r>
            <a:r>
              <a:rPr lang="ru-RU" sz="1600" b="1" dirty="0"/>
              <a:t>, </a:t>
            </a:r>
            <a:r>
              <a:rPr lang="ru-RU" sz="1600" b="1" dirty="0">
                <a:hlinkClick r:id="rId9"/>
              </a:rPr>
              <a:t>14</a:t>
            </a:r>
            <a:r>
              <a:rPr lang="ru-RU" sz="1600" b="1" dirty="0"/>
              <a:t>, </a:t>
            </a:r>
            <a:r>
              <a:rPr lang="ru-RU" sz="1600" b="1" dirty="0">
                <a:hlinkClick r:id="rId10"/>
              </a:rPr>
              <a:t>17</a:t>
            </a:r>
            <a:r>
              <a:rPr lang="ru-RU" sz="1600" b="1" dirty="0"/>
              <a:t>, </a:t>
            </a:r>
            <a:r>
              <a:rPr lang="ru-RU" sz="1600" b="1" dirty="0">
                <a:hlinkClick r:id="rId11"/>
              </a:rPr>
              <a:t>19</a:t>
            </a:r>
            <a:r>
              <a:rPr lang="ru-RU" sz="1600" b="1" dirty="0"/>
              <a:t> (за исключением использования, охраны, защиты, воспроизводства городских лесов, лесов особо охраняемых природных территорий, расположенных в границах населенных пунктов поселения), </a:t>
            </a:r>
            <a:r>
              <a:rPr lang="ru-RU" sz="1600" b="1" dirty="0">
                <a:hlinkClick r:id="rId12"/>
              </a:rPr>
              <a:t>21</a:t>
            </a:r>
            <a:r>
              <a:rPr lang="ru-RU" sz="1600" b="1" dirty="0"/>
              <a:t>, </a:t>
            </a:r>
            <a:r>
              <a:rPr lang="ru-RU" sz="1600" b="1" dirty="0">
                <a:hlinkClick r:id="rId13"/>
              </a:rPr>
              <a:t>28</a:t>
            </a:r>
            <a:r>
              <a:rPr lang="ru-RU" sz="1600" b="1" dirty="0"/>
              <a:t>, </a:t>
            </a:r>
            <a:r>
              <a:rPr lang="ru-RU" sz="1600" b="1" dirty="0">
                <a:hlinkClick r:id="rId14"/>
              </a:rPr>
              <a:t>30</a:t>
            </a:r>
            <a:r>
              <a:rPr lang="ru-RU" sz="1600" b="1" dirty="0"/>
              <a:t>, </a:t>
            </a:r>
            <a:r>
              <a:rPr lang="ru-RU" sz="1600" b="1" dirty="0">
                <a:hlinkClick r:id="rId15"/>
              </a:rPr>
              <a:t>33 ч. 1 ст. 14</a:t>
            </a:r>
            <a:r>
              <a:rPr lang="ru-RU" sz="1600" b="1" dirty="0"/>
              <a:t> </a:t>
            </a:r>
            <a:r>
              <a:rPr lang="ru-RU" sz="1600" b="1" dirty="0" smtClean="0"/>
              <a:t>:</a:t>
            </a:r>
            <a:endParaRPr lang="ru-RU" sz="1600" b="1" dirty="0"/>
          </a:p>
          <a:p>
            <a:r>
              <a:rPr lang="ru-RU" sz="1600" b="1" dirty="0"/>
              <a:t>1) 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поселения;</a:t>
            </a:r>
          </a:p>
          <a:p>
            <a:r>
              <a:rPr lang="ru-RU" sz="1600" b="1" dirty="0"/>
              <a:t>(п. 1 в ред. Федерального </a:t>
            </a:r>
            <a:r>
              <a:rPr lang="ru-RU" sz="1600" b="1" dirty="0">
                <a:hlinkClick r:id="rId16"/>
              </a:rPr>
              <a:t>закона</a:t>
            </a:r>
            <a:r>
              <a:rPr lang="ru-RU" sz="1600" b="1" dirty="0"/>
              <a:t> от 23.06.2014 N 165-ФЗ)</a:t>
            </a:r>
          </a:p>
          <a:p>
            <a:r>
              <a:rPr lang="ru-RU" sz="1600" b="1" dirty="0"/>
              <a:t>2) установление, изменение и отмена </a:t>
            </a:r>
            <a:r>
              <a:rPr lang="ru-RU" sz="1600" b="1" dirty="0">
                <a:hlinkClick r:id="rId17"/>
              </a:rPr>
              <a:t>местных налогов</a:t>
            </a:r>
            <a:r>
              <a:rPr lang="ru-RU" sz="1600" b="1" dirty="0"/>
              <a:t> и сборов поселения;</a:t>
            </a:r>
          </a:p>
          <a:p>
            <a:r>
              <a:rPr lang="ru-RU" sz="1600" b="1" dirty="0"/>
              <a:t>3) владение, пользование и распоряжение имуществом, находящимся в муниципальной собственности поселения;</a:t>
            </a:r>
          </a:p>
          <a:p>
            <a:r>
              <a:rPr lang="ru-RU" sz="1600" b="1" dirty="0"/>
              <a:t>9) обеспечение первичных мер пожарной безопасности в границах населенных пунктов поселения;</a:t>
            </a:r>
          </a:p>
          <a:p>
            <a:r>
              <a:rPr lang="ru-RU" sz="1600" b="1" dirty="0"/>
              <a:t>10) создание условий для обеспечения жителей поселения услугами связи, общественного питания, торговли и бытового обслуживания;</a:t>
            </a:r>
          </a:p>
          <a:p>
            <a:r>
              <a:rPr lang="ru-RU" sz="1600" b="1" dirty="0" smtClean="0"/>
              <a:t>12</a:t>
            </a:r>
            <a:r>
              <a:rPr lang="ru-RU" sz="1600" b="1" dirty="0"/>
              <a:t>) создание условий для организации досуга и обеспечения жителей поселения услугами организаций культуры;</a:t>
            </a:r>
          </a:p>
          <a:p>
            <a:pPr algn="just"/>
            <a:r>
              <a:rPr lang="ru-RU" sz="1600" b="1" dirty="0"/>
              <a:t>14) обеспечение условий для развития на территории поселения физической культуры, школьного спорта и массового спорта, организация проведения официальных физкультурно-оздоровительных и спортивных мероприятий поселения;</a:t>
            </a:r>
          </a:p>
          <a:p>
            <a:pPr algn="just"/>
            <a:r>
              <a:rPr lang="ru-RU" sz="1600" b="1" dirty="0"/>
              <a:t>17) формирование архивных фондов поселения</a:t>
            </a:r>
            <a:r>
              <a:rPr lang="ru-RU" sz="1600" b="1" dirty="0" smtClean="0"/>
              <a:t>;</a:t>
            </a:r>
            <a:endParaRPr lang="ru-RU" sz="16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233055" y="6137564"/>
            <a:ext cx="9961418" cy="623454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388" cy="5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222628"/>
            <a:ext cx="11790217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19</a:t>
            </a:r>
            <a:r>
              <a:rPr lang="ru-RU" sz="1600" b="1" dirty="0"/>
              <a:t>) утверждение правил благоустройства территории поселения, осуществление контроля за их соблюдением, организация благоустройства территории поселения в соответствии с указанными правилами;</a:t>
            </a:r>
          </a:p>
          <a:p>
            <a:pPr algn="just"/>
            <a:r>
              <a:rPr lang="ru-RU" sz="1600" b="1" dirty="0" smtClean="0"/>
              <a:t>21</a:t>
            </a:r>
            <a:r>
              <a:rPr lang="ru-RU" sz="1600" b="1" dirty="0"/>
              <a:t>) присвоение адресов объектам адресации, изменение, аннулирование адресов, присвоение наименований элементам улично-дорожной сети (за исключением автомобильных дорог федерального значения, автомобильных дорог регионального или межмуниципального значения, местного значения муниципального района), наименований элементам планировочной структуры в границах поселения, изменение, аннулирование таких наименований, размещение информации в государственном адресном реестре;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28</a:t>
            </a:r>
            <a:r>
              <a:rPr lang="ru-RU" sz="1600" b="1" dirty="0"/>
              <a:t>) содействие в развитии сельскохозяйственного производства, создание условий для развития малого и среднего предпринимательства;</a:t>
            </a:r>
          </a:p>
          <a:p>
            <a:pPr algn="just"/>
            <a:r>
              <a:rPr lang="ru-RU" sz="1600" b="1" dirty="0"/>
              <a:t>30) организация и осуществление мероприятий по работе с детьми и молодежью в поселении;</a:t>
            </a:r>
          </a:p>
          <a:p>
            <a:r>
              <a:rPr lang="ru-RU" sz="1600" b="1" dirty="0"/>
              <a:t>33) оказание поддержки гражданам и их объединениям, участвующим в охране общественного порядка, создание условий для деятельности народных дружин;</a:t>
            </a:r>
          </a:p>
          <a:p>
            <a:r>
              <a:rPr lang="ru-RU" sz="1600" b="1" dirty="0"/>
              <a:t>(п. 33 в ред. Федерального </a:t>
            </a:r>
            <a:r>
              <a:rPr lang="ru-RU" sz="1600" b="1" dirty="0">
                <a:hlinkClick r:id="rId2"/>
              </a:rPr>
              <a:t>закона</a:t>
            </a:r>
            <a:r>
              <a:rPr lang="ru-RU" sz="1600" b="1" dirty="0"/>
              <a:t> от 02.04.2014 N 70-ФЗ)</a:t>
            </a:r>
          </a:p>
          <a:p>
            <a:r>
              <a:rPr lang="ru-RU" sz="1600" b="1" dirty="0"/>
              <a:t>33.1) предоставление помещения для работы на обслуживаемом административном участке поселения сотруднику, замещающему должность участкового уполномоченного полиции;</a:t>
            </a:r>
          </a:p>
          <a:p>
            <a:r>
              <a:rPr lang="ru-RU" sz="1600" b="1" dirty="0"/>
              <a:t>(п. 33.1 введен Федеральным </a:t>
            </a:r>
            <a:r>
              <a:rPr lang="ru-RU" sz="1600" b="1" dirty="0">
                <a:hlinkClick r:id="rId3"/>
              </a:rPr>
              <a:t>законом</a:t>
            </a:r>
            <a:r>
              <a:rPr lang="ru-RU" sz="1600" b="1" dirty="0"/>
              <a:t> от 19.07.2011 N 247-ФЗ)</a:t>
            </a:r>
          </a:p>
          <a:p>
            <a:r>
              <a:rPr lang="ru-RU" sz="1600" b="1" dirty="0"/>
              <a:t>33.2) до 1 января 2017 года предоставление сотруднику, замещающему должность участкового уполномоченного полиции, и членам его семьи жилого помещения на период выполнения сотрудником обязанностей по указанной должности;</a:t>
            </a:r>
          </a:p>
          <a:p>
            <a:r>
              <a:rPr lang="ru-RU" sz="1600" b="1" dirty="0"/>
              <a:t>(п. 33.2 введен Федеральным </a:t>
            </a:r>
            <a:r>
              <a:rPr lang="ru-RU" sz="1600" b="1" dirty="0">
                <a:hlinkClick r:id="rId4"/>
              </a:rPr>
              <a:t>законом</a:t>
            </a:r>
            <a:r>
              <a:rPr lang="ru-RU" sz="1600" b="1" dirty="0"/>
              <a:t> от 19.07.2011 N 247-ФЗ)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094508" y="346363"/>
            <a:ext cx="9961418" cy="748146"/>
          </a:xfrm>
          <a:prstGeom prst="down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5" y="117693"/>
            <a:ext cx="11665528" cy="674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b="1" dirty="0" smtClean="0"/>
              <a:t>  </a:t>
            </a:r>
            <a:endParaRPr lang="ru-RU" sz="700" b="1" dirty="0" smtClean="0"/>
          </a:p>
          <a:p>
            <a:r>
              <a:rPr lang="ru-RU" sz="1600" b="1" dirty="0" smtClean="0"/>
              <a:t>    Законами </a:t>
            </a:r>
            <a:r>
              <a:rPr lang="ru-RU" sz="1600" b="1" dirty="0"/>
              <a:t>субъекта Российской Федерации и принятыми в соответствии с ними уставом муниципального </a:t>
            </a:r>
            <a:r>
              <a:rPr lang="ru-RU" sz="1600" b="1" dirty="0" smtClean="0"/>
              <a:t>  района </a:t>
            </a:r>
            <a:r>
              <a:rPr lang="ru-RU" sz="1600" b="1" dirty="0"/>
              <a:t>и уставами сельских поселений за сельскими поселениями могут закрепляться также другие вопросы из числа предусмотренных </a:t>
            </a:r>
            <a:r>
              <a:rPr lang="ru-RU" sz="1600" b="1" dirty="0">
                <a:hlinkClick r:id="rId2"/>
              </a:rPr>
              <a:t>частью 1 статьи 14</a:t>
            </a:r>
            <a:r>
              <a:rPr lang="ru-RU" sz="1600" b="1" dirty="0"/>
              <a:t> Федерального закона от 6 октября 2003 года </a:t>
            </a:r>
            <a:r>
              <a:rPr lang="ru-RU" sz="1600" b="1" dirty="0" smtClean="0"/>
              <a:t>№ </a:t>
            </a:r>
            <a:r>
              <a:rPr lang="ru-RU" sz="1600" b="1" dirty="0"/>
              <a:t>131-ФЗ </a:t>
            </a:r>
            <a:r>
              <a:rPr lang="ru-RU" sz="1600" b="1" dirty="0" smtClean="0"/>
              <a:t>«Об </a:t>
            </a:r>
            <a:r>
              <a:rPr lang="ru-RU" sz="1600" b="1" dirty="0"/>
              <a:t>общих принципах организации местного самоуправления в Российской </a:t>
            </a:r>
            <a:r>
              <a:rPr lang="ru-RU" sz="1600" b="1" dirty="0" smtClean="0"/>
              <a:t>Федерации» городских </a:t>
            </a:r>
            <a:r>
              <a:rPr lang="ru-RU" sz="1600" b="1" dirty="0"/>
              <a:t>поселений (за исключением вопроса местного значения, предусмотренного </a:t>
            </a:r>
            <a:r>
              <a:rPr lang="ru-RU" sz="1600" b="1" dirty="0">
                <a:hlinkClick r:id="rId3"/>
              </a:rPr>
              <a:t>п. 23 ч. 1</a:t>
            </a:r>
            <a:r>
              <a:rPr lang="ru-RU" sz="1600" b="1" dirty="0"/>
              <a:t> указанной статьи). Законом Владимирской области от 14.11.2014 </a:t>
            </a:r>
            <a:r>
              <a:rPr lang="ru-RU" sz="1600" b="1" dirty="0" smtClean="0"/>
              <a:t>№ </a:t>
            </a:r>
            <a:r>
              <a:rPr lang="ru-RU" sz="1600" b="1" dirty="0"/>
              <a:t>121-ОЗ «О закреплении за сельскими поселениями Владимирской области отдельных вопросов местного значения» </a:t>
            </a:r>
            <a:r>
              <a:rPr lang="ru-RU" sz="1600" b="1" dirty="0">
                <a:solidFill>
                  <a:srgbClr val="FF0000"/>
                </a:solidFill>
              </a:rPr>
              <a:t>закреплены</a:t>
            </a:r>
            <a:r>
              <a:rPr lang="ru-RU" sz="1600" b="1" dirty="0"/>
              <a:t> </a:t>
            </a:r>
            <a:r>
              <a:rPr lang="ru-RU" sz="1600" b="1" dirty="0" smtClean="0"/>
              <a:t>за сельскими поселениями области </a:t>
            </a:r>
            <a:r>
              <a:rPr lang="ru-RU" sz="1600" b="1" dirty="0" smtClean="0">
                <a:solidFill>
                  <a:srgbClr val="FF0000"/>
                </a:solidFill>
              </a:rPr>
              <a:t>следующие </a:t>
            </a:r>
            <a:r>
              <a:rPr lang="ru-RU" sz="1600" b="1" dirty="0">
                <a:solidFill>
                  <a:srgbClr val="FF0000"/>
                </a:solidFill>
              </a:rPr>
              <a:t>вопросы местного значения</a:t>
            </a:r>
            <a:r>
              <a:rPr lang="ru-RU" sz="1600" b="1" dirty="0"/>
              <a:t> из числа предусмотренных </a:t>
            </a:r>
            <a:r>
              <a:rPr lang="ru-RU" sz="1600" b="1" dirty="0">
                <a:hlinkClick r:id="rId2"/>
              </a:rPr>
              <a:t>частью 1 статьи 14</a:t>
            </a:r>
            <a:r>
              <a:rPr lang="ru-RU" sz="1600" b="1" dirty="0"/>
              <a:t> Федерального закона от 6 октября 2003 года N 131-ФЗ "Об общих принципах организации местного самоуправления в Российской Федерации" вопросов местного значения городских поселений</a:t>
            </a:r>
            <a:r>
              <a:rPr lang="ru-RU" sz="1600" b="1" dirty="0" smtClean="0"/>
              <a:t>:</a:t>
            </a:r>
            <a:endParaRPr lang="ru-RU" sz="1600" b="1" dirty="0"/>
          </a:p>
          <a:p>
            <a:r>
              <a:rPr lang="ru-RU" sz="1600" b="1" dirty="0" smtClean="0"/>
              <a:t>1</a:t>
            </a:r>
            <a:r>
              <a:rPr lang="ru-RU" sz="1600" b="1" dirty="0"/>
              <a:t>) обеспечение проживающих в поселении и нуждающихся в жилых помещениях малоимущих граждан жилыми помещениями, 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законодательством;</a:t>
            </a:r>
          </a:p>
          <a:p>
            <a:r>
              <a:rPr lang="ru-RU" sz="1600" b="1" dirty="0"/>
              <a:t>(подп. 1 в ред. </a:t>
            </a:r>
            <a:r>
              <a:rPr lang="ru-RU" sz="1600" b="1" dirty="0">
                <a:hlinkClick r:id="rId4"/>
              </a:rPr>
              <a:t>Закона</a:t>
            </a:r>
            <a:r>
              <a:rPr lang="ru-RU" sz="1600" b="1" dirty="0"/>
              <a:t> Владимирской области от 16.02.2015 N 4-ОЗ)</a:t>
            </a:r>
          </a:p>
          <a:p>
            <a:r>
              <a:rPr lang="ru-RU" sz="1600" b="1" dirty="0"/>
              <a:t>2) участие в предупреждении и ликвидации последствий чрезвычайных ситуаций в границах поселения;</a:t>
            </a:r>
          </a:p>
          <a:p>
            <a:r>
              <a:rPr lang="ru-RU" sz="1600" b="1" dirty="0"/>
              <a:t>3) создание условий для массового отдыха жителей поселения и организация обустройства мест массового отдыха населения, включая обеспечение свободного доступа граждан к водным объектам общего пользования и их береговым полосам;</a:t>
            </a:r>
          </a:p>
          <a:p>
            <a:r>
              <a:rPr lang="ru-RU" sz="1600" b="1" dirty="0"/>
              <a:t>4) участие в организации деятельности по накоплению (в том числе раздельному накоплению) и транспортированию твердых коммунальных отходов;</a:t>
            </a:r>
          </a:p>
          <a:p>
            <a:r>
              <a:rPr lang="ru-RU" sz="1600" b="1" dirty="0"/>
              <a:t>(в ред. Законов Владимирской области от 06.05.2016 </a:t>
            </a:r>
            <a:r>
              <a:rPr lang="ru-RU" sz="1600" b="1" dirty="0">
                <a:hlinkClick r:id="rId5"/>
              </a:rPr>
              <a:t>N 53-ОЗ</a:t>
            </a:r>
            <a:r>
              <a:rPr lang="ru-RU" sz="1600" b="1" dirty="0"/>
              <a:t>, от 01.10.2019 </a:t>
            </a:r>
            <a:r>
              <a:rPr lang="ru-RU" sz="1600" b="1" dirty="0">
                <a:hlinkClick r:id="rId6"/>
              </a:rPr>
              <a:t>N 85-ОЗ</a:t>
            </a:r>
            <a:r>
              <a:rPr lang="ru-RU" sz="1600" b="1" dirty="0"/>
              <a:t>)</a:t>
            </a:r>
          </a:p>
          <a:p>
            <a:r>
              <a:rPr lang="ru-RU" sz="1600" b="1" dirty="0"/>
              <a:t>5) организация ритуальных услуг и содержание мест захоронения;</a:t>
            </a:r>
          </a:p>
          <a:p>
            <a:r>
              <a:rPr lang="ru-RU" sz="1600" b="1" dirty="0"/>
              <a:t>6) осуществление мероприятий по обеспечению безопасности людей на водных объектах, охране их жизни и здоровья;</a:t>
            </a:r>
          </a:p>
          <a:p>
            <a:r>
              <a:rPr lang="ru-RU" sz="1600" b="1" dirty="0"/>
              <a:t>7) осуществление мер по противодействию коррупции в границах поселения.</a:t>
            </a:r>
          </a:p>
        </p:txBody>
      </p:sp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инус 3"/>
          <p:cNvSpPr/>
          <p:nvPr/>
        </p:nvSpPr>
        <p:spPr>
          <a:xfrm>
            <a:off x="2082848" y="2231141"/>
            <a:ext cx="760795" cy="37728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9961" y="2225200"/>
            <a:ext cx="9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6809" y="2235117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455246" y="1196345"/>
            <a:ext cx="1781577" cy="802272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Профицит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5455246" y="3103001"/>
            <a:ext cx="1781577" cy="841982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Дефицит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7236824" y="2881262"/>
            <a:ext cx="1865196" cy="177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7236825" y="853330"/>
            <a:ext cx="1790242" cy="14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9164048" y="2624419"/>
            <a:ext cx="3018311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  принимается решение об источниках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92381" y="704432"/>
            <a:ext cx="3089979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830" y="5544458"/>
            <a:ext cx="1180931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</a:rPr>
              <a:t>Долговых обязательств, входящих </a:t>
            </a:r>
            <a:r>
              <a:rPr lang="ru-RU" altLang="ru-RU" b="1" dirty="0">
                <a:latin typeface="Times New Roman" pitchFamily="18" charset="0"/>
              </a:rPr>
              <a:t>в структуру муниципального долга муниципального образования </a:t>
            </a:r>
            <a:r>
              <a:rPr lang="ru-RU" altLang="ru-RU" b="1" dirty="0" smtClean="0">
                <a:latin typeface="Times New Roman" pitchFamily="18" charset="0"/>
              </a:rPr>
              <a:t>Куприяновское за 2021 год, учет </a:t>
            </a:r>
            <a:r>
              <a:rPr lang="ru-RU" altLang="ru-RU" b="1" dirty="0">
                <a:latin typeface="Times New Roman" pitchFamily="18" charset="0"/>
              </a:rPr>
              <a:t>и регистрация </a:t>
            </a:r>
            <a:r>
              <a:rPr lang="ru-RU" altLang="ru-RU" b="1" dirty="0" smtClean="0">
                <a:latin typeface="Times New Roman" pitchFamily="18" charset="0"/>
              </a:rPr>
              <a:t>которых осуществляется </a:t>
            </a:r>
            <a:r>
              <a:rPr lang="ru-RU" altLang="ru-RU" b="1" dirty="0">
                <a:latin typeface="Times New Roman" pitchFamily="18" charset="0"/>
              </a:rPr>
              <a:t>в муниципальной долговой </a:t>
            </a:r>
            <a:r>
              <a:rPr lang="ru-RU" altLang="ru-RU" b="1" dirty="0" smtClean="0">
                <a:latin typeface="Times New Roman" pitchFamily="18" charset="0"/>
              </a:rPr>
              <a:t>книге, нет.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4523" y="4932743"/>
            <a:ext cx="3810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82359" cy="522514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исполнения  бюджета</a:t>
            </a:r>
            <a:endParaRPr lang="ru-RU" sz="31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76051" y="6595926"/>
            <a:ext cx="615949" cy="262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891"/>
            <a:ext cx="2286000" cy="1579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8685" r="8684" b="7653"/>
          <a:stretch/>
        </p:blipFill>
        <p:spPr>
          <a:xfrm>
            <a:off x="239350" y="2699948"/>
            <a:ext cx="1948866" cy="16238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r="316" b="11224"/>
          <a:stretch/>
        </p:blipFill>
        <p:spPr>
          <a:xfrm>
            <a:off x="3089627" y="704433"/>
            <a:ext cx="2187767" cy="153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4" t="703" r="17421" b="-703"/>
          <a:stretch/>
        </p:blipFill>
        <p:spPr>
          <a:xfrm>
            <a:off x="2697188" y="2699948"/>
            <a:ext cx="2674770" cy="1623858"/>
          </a:xfrm>
          <a:prstGeom prst="rect">
            <a:avLst/>
          </a:prstGeom>
        </p:spPr>
      </p:pic>
      <p:pic>
        <p:nvPicPr>
          <p:cNvPr id="2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30" y="147578"/>
            <a:ext cx="11939450" cy="66171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Бюджетный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муниципальном образовании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основывается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на нормах Бюджетного кодекса РФ, бюджетного законодательства Владимирской области, Устава муниципального образования Куприяновское Гороховецкого района, принятого решением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Советом народных депутатов муниципального образования Куприяновское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от 26.01.2006 №1, а также Положения о бюджетном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процессе, утвержденного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решением Советом народных депутатов муниципального образования Куприяновское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25.08.2008 года № 43 «Об утверждении Положения о бюджетном процессе в муниципальном образовании Куприяновское Гороховецкого района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algn="just"/>
            <a:r>
              <a:rPr lang="ru-RU" sz="2200" b="1" dirty="0" smtClean="0"/>
              <a:t>Бюджетный </a:t>
            </a:r>
            <a:r>
              <a:rPr lang="ru-RU" sz="2200" b="1" dirty="0"/>
              <a:t>процесс – ежегодное формирование и исполнение </a:t>
            </a:r>
            <a:r>
              <a:rPr lang="ru-RU" sz="2200" b="1" dirty="0" smtClean="0"/>
              <a:t>бюджета. 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Исполнение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бюджета муниципального образования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Куприяновское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обеспечивается администрацией муниципального образования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Куприяновское. </a:t>
            </a:r>
          </a:p>
          <a:p>
            <a:pPr algn="just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исполнения бюджета возлагается на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финансовый орган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Куприяновское. </a:t>
            </a:r>
          </a:p>
          <a:p>
            <a:pPr algn="just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Кассовое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обслуживание исполнения бюджета муниципального образования Куприяновское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осуществляется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органами  Федерального  казначейства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2200" b="1" dirty="0" smtClean="0"/>
              <a:t>Годовой </a:t>
            </a:r>
            <a:r>
              <a:rPr lang="ru-RU" sz="2200" b="1" dirty="0"/>
              <a:t>отчет об исполнении бюджета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</a:t>
            </a:r>
            <a:r>
              <a:rPr lang="ru-RU" sz="2200" b="1" dirty="0" smtClean="0"/>
              <a:t> </a:t>
            </a:r>
            <a:r>
              <a:rPr lang="ru-RU" sz="2200" b="1" dirty="0"/>
              <a:t>Куприяновское  утверждается решением  </a:t>
            </a:r>
            <a:r>
              <a:rPr lang="ru-RU" sz="2200" b="1" dirty="0" smtClean="0"/>
              <a:t>Совета </a:t>
            </a:r>
            <a:r>
              <a:rPr lang="ru-RU" sz="2200" b="1" dirty="0"/>
              <a:t>народных депутатов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</a:t>
            </a:r>
            <a:r>
              <a:rPr lang="ru-RU" sz="2200" b="1" dirty="0" smtClean="0"/>
              <a:t> Куприяновское.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 txBox="1">
            <a:spLocks noChangeArrowheads="1"/>
          </p:cNvSpPr>
          <p:nvPr/>
        </p:nvSpPr>
        <p:spPr bwMode="auto">
          <a:xfrm>
            <a:off x="649818" y="711200"/>
            <a:ext cx="3433233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ru-RU" altLang="ru-RU" sz="2000" b="1" dirty="0" smtClean="0">
                <a:latin typeface="Constantia" pitchFamily="18" charset="0"/>
              </a:rPr>
              <a:t>Бюджетный процесс –</a:t>
            </a:r>
            <a:endParaRPr lang="ru-RU" altLang="ru-RU" sz="2000" dirty="0">
              <a:latin typeface="Constantia" pitchFamily="18" charset="0"/>
            </a:endParaRPr>
          </a:p>
        </p:txBody>
      </p:sp>
      <p:sp>
        <p:nvSpPr>
          <p:cNvPr id="10243" name="object 3"/>
          <p:cNvSpPr>
            <a:spLocks noGrp="1"/>
          </p:cNvSpPr>
          <p:nvPr>
            <p:ph type="title"/>
          </p:nvPr>
        </p:nvSpPr>
        <p:spPr>
          <a:xfrm>
            <a:off x="3645205" y="733351"/>
            <a:ext cx="7622116" cy="29845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i="1" dirty="0" smtClean="0">
                <a:latin typeface="Constantia" pitchFamily="18" charset="0"/>
                <a:ea typeface="Constantia" pitchFamily="18" charset="0"/>
                <a:cs typeface="Constantia" pitchFamily="18" charset="0"/>
              </a:rPr>
              <a:t>ежегодное</a:t>
            </a:r>
            <a:r>
              <a:rPr lang="ru-RU" altLang="ru-RU" sz="1800" i="1" dirty="0" smtClean="0">
                <a:latin typeface="Constantia" pitchFamily="18" charset="0"/>
                <a:ea typeface="Constantia" pitchFamily="18" charset="0"/>
                <a:cs typeface="Constantia" pitchFamily="18" charset="0"/>
              </a:rPr>
              <a:t> формирование и исполнение бюджета</a:t>
            </a:r>
            <a:endParaRPr lang="ru-RU" altLang="ru-RU" sz="1800" dirty="0" smtClean="0">
              <a:latin typeface="Constantia" pitchFamily="18" charset="0"/>
              <a:ea typeface="Constantia" pitchFamily="18" charset="0"/>
              <a:cs typeface="Constantia" pitchFamily="18" charset="0"/>
            </a:endParaRPr>
          </a:p>
        </p:txBody>
      </p:sp>
      <p:sp>
        <p:nvSpPr>
          <p:cNvPr id="10244" name="object 4"/>
          <p:cNvSpPr>
            <a:spLocks noChangeArrowheads="1"/>
          </p:cNvSpPr>
          <p:nvPr/>
        </p:nvSpPr>
        <p:spPr bwMode="auto">
          <a:xfrm>
            <a:off x="1236134" y="1704975"/>
            <a:ext cx="5355167" cy="215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5" name="object 5"/>
          <p:cNvSpPr>
            <a:spLocks noChangeArrowheads="1"/>
          </p:cNvSpPr>
          <p:nvPr/>
        </p:nvSpPr>
        <p:spPr bwMode="auto">
          <a:xfrm>
            <a:off x="1765301" y="2252664"/>
            <a:ext cx="5526617" cy="3825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10246" name="object 6"/>
          <p:cNvSpPr>
            <a:spLocks noChangeArrowheads="1"/>
          </p:cNvSpPr>
          <p:nvPr/>
        </p:nvSpPr>
        <p:spPr bwMode="auto">
          <a:xfrm>
            <a:off x="1960033" y="2395538"/>
            <a:ext cx="5113867" cy="215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7" name="object 7"/>
          <p:cNvSpPr>
            <a:spLocks noChangeArrowheads="1"/>
          </p:cNvSpPr>
          <p:nvPr/>
        </p:nvSpPr>
        <p:spPr bwMode="auto">
          <a:xfrm>
            <a:off x="2343152" y="2900364"/>
            <a:ext cx="9427633" cy="3825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10248" name="object 8"/>
          <p:cNvSpPr>
            <a:spLocks noChangeArrowheads="1"/>
          </p:cNvSpPr>
          <p:nvPr/>
        </p:nvSpPr>
        <p:spPr bwMode="auto">
          <a:xfrm>
            <a:off x="2542118" y="3043238"/>
            <a:ext cx="9010649" cy="2159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9" name="object 9"/>
          <p:cNvSpPr>
            <a:spLocks noChangeArrowheads="1"/>
          </p:cNvSpPr>
          <p:nvPr/>
        </p:nvSpPr>
        <p:spPr bwMode="auto">
          <a:xfrm>
            <a:off x="3111501" y="3598864"/>
            <a:ext cx="9080500" cy="3825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10250" name="object 10"/>
          <p:cNvSpPr>
            <a:spLocks noChangeArrowheads="1"/>
          </p:cNvSpPr>
          <p:nvPr/>
        </p:nvSpPr>
        <p:spPr bwMode="auto">
          <a:xfrm>
            <a:off x="3302001" y="3741738"/>
            <a:ext cx="8777817" cy="2159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51" name="object 11"/>
          <p:cNvSpPr>
            <a:spLocks noChangeArrowheads="1"/>
          </p:cNvSpPr>
          <p:nvPr/>
        </p:nvSpPr>
        <p:spPr bwMode="auto">
          <a:xfrm>
            <a:off x="3831167" y="4267200"/>
            <a:ext cx="6883400" cy="3825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10252" name="object 12"/>
          <p:cNvSpPr>
            <a:spLocks noChangeArrowheads="1"/>
          </p:cNvSpPr>
          <p:nvPr/>
        </p:nvSpPr>
        <p:spPr bwMode="auto">
          <a:xfrm>
            <a:off x="4030134" y="4411663"/>
            <a:ext cx="6464300" cy="2159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10253" name="object 13"/>
          <p:cNvSpPr>
            <a:spLocks noChangeArrowheads="1"/>
          </p:cNvSpPr>
          <p:nvPr/>
        </p:nvSpPr>
        <p:spPr bwMode="auto">
          <a:xfrm>
            <a:off x="4548718" y="4976814"/>
            <a:ext cx="7023100" cy="38258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10254" name="object 14"/>
          <p:cNvSpPr>
            <a:spLocks noChangeArrowheads="1"/>
          </p:cNvSpPr>
          <p:nvPr/>
        </p:nvSpPr>
        <p:spPr bwMode="auto">
          <a:xfrm>
            <a:off x="4747685" y="5121275"/>
            <a:ext cx="6606116" cy="2159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pic>
        <p:nvPicPr>
          <p:cNvPr id="1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4400" y="157072"/>
            <a:ext cx="10012680" cy="73120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2069" y="1070856"/>
            <a:ext cx="11730445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«Бюджет для граждан» познакомит Вас с положениями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финансового документа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Куприяновское – отчете исполнения бюджета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муниципального образования Куприяновское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 2021 год. 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информация предназначена для широкого круга пользователей и будет интересна и полезна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жителям муниципального образования Куприяновское,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так как бюджет муниципального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затрагивает интересы каждого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жителя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сельского поселения.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Граждане – и как 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просят конкретные результаты как для общества в целом, так и для каждой семьи, для каждого человека.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Мы постарались в доступной и понятной для граждан форме показать основные параметры бюджета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сельского муниципального образования Куприяновское за 2021 год.</a:t>
            </a:r>
            <a:endParaRPr lang="ru-RU" sz="2200" b="1" dirty="0"/>
          </a:p>
        </p:txBody>
      </p:sp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s/204425/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668030537"/>
              </p:ext>
            </p:extLst>
          </p:nvPr>
        </p:nvGraphicFramePr>
        <p:xfrm>
          <a:off x="202793" y="2197051"/>
          <a:ext cx="2671036" cy="2475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75890" y="2197051"/>
            <a:ext cx="8659059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проекта отчета об исполнении бюджета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Куприяновское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регламентируется Положением 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бюджетном процессе в муниципальном образовании Куприяновское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Гороховецкого района, утвержденного решением Совета народных депутатов муниципального образования Куприяновское от 25.08.2008  43, и осуществляется администрацией муниципального образования Куприяновское.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56007" y="263235"/>
            <a:ext cx="12077557" cy="855815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отчета об исполнении бюджета муниципального образования Куприяновское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522512" y="4441371"/>
            <a:ext cx="2259875" cy="2233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23883585"/>
              </p:ext>
            </p:extLst>
          </p:nvPr>
        </p:nvGraphicFramePr>
        <p:xfrm>
          <a:off x="189410" y="2090058"/>
          <a:ext cx="2782388" cy="318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226526" y="1212396"/>
            <a:ext cx="8634548" cy="5586145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Администрация муниципального образования Куприяновское представляет </a:t>
            </a:r>
            <a:r>
              <a:rPr lang="ru-RU" alt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отчета об исполнении бюджета </a:t>
            </a:r>
            <a:r>
              <a:rPr lang="ru-RU" alt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Куприяновское 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отчетного финансового на </a:t>
            </a:r>
            <a:r>
              <a:rPr lang="ru-RU" alt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Совет </a:t>
            </a:r>
            <a:r>
              <a:rPr lang="ru-RU" alt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народных депутатов муниципального образования Куприяновское 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позднее 1 апреля текущего года. Глава </a:t>
            </a:r>
            <a:r>
              <a:rPr lang="ru-RU" alt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 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Куприяновское,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исполняющего полномочия председателя Совета народных депутатов муниципального образования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направляет проект решения об исполнении бюджета в постоянную комиссию </a:t>
            </a:r>
            <a:r>
              <a:rPr lang="ru-RU" sz="1700" b="1" dirty="0"/>
              <a:t>по бюджету, налогам и экономическим вопросам 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Совета </a:t>
            </a:r>
            <a:r>
              <a:rPr lang="ru-RU" alt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народных депутатов муниципального образования Куприяновское 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внесения предложений и замечаний, а также в Счетную палату Владимирской области для внешней проверки с целью подготовки заключения.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получения заключения   о внешней проверке годового отчёта  об исполнении бюджета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народных депутатов МО Куприяновское    принимает  решение о назначении публичных слушаний по проекту решения об  утверждении отчёта об исполнении бюджета в соответствии с Положением  о проведении  публичных слушаний в муниципальном образовании Куприяновское Гороховецкого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района.  На публичных слушаниях принимаются рекомендации по проекту решения Совета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народных депутатов муниципального образования Куприяновское 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 утверждении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отчета об исполнения бюджета и направляются в Совет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народных депутатов муниципального образования </a:t>
            </a:r>
            <a:r>
              <a:rPr lang="ru-RU" alt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Куприяновское. </a:t>
            </a:r>
            <a:endParaRPr lang="ru-RU" alt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607" y="110835"/>
            <a:ext cx="12077557" cy="855815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отчета об исполнении бюджета муниципального образования Куприяновское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18455" y="4663417"/>
            <a:ext cx="2246812" cy="2135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718455" y="1186269"/>
            <a:ext cx="2246812" cy="16085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607" y="110835"/>
            <a:ext cx="12077557" cy="855815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отчета об исполнении бюджета муниципального образования Куприяновское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1098" y="3297718"/>
            <a:ext cx="2914941" cy="2423563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1002">
              <a:schemeClr val="dk2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1002">
              <a:schemeClr val="dk2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Утверждение отчета об  исполнении</a:t>
              </a:r>
              <a:r>
                <a:rPr kumimoji="0" lang="ru-RU" sz="2400" b="1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 </a:t>
              </a: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бюджета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00846" y="1639646"/>
            <a:ext cx="8360227" cy="4708981"/>
          </a:xfrm>
          <a:prstGeom prst="rect">
            <a:avLst/>
          </a:prstGeom>
          <a:solidFill>
            <a:srgbClr val="97AEC5"/>
          </a:solidFill>
          <a:ln w="38100">
            <a:solidFill>
              <a:srgbClr val="4B737D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основании рекомендаций участников публичных слушаний по проекту решения Совета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народных депутатов муниципального образования Куприяновское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отчета об исполнении бюджета муниципального образования Куприяновское рассматривается на заседании Совета народных депутатов муниципального образования Куприяновское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проект решения об исполнении бюджета в одном чтении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об исполнении бюджета муниципального образования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Куприяновское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утверждается решением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Совета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народных депутатов муниципального образования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Куприяновское, которое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подлежит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обнародованию путем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опубликования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информационном бюллетене «Куприяновский вестник»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подлежит размещению на официальном сайте администрации Гороховецкого  района.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45162" y="1162594"/>
            <a:ext cx="2246812" cy="2135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34390" y="156754"/>
            <a:ext cx="11261370" cy="99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800" b="1" i="1" dirty="0">
                <a:latin typeface="Calibri" pitchFamily="34" charset="0"/>
                <a:cs typeface="Times New Roman" pitchFamily="18" charset="0"/>
              </a:rPr>
              <a:t>Бюджет </a:t>
            </a:r>
            <a:r>
              <a:rPr lang="ru-RU" altLang="ru-RU" sz="2800" b="1" i="1" dirty="0" smtClean="0">
                <a:latin typeface="Calibri" pitchFamily="34" charset="0"/>
                <a:cs typeface="Times New Roman" pitchFamily="18" charset="0"/>
              </a:rPr>
              <a:t>Куприяновского </a:t>
            </a:r>
            <a:r>
              <a:rPr lang="ru-RU" altLang="ru-RU" sz="2800" b="1" i="1" dirty="0">
                <a:latin typeface="Calibri" pitchFamily="34" charset="0"/>
                <a:cs typeface="Times New Roman" pitchFamily="18" charset="0"/>
              </a:rPr>
              <a:t>сельского поселения </a:t>
            </a:r>
            <a:r>
              <a:rPr lang="ru-RU" altLang="ru-RU" sz="2800" b="1" i="1" dirty="0" smtClean="0">
                <a:latin typeface="Calibri" pitchFamily="34" charset="0"/>
                <a:cs typeface="Times New Roman" pitchFamily="18" charset="0"/>
              </a:rPr>
              <a:t>Гороховецкого </a:t>
            </a:r>
            <a:r>
              <a:rPr lang="ru-RU" altLang="ru-RU" sz="2800" b="1" i="1" dirty="0">
                <a:latin typeface="Calibri" pitchFamily="34" charset="0"/>
                <a:cs typeface="Times New Roman" pitchFamily="18" charset="0"/>
              </a:rPr>
              <a:t>района на </a:t>
            </a:r>
            <a:r>
              <a:rPr lang="ru-RU" altLang="ru-RU" sz="2800" b="1" i="1" dirty="0" smtClean="0">
                <a:latin typeface="Calibri" pitchFamily="34" charset="0"/>
                <a:cs typeface="Times New Roman" pitchFamily="18" charset="0"/>
              </a:rPr>
              <a:t>2021 </a:t>
            </a:r>
            <a:r>
              <a:rPr lang="ru-RU" altLang="ru-RU" sz="2800" b="1" i="1" dirty="0">
                <a:latin typeface="Calibri" pitchFamily="34" charset="0"/>
                <a:cs typeface="Times New Roman" pitchFamily="18" charset="0"/>
              </a:rPr>
              <a:t>год был направлен на решение следующих ключевых задач: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09600" y="2024063"/>
            <a:ext cx="109728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450"/>
              </a:spcBef>
              <a:buFont typeface="Arial" charset="0"/>
              <a:buNone/>
            </a:pPr>
            <a:endParaRPr lang="ru-RU" altLang="ru-RU" dirty="0">
              <a:latin typeface="Calibri" pitchFamily="34" charset="0"/>
            </a:endParaRPr>
          </a:p>
          <a:p>
            <a:pPr>
              <a:spcBef>
                <a:spcPts val="450"/>
              </a:spcBef>
              <a:buFont typeface="Arial" charset="0"/>
              <a:buNone/>
            </a:pPr>
            <a:endParaRPr lang="ru-RU" altLang="ru-RU" dirty="0">
              <a:latin typeface="Calibri" pitchFamily="34" charset="0"/>
            </a:endParaRPr>
          </a:p>
          <a:p>
            <a:pPr>
              <a:spcBef>
                <a:spcPts val="450"/>
              </a:spcBef>
              <a:buFont typeface="Arial" charset="0"/>
              <a:buNone/>
            </a:pPr>
            <a:endParaRPr lang="ru-RU" altLang="ru-RU" dirty="0">
              <a:latin typeface="Calibri" pitchFamily="34" charset="0"/>
            </a:endParaRPr>
          </a:p>
          <a:p>
            <a:pPr>
              <a:spcBef>
                <a:spcPts val="450"/>
              </a:spcBef>
              <a:buFont typeface="Arial" charset="0"/>
              <a:buNone/>
            </a:pPr>
            <a:endParaRPr lang="ru-RU" altLang="ru-RU" dirty="0">
              <a:latin typeface="Calibri" pitchFamily="34" charset="0"/>
            </a:endParaRPr>
          </a:p>
          <a:p>
            <a:pPr>
              <a:spcBef>
                <a:spcPts val="450"/>
              </a:spcBef>
              <a:buFont typeface="Arial" charset="0"/>
              <a:buNone/>
            </a:pPr>
            <a:endParaRPr lang="ru-RU" altLang="ru-RU" dirty="0">
              <a:latin typeface="Calibri" pitchFamily="34" charset="0"/>
            </a:endParaRPr>
          </a:p>
          <a:p>
            <a:pPr>
              <a:spcBef>
                <a:spcPts val="450"/>
              </a:spcBef>
              <a:buFont typeface="Arial" charset="0"/>
              <a:buNone/>
            </a:pPr>
            <a:endParaRPr lang="ru-RU" altLang="ru-RU" dirty="0">
              <a:latin typeface="Calibri" pitchFamily="34" charset="0"/>
            </a:endParaRPr>
          </a:p>
          <a:p>
            <a:pPr>
              <a:spcBef>
                <a:spcPts val="450"/>
              </a:spcBef>
              <a:buFont typeface="Arial" charset="0"/>
              <a:buNone/>
            </a:pPr>
            <a:endParaRPr lang="ru-RU" altLang="ru-RU" dirty="0">
              <a:latin typeface="Calibri" pitchFamily="34" charset="0"/>
            </a:endParaRPr>
          </a:p>
          <a:p>
            <a:pPr>
              <a:spcBef>
                <a:spcPts val="450"/>
              </a:spcBef>
              <a:buFont typeface="Arial" charset="0"/>
              <a:buNone/>
            </a:pPr>
            <a:endParaRPr lang="ru-RU" altLang="ru-RU" dirty="0">
              <a:latin typeface="Calibri" pitchFamily="34" charset="0"/>
            </a:endParaRPr>
          </a:p>
          <a:p>
            <a:pPr>
              <a:spcBef>
                <a:spcPts val="450"/>
              </a:spcBef>
              <a:buFont typeface="Arial" charset="0"/>
              <a:buNone/>
            </a:pPr>
            <a:endParaRPr lang="ru-RU" altLang="ru-RU" dirty="0">
              <a:latin typeface="Calibri" pitchFamily="34" charset="0"/>
            </a:endParaRPr>
          </a:p>
          <a:p>
            <a:pPr>
              <a:spcBef>
                <a:spcPts val="450"/>
              </a:spcBef>
              <a:buFont typeface="Arial" charset="0"/>
              <a:buNone/>
            </a:pPr>
            <a:endParaRPr lang="ru-RU" altLang="ru-RU" dirty="0">
              <a:latin typeface="Calibri" pitchFamily="34" charset="0"/>
            </a:endParaRPr>
          </a:p>
          <a:p>
            <a:pPr>
              <a:spcBef>
                <a:spcPts val="450"/>
              </a:spcBef>
              <a:buFont typeface="Arial" charset="0"/>
              <a:buNone/>
            </a:pPr>
            <a:endParaRPr lang="ru-RU" altLang="ru-RU" dirty="0">
              <a:latin typeface="Calibri" pitchFamily="34" charset="0"/>
            </a:endParaRPr>
          </a:p>
          <a:p>
            <a:pPr>
              <a:spcBef>
                <a:spcPts val="450"/>
              </a:spcBef>
              <a:buFont typeface="Arial" charset="0"/>
              <a:buNone/>
            </a:pPr>
            <a:endParaRPr lang="ru-RU" altLang="ru-RU" dirty="0">
              <a:latin typeface="Calibri" pitchFamily="34" charset="0"/>
            </a:endParaRPr>
          </a:p>
          <a:p>
            <a:pPr>
              <a:spcBef>
                <a:spcPts val="450"/>
              </a:spcBef>
              <a:buFont typeface="Arial" charset="0"/>
              <a:buNone/>
            </a:pPr>
            <a:endParaRPr lang="ru-RU" altLang="ru-RU" dirty="0">
              <a:latin typeface="Calibri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37308" y="1247821"/>
            <a:ext cx="11717383" cy="1103493"/>
          </a:xfrm>
          <a:prstGeom prst="flowChartAlternateProcess">
            <a:avLst/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Calibri" pitchFamily="34" charset="0"/>
              </a:rPr>
              <a:t>обеспечение устойчивости и сбалансированности бюджетной системы в целях </a:t>
            </a:r>
            <a:r>
              <a:rPr lang="ru-RU" altLang="ru-RU" sz="2800" b="1" dirty="0">
                <a:solidFill>
                  <a:srgbClr val="FFFFFF"/>
                </a:solidFill>
                <a:latin typeface="Calibri" pitchFamily="34" charset="0"/>
              </a:rPr>
              <a:t>гарантированного </a:t>
            </a:r>
            <a:r>
              <a:rPr lang="ru-RU" altLang="ru-RU" sz="2400" b="1" dirty="0">
                <a:solidFill>
                  <a:srgbClr val="FFFFFF"/>
                </a:solidFill>
                <a:latin typeface="Calibri" pitchFamily="34" charset="0"/>
              </a:rPr>
              <a:t>исполнения действующих и принимаемых расходных обязательств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235129" y="2521131"/>
            <a:ext cx="11717383" cy="1071153"/>
          </a:xfrm>
          <a:prstGeom prst="flowChartAlternateProcess">
            <a:avLst/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Calibri" pitchFamily="34" charset="0"/>
              </a:rPr>
              <a:t>повышение эффективности бюджетной политики, в том числе </a:t>
            </a:r>
          </a:p>
          <a:p>
            <a:pPr algn="ctr">
              <a:buClrTx/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Calibri" pitchFamily="34" charset="0"/>
              </a:rPr>
              <a:t>за счет роста  налогового и неналогового потенциала, а также эффективности бюджетных расходов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35132" y="3799230"/>
            <a:ext cx="11717382" cy="811460"/>
          </a:xfrm>
          <a:prstGeom prst="flowChartAlternateProcess">
            <a:avLst/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Calibri" pitchFamily="34" charset="0"/>
              </a:rPr>
              <a:t>соответствие финансовых возможностей </a:t>
            </a:r>
            <a:r>
              <a:rPr lang="ru-RU" altLang="ru-RU" sz="2400" b="1" dirty="0" smtClean="0">
                <a:solidFill>
                  <a:srgbClr val="FFFFFF"/>
                </a:solidFill>
                <a:latin typeface="Calibri" pitchFamily="34" charset="0"/>
              </a:rPr>
              <a:t>Куприяновского </a:t>
            </a:r>
            <a:r>
              <a:rPr lang="ru-RU" altLang="ru-RU" sz="2400" b="1" dirty="0">
                <a:solidFill>
                  <a:srgbClr val="FFFFFF"/>
                </a:solidFill>
                <a:latin typeface="Calibri" pitchFamily="34" charset="0"/>
              </a:rPr>
              <a:t>сельского поселения ключевым направлениям развития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237310" y="4801507"/>
            <a:ext cx="11717381" cy="763269"/>
          </a:xfrm>
          <a:prstGeom prst="flowChartAlternateProcess">
            <a:avLst/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Calibri" pitchFamily="34" charset="0"/>
              </a:rPr>
              <a:t>повышение роли бюджетной политики для поддержки экономического роста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35133" y="5788774"/>
            <a:ext cx="11717380" cy="794906"/>
          </a:xfrm>
          <a:prstGeom prst="flowChartAlternateProcess">
            <a:avLst/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Calibri" pitchFamily="34" charset="0"/>
              </a:rPr>
              <a:t>повышение прозрачности и открытости бюджетного процесса</a:t>
            </a:r>
          </a:p>
        </p:txBody>
      </p:sp>
      <p:pic>
        <p:nvPicPr>
          <p:cNvPr id="9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99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3360" y="249382"/>
            <a:ext cx="11834947" cy="6400800"/>
          </a:xfrm>
          <a:prstGeom prst="roundRect">
            <a:avLst/>
          </a:prstGeom>
          <a:solidFill>
            <a:srgbClr val="FFFF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</a:rPr>
              <a:t>УВАЖАЕМЫЕ ЖИТЕЛИ МУНИЦИПАЛЬНОГО ОБРАЗОВАНИЯ КУПРИЯНОВСКОЕ!</a:t>
            </a: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ru-RU" sz="2100" b="1" dirty="0" smtClean="0">
                <a:solidFill>
                  <a:srgbClr val="00FF00"/>
                </a:solidFill>
              </a:rPr>
              <a:t>Публичные слушания по </a:t>
            </a:r>
            <a:r>
              <a:rPr lang="ru-RU" sz="2100" b="1" dirty="0">
                <a:solidFill>
                  <a:srgbClr val="00FF00"/>
                </a:solidFill>
              </a:rPr>
              <a:t>проекту решения Совета народных депутатов муниципального образования Куприяновское «Об утверждении отчета об исполнении бюджета муниципального образования Куприяновское за </a:t>
            </a:r>
            <a:r>
              <a:rPr lang="ru-RU" sz="2100" b="1" dirty="0" smtClean="0">
                <a:solidFill>
                  <a:srgbClr val="00FF00"/>
                </a:solidFill>
              </a:rPr>
              <a:t>2021 год» состоялись </a:t>
            </a:r>
            <a:r>
              <a:rPr lang="ru-RU" sz="2100" b="1" dirty="0">
                <a:solidFill>
                  <a:srgbClr val="FF0000"/>
                </a:solidFill>
              </a:rPr>
              <a:t>28 апреля 2022 года в 11.00</a:t>
            </a:r>
            <a:r>
              <a:rPr lang="ru-RU" sz="2100" b="1" dirty="0"/>
              <a:t>   </a:t>
            </a:r>
            <a:r>
              <a:rPr lang="ru-RU" sz="2100" b="1" dirty="0">
                <a:solidFill>
                  <a:srgbClr val="00FF00"/>
                </a:solidFill>
              </a:rPr>
              <a:t>в здании администрации муниципального образования </a:t>
            </a:r>
            <a:r>
              <a:rPr lang="ru-RU" sz="2100" b="1" dirty="0" smtClean="0">
                <a:solidFill>
                  <a:srgbClr val="00FF00"/>
                </a:solidFill>
              </a:rPr>
              <a:t>Куприяновское </a:t>
            </a:r>
            <a:r>
              <a:rPr lang="ru-RU" sz="2100" b="1" dirty="0" smtClean="0">
                <a:solidFill>
                  <a:srgbClr val="FF0000"/>
                </a:solidFill>
              </a:rPr>
              <a:t>по адресу: </a:t>
            </a:r>
          </a:p>
          <a:p>
            <a:pPr algn="ctr"/>
            <a:r>
              <a:rPr lang="ru-RU" sz="2100" b="1" dirty="0" smtClean="0">
                <a:solidFill>
                  <a:srgbClr val="FF0000"/>
                </a:solidFill>
              </a:rPr>
              <a:t>г. Гороховец</a:t>
            </a:r>
            <a:r>
              <a:rPr lang="ru-RU" sz="2100" b="1" dirty="0">
                <a:solidFill>
                  <a:srgbClr val="FF0000"/>
                </a:solidFill>
              </a:rPr>
              <a:t>, ул. Тимирязева </a:t>
            </a:r>
            <a:r>
              <a:rPr lang="ru-RU" sz="2100" b="1" dirty="0" smtClean="0">
                <a:solidFill>
                  <a:srgbClr val="FF0000"/>
                </a:solidFill>
              </a:rPr>
              <a:t>д.№ 3</a:t>
            </a:r>
          </a:p>
          <a:p>
            <a:pPr algn="ctr"/>
            <a:r>
              <a:rPr lang="ru-RU" sz="2100" b="1" dirty="0" smtClean="0">
                <a:solidFill>
                  <a:srgbClr val="FF0000"/>
                </a:solidFill>
              </a:rPr>
              <a:t>И были приняты рекомендации п</a:t>
            </a:r>
            <a:r>
              <a:rPr lang="ru-RU" sz="2100" dirty="0" smtClean="0">
                <a:solidFill>
                  <a:srgbClr val="FF0000"/>
                </a:solidFill>
              </a:rPr>
              <a:t>о </a:t>
            </a:r>
            <a:r>
              <a:rPr lang="ru-RU" sz="2100" dirty="0">
                <a:solidFill>
                  <a:srgbClr val="FF0000"/>
                </a:solidFill>
              </a:rPr>
              <a:t>проекту решения Совета народных депутатов муниципального образования Куприяновское «Об утверждении отчета об исполнении бюджета муниципального образования Куприяновское за 2021 год</a:t>
            </a:r>
            <a:r>
              <a:rPr lang="ru-RU" sz="2100" dirty="0" smtClean="0">
                <a:solidFill>
                  <a:srgbClr val="FF0000"/>
                </a:solidFill>
              </a:rPr>
              <a:t>», которые поддержаны решением Совета народных депутатов муниципального образования Куприяновское от 28.04.2022 № 22 </a:t>
            </a:r>
            <a:r>
              <a:rPr lang="ru-RU" sz="2100" b="1" dirty="0" smtClean="0">
                <a:solidFill>
                  <a:srgbClr val="FF0000"/>
                </a:solidFill>
              </a:rPr>
              <a:t>(ссылка: </a:t>
            </a:r>
            <a:r>
              <a:rPr lang="en-US" sz="2800" b="1" u="sng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sz="2800" b="1" u="sng" dirty="0" smtClean="0">
                <a:solidFill>
                  <a:srgbClr val="FF0000"/>
                </a:solidFill>
                <a:hlinkClick r:id="rId2"/>
              </a:rPr>
              <a:t>gorohovec.ru/reshenie-snd-mo-kupriyanovskoe-21117.html</a:t>
            </a:r>
            <a:r>
              <a:rPr lang="ru-RU" sz="2800" b="1" dirty="0" smtClean="0">
                <a:solidFill>
                  <a:srgbClr val="FF0000"/>
                </a:solidFill>
              </a:rPr>
              <a:t>) Благодарим участников публичных слушаний! </a:t>
            </a:r>
          </a:p>
          <a:p>
            <a:r>
              <a:rPr lang="ru-RU" sz="2000" b="1" i="1" dirty="0" smtClean="0">
                <a:solidFill>
                  <a:srgbClr val="00FF00"/>
                </a:solidFill>
              </a:rPr>
              <a:t>С уважением,</a:t>
            </a:r>
          </a:p>
          <a:p>
            <a:r>
              <a:rPr lang="ru-RU" sz="2000" b="1" i="1" dirty="0">
                <a:solidFill>
                  <a:srgbClr val="00FF00"/>
                </a:solidFill>
              </a:rPr>
              <a:t>г</a:t>
            </a:r>
            <a:r>
              <a:rPr lang="ru-RU" sz="2000" b="1" i="1" dirty="0" smtClean="0">
                <a:solidFill>
                  <a:srgbClr val="00FF00"/>
                </a:solidFill>
              </a:rPr>
              <a:t>лава муниципального образования Куприяновское                                                               </a:t>
            </a:r>
          </a:p>
          <a:p>
            <a:pPr algn="r"/>
            <a:r>
              <a:rPr lang="ru-RU" sz="2000" b="1" i="1" dirty="0" smtClean="0">
                <a:solidFill>
                  <a:srgbClr val="00FF00"/>
                </a:solidFill>
              </a:rPr>
              <a:t> </a:t>
            </a:r>
            <a:r>
              <a:rPr lang="ru-RU" sz="2200" b="1" i="1" dirty="0" smtClean="0">
                <a:solidFill>
                  <a:srgbClr val="00FF00"/>
                </a:solidFill>
              </a:rPr>
              <a:t>И.В. Рыбакова</a:t>
            </a:r>
          </a:p>
          <a:p>
            <a:r>
              <a:rPr lang="ru-RU" sz="2000" b="1" i="1" dirty="0" smtClean="0">
                <a:solidFill>
                  <a:srgbClr val="00FF00"/>
                </a:solidFill>
              </a:rPr>
              <a:t>глава администрации муниципального образования Куприяновское                             </a:t>
            </a:r>
          </a:p>
          <a:p>
            <a:pPr algn="r"/>
            <a:r>
              <a:rPr lang="ru-RU" sz="2000" b="1" i="1" dirty="0" smtClean="0">
                <a:solidFill>
                  <a:srgbClr val="00FF00"/>
                </a:solidFill>
              </a:rPr>
              <a:t>  </a:t>
            </a:r>
            <a:r>
              <a:rPr lang="ru-RU" sz="2200" b="1" i="1" dirty="0" smtClean="0">
                <a:solidFill>
                  <a:srgbClr val="00FF00"/>
                </a:solidFill>
              </a:rPr>
              <a:t>С.И. Корявин</a:t>
            </a:r>
          </a:p>
        </p:txBody>
      </p:sp>
    </p:spTree>
    <p:extLst>
      <p:ext uri="{BB962C8B-B14F-4D97-AF65-F5344CB8AC3E}">
        <p14:creationId xmlns:p14="http://schemas.microsoft.com/office/powerpoint/2010/main" val="5023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2" y="117693"/>
            <a:ext cx="11768447" cy="650947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FF00"/>
                </a:solidFill>
              </a:rPr>
              <a:t>Обсудив </a:t>
            </a:r>
            <a:r>
              <a:rPr lang="ru-RU" dirty="0">
                <a:solidFill>
                  <a:srgbClr val="00FF00"/>
                </a:solidFill>
              </a:rPr>
              <a:t>проект решения Совета народных депутатов муниципального образования Куприяновское «Об утверждении отчета об исполнении бюджета муниципального образования Куприяновское за 2021 год», участники публичных </a:t>
            </a:r>
            <a:r>
              <a:rPr lang="ru-RU" dirty="0" smtClean="0">
                <a:solidFill>
                  <a:srgbClr val="00FF00"/>
                </a:solidFill>
              </a:rPr>
              <a:t>слушаний </a:t>
            </a:r>
          </a:p>
          <a:p>
            <a:r>
              <a:rPr lang="ru-RU" sz="500" dirty="0">
                <a:solidFill>
                  <a:srgbClr val="00FF00"/>
                </a:solidFill>
              </a:rPr>
              <a:t> </a:t>
            </a:r>
          </a:p>
          <a:p>
            <a:r>
              <a:rPr lang="ru-RU" b="1" dirty="0">
                <a:solidFill>
                  <a:srgbClr val="00FF00"/>
                </a:solidFill>
              </a:rPr>
              <a:t>рекомендуют:</a:t>
            </a:r>
            <a:endParaRPr lang="ru-RU" dirty="0">
              <a:solidFill>
                <a:srgbClr val="00FF00"/>
              </a:solidFill>
            </a:endParaRPr>
          </a:p>
          <a:p>
            <a:r>
              <a:rPr lang="ru-RU" sz="1000" dirty="0">
                <a:solidFill>
                  <a:srgbClr val="00FF00"/>
                </a:solidFill>
              </a:rPr>
              <a:t> </a:t>
            </a:r>
          </a:p>
          <a:p>
            <a:r>
              <a:rPr lang="ru-RU" dirty="0">
                <a:solidFill>
                  <a:srgbClr val="00FF00"/>
                </a:solidFill>
              </a:rPr>
              <a:t> Совету народных депутатов муниципального образования Куприяновское </a:t>
            </a:r>
            <a:r>
              <a:rPr lang="ru-RU" dirty="0">
                <a:solidFill>
                  <a:srgbClr val="FFFF00"/>
                </a:solidFill>
              </a:rPr>
              <a:t>принять решение Совета народных депутатов «Об утверждении отчета об исполнении бюджета муниципального образования Куприяновское за 2021 год» </a:t>
            </a:r>
            <a:r>
              <a:rPr lang="ru-RU" dirty="0">
                <a:solidFill>
                  <a:srgbClr val="00FF00"/>
                </a:solidFill>
              </a:rPr>
              <a:t>с учётом следующих предложений: </a:t>
            </a:r>
          </a:p>
          <a:p>
            <a:r>
              <a:rPr lang="ru-RU" dirty="0">
                <a:solidFill>
                  <a:srgbClr val="00FF00"/>
                </a:solidFill>
              </a:rPr>
              <a:t>принять меры для обеспечения долгосрочной сбалансированности и устойчивости бюджета муниципального образования Куприяновское, для чего: </a:t>
            </a:r>
          </a:p>
          <a:p>
            <a:r>
              <a:rPr lang="ru-RU" dirty="0">
                <a:solidFill>
                  <a:srgbClr val="00FF00"/>
                </a:solidFill>
              </a:rPr>
              <a:t>1) активизировать работу с главными администраторами (администраторами) доходов по повышению качества планирования доходов, их мобилизации и минимизации недоимки по платежам в бюджет; </a:t>
            </a:r>
          </a:p>
          <a:p>
            <a:r>
              <a:rPr lang="ru-RU" dirty="0">
                <a:solidFill>
                  <a:srgbClr val="00FF00"/>
                </a:solidFill>
              </a:rPr>
              <a:t>2) продолжить работу по участию муниципального образования Куприяновское в областных государственных программах, привлечению дополнительных поступлений из районного и областного бюджетов и от граждан через добровольные пожертвования; </a:t>
            </a:r>
          </a:p>
          <a:p>
            <a:r>
              <a:rPr lang="ru-RU" dirty="0">
                <a:solidFill>
                  <a:srgbClr val="00FF00"/>
                </a:solidFill>
              </a:rPr>
              <a:t>3) принять меры по сокращению объема недоимки и задолженности по платежам в бюджет;</a:t>
            </a:r>
          </a:p>
          <a:p>
            <a:r>
              <a:rPr lang="ru-RU" dirty="0">
                <a:solidFill>
                  <a:srgbClr val="00FF00"/>
                </a:solidFill>
              </a:rPr>
              <a:t>4) усилить контроль за расходованием бюджетных средств с учетом обеспечения конечных результатов деятельности;</a:t>
            </a:r>
          </a:p>
          <a:p>
            <a:r>
              <a:rPr lang="ru-RU" dirty="0">
                <a:solidFill>
                  <a:srgbClr val="00FF00"/>
                </a:solidFill>
              </a:rPr>
              <a:t>5) продолжить проведение землеустроительных и кадастровых работ, технической паспортизации для выявления невостребованных земель и незарегистрированных объектов недвижимости и организации их эффективного использования</a:t>
            </a:r>
            <a:r>
              <a:rPr lang="ru-RU" dirty="0" smtClean="0">
                <a:solidFill>
                  <a:srgbClr val="00FF00"/>
                </a:solidFill>
              </a:rPr>
              <a:t>.</a:t>
            </a:r>
          </a:p>
          <a:p>
            <a:endParaRPr lang="ru-RU" sz="1100" dirty="0">
              <a:solidFill>
                <a:srgbClr val="00FF00"/>
              </a:solidFill>
            </a:endParaRPr>
          </a:p>
          <a:p>
            <a:r>
              <a:rPr lang="ru-RU" dirty="0">
                <a:solidFill>
                  <a:srgbClr val="00FF00"/>
                </a:solidFill>
              </a:rPr>
              <a:t> </a:t>
            </a:r>
            <a:r>
              <a:rPr lang="ru-RU" b="1" dirty="0" smtClean="0">
                <a:solidFill>
                  <a:srgbClr val="00FF00"/>
                </a:solidFill>
              </a:rPr>
              <a:t>Рекомендации </a:t>
            </a:r>
            <a:r>
              <a:rPr lang="ru-RU" b="1" dirty="0">
                <a:solidFill>
                  <a:srgbClr val="00FF00"/>
                </a:solidFill>
              </a:rPr>
              <a:t>приняты участниками публичных слушаний 28.04.2022.</a:t>
            </a:r>
            <a:endParaRPr lang="ru-RU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03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" y="877713"/>
            <a:ext cx="11768447" cy="48320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Решение </a:t>
            </a:r>
            <a:r>
              <a:rPr lang="ru-RU" sz="4400" b="1" dirty="0">
                <a:solidFill>
                  <a:srgbClr val="FFFF00"/>
                </a:solidFill>
              </a:rPr>
              <a:t>Совета народных депутатов </a:t>
            </a:r>
            <a:r>
              <a:rPr lang="ru-RU" sz="4400" b="1" dirty="0" smtClean="0">
                <a:solidFill>
                  <a:srgbClr val="FFFF00"/>
                </a:solidFill>
              </a:rPr>
              <a:t>от 28.04.2028 № 25 «Об </a:t>
            </a:r>
            <a:r>
              <a:rPr lang="ru-RU" sz="4400" b="1" dirty="0">
                <a:solidFill>
                  <a:srgbClr val="FFFF00"/>
                </a:solidFill>
              </a:rPr>
              <a:t>утверждении отчета об исполнении бюджета муниципального образования Куприяновское за 2021 год</a:t>
            </a:r>
            <a:r>
              <a:rPr lang="ru-RU" sz="4400" b="1" dirty="0" smtClean="0">
                <a:solidFill>
                  <a:srgbClr val="FFFF00"/>
                </a:solidFill>
              </a:rPr>
              <a:t>»</a:t>
            </a:r>
          </a:p>
          <a:p>
            <a:pPr algn="ctr"/>
            <a:r>
              <a:rPr lang="en-US" sz="4400" b="1" dirty="0">
                <a:solidFill>
                  <a:srgbClr val="00FF00"/>
                </a:solidFill>
              </a:rPr>
              <a:t>http://gorohovec.ru/reshenie-snd-mo-kupriyanovskoe-211110.html</a:t>
            </a:r>
            <a:endParaRPr lang="ru-RU" sz="4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44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640" y="1236372"/>
            <a:ext cx="11243256" cy="4288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Исполнение бюджета муниципального образования Куприяновское за 2021 год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257156"/>
            <a:ext cx="12192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6686" y="35181"/>
            <a:ext cx="11495314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Основные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параметры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Куприяновское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2021 год,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                      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87936"/>
              </p:ext>
            </p:extLst>
          </p:nvPr>
        </p:nvGraphicFramePr>
        <p:xfrm>
          <a:off x="32657" y="551404"/>
          <a:ext cx="12126686" cy="63065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32528"/>
                <a:gridCol w="1342189"/>
                <a:gridCol w="926498"/>
                <a:gridCol w="1038314"/>
                <a:gridCol w="942472"/>
                <a:gridCol w="1135183"/>
                <a:gridCol w="909502"/>
              </a:tblGrid>
              <a:tr h="8438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solidFill>
                      <a:srgbClr val="B3011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Первонач. план на 2021</a:t>
                      </a:r>
                    </a:p>
                  </a:txBody>
                  <a:tcPr marL="9525" marR="9525" marT="9525" marB="0" anchor="ctr">
                    <a:solidFill>
                      <a:srgbClr val="B3011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Уточнен. план на 2021 год</a:t>
                      </a:r>
                    </a:p>
                  </a:txBody>
                  <a:tcPr marL="9525" marR="9525" marT="9525" marB="0" anchor="ctr">
                    <a:solidFill>
                      <a:srgbClr val="B3011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 Исполнено за 2021 год,          </a:t>
                      </a:r>
                    </a:p>
                  </a:txBody>
                  <a:tcPr marL="9525" marR="9525" marT="9525" marB="0" anchor="ctr">
                    <a:solidFill>
                      <a:srgbClr val="B3011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 Исполнено за 2020 год,     </a:t>
                      </a:r>
                    </a:p>
                  </a:txBody>
                  <a:tcPr marL="9525" marR="9525" marT="9525" marB="0" anchor="ctr">
                    <a:solidFill>
                      <a:srgbClr val="B3011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 Абсолютное изменение показателей 2021 г к показателям 2020 г </a:t>
                      </a:r>
                    </a:p>
                  </a:txBody>
                  <a:tcPr marL="9525" marR="9525" marT="9525" marB="0" anchor="ctr">
                    <a:solidFill>
                      <a:srgbClr val="B3011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% исполнения к </a:t>
                      </a:r>
                      <a:r>
                        <a:rPr lang="ru-RU" sz="1000" b="1" i="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уточненн</a:t>
                      </a:r>
                      <a:r>
                        <a:rPr lang="ru-RU" sz="10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. плану за 2021</a:t>
                      </a:r>
                    </a:p>
                  </a:txBody>
                  <a:tcPr marL="9525" marR="9525" marT="9525" marB="0" anchor="ctr">
                    <a:solidFill>
                      <a:srgbClr val="B3011A"/>
                    </a:solidFill>
                  </a:tcPr>
                </a:tc>
              </a:tr>
              <a:tr h="243771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бюджета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24 888,4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49 688,4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49 732,2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37 508,1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12 224,1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100,1</a:t>
                      </a:r>
                    </a:p>
                  </a:txBody>
                  <a:tcPr marL="9525" marR="9525" marT="9525" marB="0" anchor="ctr"/>
                </a:tc>
              </a:tr>
              <a:tr h="427836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6 785,0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7 170,8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7 321,0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10 443,2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-3 122,2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102,1</a:t>
                      </a:r>
                    </a:p>
                  </a:txBody>
                  <a:tcPr marL="9525" marR="9525" marT="9525" marB="0" anchor="ctr"/>
                </a:tc>
              </a:tr>
              <a:tr h="317487">
                <a:tc>
                  <a:txBody>
                    <a:bodyPr/>
                    <a:lstStyle/>
                    <a:p>
                      <a:pPr lvl="2"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6 713,5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6 461,2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6 611,3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10 221,3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-3 610,0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102,3</a:t>
                      </a:r>
                    </a:p>
                  </a:txBody>
                  <a:tcPr marL="9525" marR="9525" marT="9525" marB="0" anchor="ctr"/>
                </a:tc>
              </a:tr>
              <a:tr h="243771">
                <a:tc>
                  <a:txBody>
                    <a:bodyPr/>
                    <a:lstStyle/>
                    <a:p>
                      <a:pPr lvl="2"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709,6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709,7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35945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18 103,4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42 570,4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42 464,0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27 064,9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15 399,1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</a:tr>
              <a:tr h="467289">
                <a:tc>
                  <a:txBody>
                    <a:bodyPr/>
                    <a:lstStyle/>
                    <a:p>
                      <a:pPr lvl="2"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 от других бюджетов бюджетной системы 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13 603,4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34 161,9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34 055,5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18 226,3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15 829,2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380984">
                <a:tc>
                  <a:txBody>
                    <a:bodyPr/>
                    <a:lstStyle/>
                    <a:p>
                      <a:pPr lvl="3"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5 726,1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18 831,6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18 831,6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14 251,4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4 580,2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317486">
                <a:tc>
                  <a:txBody>
                    <a:bodyPr/>
                    <a:lstStyle/>
                    <a:p>
                      <a:pPr lvl="3"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6 182,6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10 826,7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10 720,3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2 046,4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8 673,9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</a:tr>
              <a:tr h="230387">
                <a:tc>
                  <a:txBody>
                    <a:bodyPr/>
                    <a:lstStyle/>
                    <a:p>
                      <a:pPr lvl="3"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427195">
                <a:tc>
                  <a:txBody>
                    <a:bodyPr/>
                    <a:lstStyle/>
                    <a:p>
                      <a:pPr lvl="3"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1 458,3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4 267,2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4 267,2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1 699,3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2 567,9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412733">
                <a:tc>
                  <a:txBody>
                    <a:bodyPr/>
                    <a:lstStyle/>
                    <a:p>
                      <a:pPr lvl="2"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8 408,5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8 408,5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8 838,6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-430,1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50810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остатков субсидий, имеющих целевое назначение, прошлых лет из бюджетов сельских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364982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бюджета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24 888,4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49 688,4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43 558,5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37 226,3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6 332,2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87,7</a:t>
                      </a:r>
                    </a:p>
                  </a:txBody>
                  <a:tcPr marL="9525" marR="9525" marT="9525" marB="0" anchor="ctr"/>
                </a:tc>
              </a:tr>
              <a:tr h="477123">
                <a:tc>
                  <a:txBody>
                    <a:bodyPr/>
                    <a:lstStyle/>
                    <a:p>
                      <a:pPr lvl="1"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них: иные межбюджетные трансферты, предоставляемые районному бюджету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1 150,0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1 150,0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-2 100,0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84175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(-), профицит (+)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6 173,7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5 891,9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80" y="35181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980" y="318480"/>
            <a:ext cx="11326368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FF00"/>
                </a:solidFill>
              </a:rPr>
              <a:t>Цели бюджета для граждан </a:t>
            </a:r>
          </a:p>
        </p:txBody>
      </p:sp>
      <p:sp>
        <p:nvSpPr>
          <p:cNvPr id="8" name="Овал 7"/>
          <p:cNvSpPr/>
          <p:nvPr/>
        </p:nvSpPr>
        <p:spPr>
          <a:xfrm>
            <a:off x="451104" y="2937142"/>
            <a:ext cx="3739048" cy="2474976"/>
          </a:xfrm>
          <a:prstGeom prst="ellips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Повышение финансовой грамотности населения </a:t>
            </a:r>
          </a:p>
        </p:txBody>
      </p:sp>
      <p:sp>
        <p:nvSpPr>
          <p:cNvPr id="9" name="Овал 8"/>
          <p:cNvSpPr/>
          <p:nvPr/>
        </p:nvSpPr>
        <p:spPr>
          <a:xfrm>
            <a:off x="8241792" y="2840736"/>
            <a:ext cx="3706368" cy="2417064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Раскрытие информации об бюджете муниципального образования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4355168" y="3694176"/>
            <a:ext cx="3819992" cy="2572512"/>
          </a:xfrm>
          <a:prstGeom prst="ellips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Взаимодействие власти и гражданина, общественный контроль </a:t>
            </a:r>
          </a:p>
        </p:txBody>
      </p:sp>
      <p:sp>
        <p:nvSpPr>
          <p:cNvPr id="11" name="Стрелка вниз 10"/>
          <p:cNvSpPr/>
          <p:nvPr/>
        </p:nvSpPr>
        <p:spPr>
          <a:xfrm rot="2431565">
            <a:off x="2950123" y="1154522"/>
            <a:ext cx="736045" cy="1822941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885688" y="1414272"/>
            <a:ext cx="758952" cy="2139696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ln w="28575"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9216740">
            <a:off x="8589962" y="1080886"/>
            <a:ext cx="709782" cy="1842069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997857" y="217714"/>
            <a:ext cx="110611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 бюджета        </a:t>
            </a:r>
            <a:r>
              <a:rPr lang="ru-RU" sz="3600" b="1" dirty="0" smtClean="0"/>
              <a:t>тыс. рублей                                        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08061"/>
              </p:ext>
            </p:extLst>
          </p:nvPr>
        </p:nvGraphicFramePr>
        <p:xfrm>
          <a:off x="420916" y="1795417"/>
          <a:ext cx="11638135" cy="21234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549"/>
                <a:gridCol w="3075793"/>
                <a:gridCol w="3075793"/>
              </a:tblGrid>
              <a:tr h="135127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показателя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B30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Утверждено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B301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FF00"/>
                          </a:solidFill>
                        </a:rPr>
                        <a:t>Исполнено</a:t>
                      </a:r>
                      <a:endParaRPr lang="ru-RU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B3011A"/>
                    </a:solidFill>
                  </a:tcPr>
                </a:tc>
              </a:tr>
              <a:tr h="7721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Изменение остатков средств на счетах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-6 173,7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pic>
        <p:nvPicPr>
          <p:cNvPr id="6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93796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990527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0428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2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912498"/>
              </p:ext>
            </p:extLst>
          </p:nvPr>
        </p:nvGraphicFramePr>
        <p:xfrm>
          <a:off x="1" y="110836"/>
          <a:ext cx="12067308" cy="674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61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89993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25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583989"/>
              </p:ext>
            </p:extLst>
          </p:nvPr>
        </p:nvGraphicFramePr>
        <p:xfrm>
          <a:off x="2" y="0"/>
          <a:ext cx="8794678" cy="666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293978"/>
              </p:ext>
            </p:extLst>
          </p:nvPr>
        </p:nvGraphicFramePr>
        <p:xfrm>
          <a:off x="8856324" y="0"/>
          <a:ext cx="3335677" cy="670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44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645794"/>
              </p:ext>
            </p:extLst>
          </p:nvPr>
        </p:nvGraphicFramePr>
        <p:xfrm>
          <a:off x="0" y="0"/>
          <a:ext cx="12192000" cy="673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061857"/>
              </p:ext>
            </p:extLst>
          </p:nvPr>
        </p:nvGraphicFramePr>
        <p:xfrm>
          <a:off x="9025247" y="0"/>
          <a:ext cx="316675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000006"/>
              </p:ext>
            </p:extLst>
          </p:nvPr>
        </p:nvGraphicFramePr>
        <p:xfrm>
          <a:off x="0" y="0"/>
          <a:ext cx="896112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77003"/>
              </p:ext>
            </p:extLst>
          </p:nvPr>
        </p:nvGraphicFramePr>
        <p:xfrm>
          <a:off x="116110" y="1095018"/>
          <a:ext cx="11940906" cy="5639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8770"/>
                <a:gridCol w="1730712"/>
                <a:gridCol w="1730712"/>
                <a:gridCol w="1730712"/>
              </a:tblGrid>
              <a:tr h="733782">
                <a:tc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en-A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/- 202</a:t>
                      </a:r>
                      <a:r>
                        <a:rPr lang="en-A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к 20</a:t>
                      </a:r>
                      <a:r>
                        <a:rPr lang="en-A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2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налог на доходы физических лиц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718,6</a:t>
                      </a:r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664,2   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r>
                        <a:rPr lang="en-A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54,4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12293">
                <a:tc>
                  <a:txBody>
                    <a:bodyPr/>
                    <a:lstStyle/>
                    <a:p>
                      <a:pPr algn="l" fontAlgn="ctr"/>
                      <a:r>
                        <a:rPr lang="en-A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сельскохозяйственный налог (ЕСХН)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A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9,1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2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налог на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имущество</a:t>
                      </a:r>
                      <a:r>
                        <a:rPr lang="en-A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физических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лиц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598,</a:t>
                      </a:r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393,9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+ 204,4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12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-земельный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5 277,5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9 140,5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- 3 863,0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2293">
                <a:tc>
                  <a:txBody>
                    <a:bodyPr/>
                    <a:lstStyle/>
                    <a:p>
                      <a:pPr lvl="3"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организаций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1 195,9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4 991,1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3 795,2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12293">
                <a:tc>
                  <a:txBody>
                    <a:bodyPr/>
                    <a:lstStyle/>
                    <a:p>
                      <a:pPr lvl="8"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физических лиц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4 081,6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4 149,4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67,8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2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государственная пошлина</a:t>
                      </a: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9,2 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+ 3,3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12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Всего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lang="en-AU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611,</a:t>
                      </a:r>
                      <a:r>
                        <a:rPr lang="ru-RU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10 221,</a:t>
                      </a:r>
                      <a:r>
                        <a:rPr lang="en-A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- 3 610,0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3751" y="107577"/>
            <a:ext cx="11443447" cy="85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400" b="1" i="0" u="none" strike="noStrike" kern="1200" cap="all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ysClr val="windowText" lastClr="000000"/>
                </a:solidFill>
              </a:rPr>
              <a:t>Налоговые доходы в бюджет муниципального образования Куприяновское за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202</a:t>
            </a:r>
            <a:r>
              <a:rPr lang="en-AU" sz="2400" b="1" dirty="0" smtClean="0">
                <a:solidFill>
                  <a:sysClr val="windowText" lastClr="000000"/>
                </a:solidFill>
              </a:rPr>
              <a:t>1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год по Сравнению С ДАННЫМИ 20</a:t>
            </a:r>
            <a:r>
              <a:rPr lang="en-AU" sz="2400" b="1" dirty="0" smtClean="0">
                <a:solidFill>
                  <a:sysClr val="windowText" lastClr="000000"/>
                </a:solidFill>
              </a:rPr>
              <a:t>20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ГОДА, тыс. руб.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5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orod-kropotkin.ru/_pictures/2016/2016-11-23_15-34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120316"/>
            <a:ext cx="12071684" cy="673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945206"/>
              </p:ext>
            </p:extLst>
          </p:nvPr>
        </p:nvGraphicFramePr>
        <p:xfrm>
          <a:off x="0" y="0"/>
          <a:ext cx="12192001" cy="673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930583"/>
              </p:ext>
            </p:extLst>
          </p:nvPr>
        </p:nvGraphicFramePr>
        <p:xfrm>
          <a:off x="0" y="-24976"/>
          <a:ext cx="12037102" cy="688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710466"/>
              </p:ext>
            </p:extLst>
          </p:nvPr>
        </p:nvGraphicFramePr>
        <p:xfrm>
          <a:off x="0" y="-12295"/>
          <a:ext cx="12082072" cy="688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94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48084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489" y="94133"/>
            <a:ext cx="11676185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Поступление </a:t>
            </a:r>
            <a:r>
              <a:rPr lang="ru-RU" sz="2400" b="1" dirty="0">
                <a:solidFill>
                  <a:srgbClr val="C00000"/>
                </a:solidFill>
              </a:rPr>
              <a:t>дотаций на сбалансированность местных бюджетов на объекты благоустройства в </a:t>
            </a:r>
            <a:r>
              <a:rPr lang="ru-RU" sz="2400" b="1" dirty="0" smtClean="0">
                <a:solidFill>
                  <a:srgbClr val="C00000"/>
                </a:solidFill>
              </a:rPr>
              <a:t>2021 </a:t>
            </a:r>
            <a:r>
              <a:rPr lang="ru-RU" sz="2400" b="1" dirty="0">
                <a:solidFill>
                  <a:srgbClr val="C00000"/>
                </a:solidFill>
              </a:rPr>
              <a:t>году из областного бюджета (в соответствии с постановлением Губернатора области от 22.03.2013 №319</a:t>
            </a:r>
            <a:r>
              <a:rPr lang="ru-RU" sz="2400" b="1" dirty="0" smtClean="0">
                <a:solidFill>
                  <a:srgbClr val="C00000"/>
                </a:solidFill>
              </a:rPr>
              <a:t>) в </a:t>
            </a:r>
            <a:r>
              <a:rPr lang="ru-RU" sz="2400" b="1" dirty="0">
                <a:solidFill>
                  <a:srgbClr val="C00000"/>
                </a:solidFill>
              </a:rPr>
              <a:t>рамках </a:t>
            </a:r>
            <a:r>
              <a:rPr lang="ru-RU" sz="2400" b="1" dirty="0" smtClean="0">
                <a:solidFill>
                  <a:srgbClr val="C00000"/>
                </a:solidFill>
              </a:rPr>
              <a:t>поддержки инициатив граждан по сравнению с 2020 годом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539015"/>
              </p:ext>
            </p:extLst>
          </p:nvPr>
        </p:nvGraphicFramePr>
        <p:xfrm>
          <a:off x="60115" y="1810097"/>
          <a:ext cx="12131885" cy="498599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43211"/>
                <a:gridCol w="2261212"/>
                <a:gridCol w="2261212"/>
                <a:gridCol w="2261212"/>
                <a:gridCol w="2605038"/>
              </a:tblGrid>
              <a:tr h="20904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муниципального образования (сельского поселения)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дотаций на сбалансированность местных бюджетов  в 2021 году,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Доля от общей суммы дотаций, поступивших из областного бюджета муниципальным образованиям области,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дотаций на сбалансированность местных бюджетов в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году,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Доля от общей суммы дотаций, поступивших из областного бюджета муниципальным образованиям области, %</a:t>
                      </a:r>
                    </a:p>
                  </a:txBody>
                  <a:tcPr marL="9525" marR="9525" marT="9525" marB="0" anchor="b"/>
                </a:tc>
              </a:tr>
              <a:tr h="6302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Поселения Гороховецкого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17 099,91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15 200,30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9525" marR="9525" marT="9525" marB="0" anchor="ctr" anchorCtr="1"/>
                </a:tc>
              </a:tr>
              <a:tr h="3962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г.Гороховец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</a:tr>
              <a:tr h="4226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Денисовское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2 574,00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2 317,30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ctr" anchorCtr="1"/>
                </a:tc>
              </a:tr>
              <a:tr h="3074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Куприяновское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8 408,50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8 838,60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</a:p>
                  </a:txBody>
                  <a:tcPr marL="9525" marR="9525" marT="9525" marB="0" anchor="ctr" anchorCtr="1"/>
                </a:tc>
              </a:tr>
              <a:tr h="3528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Фоминское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6 067,41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4 044,40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 anchor="ctr" anchorCtr="1"/>
                </a:tc>
              </a:tr>
              <a:tr h="786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по муниципальным образованиям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81 886,92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71 125,30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 anchorCtr="1"/>
                </a:tc>
              </a:tr>
            </a:tbl>
          </a:graphicData>
        </a:graphic>
      </p:graphicFrame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397500" y="6796088"/>
            <a:ext cx="76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9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5711825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210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035657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6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086960"/>
              </p:ext>
            </p:extLst>
          </p:nvPr>
        </p:nvGraphicFramePr>
        <p:xfrm>
          <a:off x="0" y="128337"/>
          <a:ext cx="12192001" cy="672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3669"/>
              </p:ext>
            </p:extLst>
          </p:nvPr>
        </p:nvGraphicFramePr>
        <p:xfrm>
          <a:off x="101599" y="676894"/>
          <a:ext cx="11988802" cy="5748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906"/>
                <a:gridCol w="512057"/>
                <a:gridCol w="467530"/>
                <a:gridCol w="768085"/>
                <a:gridCol w="890533"/>
                <a:gridCol w="745822"/>
                <a:gridCol w="801480"/>
                <a:gridCol w="734690"/>
                <a:gridCol w="745822"/>
                <a:gridCol w="654666"/>
                <a:gridCol w="603211"/>
              </a:tblGrid>
              <a:tr h="3060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год, исполнение, тыс.руб.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год,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план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тыс.руб.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год,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уточн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план, тыс.руб.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год, исполнение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Структура, 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уточн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плану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год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 факту 2020 года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1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37 226,4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24 888,4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49 688,4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43 558,5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7 008,7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8 063,4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8 093,9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8 093,9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18,8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2 165,1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2 367,7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2 454,2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2 454,2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113,4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128,0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128,0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128,0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128,0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193,5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193,5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4 715,6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5 547,7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5 318,2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5 318,2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112,8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12,2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229,2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236,4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236,4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236,4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Мобилизационная и вневойсковая подготовка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229,2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236,4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236,4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236,4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103,1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444,9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357,0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1087,8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1087,8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244,5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444,9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357,0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1 087,8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1 087,8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244,5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1 421,3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1 330,3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2 894,7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2 894,7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203,7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6,6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Дорожное хозяйство (дорожные фонды)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1 250,3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1 250,3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2 859,7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2 859,7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207,1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национальной экономики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0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171,0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0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0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B30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0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0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20,5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0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0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0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4390" y="0"/>
            <a:ext cx="1155601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FF00"/>
                </a:solidFill>
              </a:rPr>
              <a:t>Динамика исполнения и структура расходной части </a:t>
            </a:r>
            <a:r>
              <a:rPr lang="ru-RU" b="1" dirty="0" smtClean="0">
                <a:solidFill>
                  <a:srgbClr val="00FF00"/>
                </a:solidFill>
              </a:rPr>
              <a:t>муниципального </a:t>
            </a:r>
            <a:r>
              <a:rPr lang="ru-RU" b="1" dirty="0">
                <a:solidFill>
                  <a:srgbClr val="00FF00"/>
                </a:solidFill>
              </a:rPr>
              <a:t>образования Куприяновское за </a:t>
            </a:r>
            <a:r>
              <a:rPr lang="ru-RU" b="1" dirty="0" smtClean="0">
                <a:solidFill>
                  <a:srgbClr val="00FF00"/>
                </a:solidFill>
              </a:rPr>
              <a:t>2021 </a:t>
            </a:r>
            <a:r>
              <a:rPr lang="ru-RU" b="1" dirty="0">
                <a:solidFill>
                  <a:srgbClr val="00FF00"/>
                </a:solidFill>
              </a:rPr>
              <a:t>год, тыс. руб.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01599" y="6524325"/>
            <a:ext cx="11988800" cy="333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21624"/>
              </p:ext>
            </p:extLst>
          </p:nvPr>
        </p:nvGraphicFramePr>
        <p:xfrm>
          <a:off x="107576" y="575033"/>
          <a:ext cx="11982826" cy="618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655"/>
                <a:gridCol w="508971"/>
                <a:gridCol w="464713"/>
                <a:gridCol w="763456"/>
                <a:gridCol w="885167"/>
                <a:gridCol w="741327"/>
                <a:gridCol w="796650"/>
                <a:gridCol w="730263"/>
                <a:gridCol w="741327"/>
                <a:gridCol w="630681"/>
                <a:gridCol w="619616"/>
              </a:tblGrid>
              <a:tr h="3538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год, исполнение, тыс.руб.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год,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план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тыс.руб.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год,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уточн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план, тыс.руб.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год, исполнение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Структура, %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6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уточн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плану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год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 факту 2020 года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7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24 588,8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13 784,9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34 859,4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29 229,5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83,8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118,9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66,1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67,1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923,8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2 153,7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5 802,4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1 918,7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33,1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207,7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23 557,0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11 523,2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28 949,0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27 202,8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115,5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63,3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62,5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3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1 100,0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54,5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666,7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1 100,0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54,5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666,7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кинематография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398,0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470,1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469,9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469,9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118,1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386,0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385,1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392,4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392,4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101,7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77,5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77,5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645,8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21,5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22,3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22,3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22,3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103,7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Периодическая печать и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издательства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21,5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22,3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22,3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22,3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103,7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85" marR="3238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433070" y="-42553"/>
            <a:ext cx="11988800" cy="625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slide.ru/documents_3/b11c3cc6595dda4bb4cd8767879c587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91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933792"/>
              </p:ext>
            </p:extLst>
          </p:nvPr>
        </p:nvGraphicFramePr>
        <p:xfrm>
          <a:off x="0" y="-293565"/>
          <a:ext cx="12192000" cy="703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65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5520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2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05117"/>
              </p:ext>
            </p:extLst>
          </p:nvPr>
        </p:nvGraphicFramePr>
        <p:xfrm>
          <a:off x="617516" y="0"/>
          <a:ext cx="11485583" cy="1199408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1485583"/>
              </a:tblGrid>
              <a:tr h="1199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Отчет об исполнении обязательств муниципального образования - получателя дотации в соответствии с соглашением об условиях предоставления дотации на выравнивание бюджетной обеспеченности из районного </a:t>
                      </a:r>
                      <a:r>
                        <a:rPr lang="ru-RU" sz="1800" b="1" u="none" strike="noStrike" dirty="0" smtClean="0">
                          <a:effectLst/>
                        </a:rPr>
                        <a:t>бюджета бюджету </a:t>
                      </a:r>
                      <a:r>
                        <a:rPr lang="ru-RU" sz="1800" b="1" u="none" strike="noStrike" dirty="0">
                          <a:effectLst/>
                        </a:rPr>
                        <a:t>муниципального образования Куприяновское </a:t>
                      </a:r>
                      <a:r>
                        <a:rPr lang="ru-RU" sz="1800" b="1" u="none" strike="noStrike" dirty="0" smtClean="0">
                          <a:effectLst/>
                        </a:rPr>
                        <a:t>от 03.02.2021</a:t>
                      </a:r>
                      <a:r>
                        <a:rPr lang="ru-RU" sz="18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dirty="0" smtClean="0">
                          <a:effectLst/>
                        </a:rPr>
                        <a:t>№ 3 </a:t>
                      </a:r>
                      <a:r>
                        <a:rPr lang="ru-RU" sz="1800" b="1" u="none" strike="noStrike" dirty="0">
                          <a:effectLst/>
                        </a:rPr>
                        <a:t>по состоянию на 01 января </a:t>
                      </a:r>
                      <a:r>
                        <a:rPr lang="ru-RU" sz="1800" b="1" u="none" strike="noStrike" dirty="0" smtClean="0">
                          <a:effectLst/>
                        </a:rPr>
                        <a:t>2022 </a:t>
                      </a:r>
                      <a:r>
                        <a:rPr lang="ru-RU" sz="1800" b="1" u="none" strike="noStrike" dirty="0">
                          <a:effectLst/>
                        </a:rPr>
                        <a:t>года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40" marR="7740" marT="774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9265"/>
              </p:ext>
            </p:extLst>
          </p:nvPr>
        </p:nvGraphicFramePr>
        <p:xfrm>
          <a:off x="63501" y="1397000"/>
          <a:ext cx="12039599" cy="546100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192245"/>
                <a:gridCol w="1227986"/>
                <a:gridCol w="2362537"/>
                <a:gridCol w="1735197"/>
                <a:gridCol w="1521634"/>
              </a:tblGrid>
              <a:tr h="1559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Обязательство</a:t>
                      </a:r>
                      <a:r>
                        <a:rPr lang="ru-RU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 муниципального образования, включенное в абзац 2 </a:t>
                      </a:r>
                      <a:r>
                        <a:rPr lang="ru-RU" sz="1800" b="1" u="none" strike="noStrike" dirty="0" err="1">
                          <a:solidFill>
                            <a:srgbClr val="FFFF00"/>
                          </a:solidFill>
                          <a:effectLst/>
                        </a:rPr>
                        <a:t>пп</a:t>
                      </a:r>
                      <a:r>
                        <a:rPr lang="ru-RU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. 2.1.2 пункта 2.1 соглашения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7048" marR="7048" marT="704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ед. изм.</a:t>
                      </a:r>
                      <a:endParaRPr lang="ru-RU" sz="1800" b="1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7048" marR="7048" marT="704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Утверждено постановлением администрации Гороховецкого района от 09.11.2011 № 804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7048" marR="7048" marT="704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Исполнение </a:t>
                      </a:r>
                      <a:r>
                        <a:rPr lang="ru-RU" sz="18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за 2021 год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7048" marR="7048" marT="704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FFFF00"/>
                          </a:solidFill>
                          <a:effectLst/>
                        </a:rPr>
                        <a:t>Выполнение обязательства (да/нет)</a:t>
                      </a:r>
                      <a:endParaRPr lang="ru-RU" sz="1800" b="1" i="0" u="none" strike="noStrike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7048" marR="7048" marT="7048" marB="0" anchor="ctr">
                    <a:solidFill>
                      <a:srgbClr val="002060"/>
                    </a:solidFill>
                  </a:tcPr>
                </a:tc>
              </a:tr>
              <a:tr h="3901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Соблюдение нормативов формирования расходов на содержание органов местного самоуправления, утвержденных постановлением администрации Гороховецкого района от 09.11.2011 № 804 «Об утверждении нормативов формирования расходов на содержание органов местного самоуправления поселений Гороховецкого района и установлении общего условия предоставления межбюджетных трансфертов из бюджета муниципального образования Гороховецкий район»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7048" marR="7048" marT="704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% от общей суммы расходов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7048" marR="7048" marT="704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16,2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7048" marR="7048" marT="704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5,63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7048" marR="7048" marT="704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да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7048" marR="7048" marT="7048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863866"/>
              </p:ext>
            </p:extLst>
          </p:nvPr>
        </p:nvGraphicFramePr>
        <p:xfrm>
          <a:off x="0" y="1"/>
          <a:ext cx="12090399" cy="669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568506"/>
              </p:ext>
            </p:extLst>
          </p:nvPr>
        </p:nvGraphicFramePr>
        <p:xfrm>
          <a:off x="0" y="1"/>
          <a:ext cx="12192000" cy="7196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400687"/>
              </p:ext>
            </p:extLst>
          </p:nvPr>
        </p:nvGraphicFramePr>
        <p:xfrm>
          <a:off x="0" y="0"/>
          <a:ext cx="12192000" cy="673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095810"/>
              </p:ext>
            </p:extLst>
          </p:nvPr>
        </p:nvGraphicFramePr>
        <p:xfrm>
          <a:off x="-112294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7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375050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8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034882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128574"/>
              </p:ext>
            </p:extLst>
          </p:nvPr>
        </p:nvGraphicFramePr>
        <p:xfrm>
          <a:off x="0" y="-101600"/>
          <a:ext cx="12192000" cy="695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2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orage.inovaco.ru/media/cache/c1/64/c4/26/62/c4/c164c42662c4a33b41c74805f69ffd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6"/>
            <a:ext cx="12192000" cy="67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426274"/>
              </p:ext>
            </p:extLst>
          </p:nvPr>
        </p:nvGraphicFramePr>
        <p:xfrm>
          <a:off x="0" y="1"/>
          <a:ext cx="12191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067222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073803"/>
              </p:ext>
            </p:extLst>
          </p:nvPr>
        </p:nvGraphicFramePr>
        <p:xfrm>
          <a:off x="-3080" y="0"/>
          <a:ext cx="1219508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75827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884" y="1685073"/>
            <a:ext cx="11403722" cy="3416320"/>
          </a:xfrm>
          <a:prstGeom prst="rect">
            <a:avLst/>
          </a:prstGeom>
          <a:solidFill>
            <a:srgbClr val="4B0108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Программная </a:t>
            </a:r>
            <a:r>
              <a:rPr lang="ru-RU" sz="5400" b="1" dirty="0" smtClean="0">
                <a:solidFill>
                  <a:srgbClr val="FFFF00"/>
                </a:solidFill>
              </a:rPr>
              <a:t>деятельность </a:t>
            </a:r>
            <a:r>
              <a:rPr lang="ru-RU" sz="5400" b="1" dirty="0">
                <a:solidFill>
                  <a:srgbClr val="FFFF00"/>
                </a:solidFill>
              </a:rPr>
              <a:t>расходов </a:t>
            </a:r>
            <a:r>
              <a:rPr lang="ru-RU" sz="5400" b="1" dirty="0" smtClean="0">
                <a:solidFill>
                  <a:srgbClr val="FFFF00"/>
                </a:solidFill>
              </a:rPr>
              <a:t>бюджета  </a:t>
            </a:r>
            <a:r>
              <a:rPr lang="ru-RU" sz="5400" b="1" dirty="0">
                <a:solidFill>
                  <a:srgbClr val="FFFF00"/>
                </a:solidFill>
              </a:rPr>
              <a:t>муниципального образования Куприяновское</a:t>
            </a:r>
          </a:p>
        </p:txBody>
      </p:sp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143549"/>
            <a:ext cx="1206137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Муниципальные программы муниципального образования Куприяновское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02786"/>
              </p:ext>
            </p:extLst>
          </p:nvPr>
        </p:nvGraphicFramePr>
        <p:xfrm>
          <a:off x="866274" y="26046140"/>
          <a:ext cx="9738894" cy="45055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9138"/>
                <a:gridCol w="8183125"/>
                <a:gridCol w="1256631"/>
              </a:tblGrid>
              <a:tr h="7026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 </a:t>
                      </a:r>
                      <a:r>
                        <a:rPr lang="ru-RU" sz="1200" b="1" dirty="0"/>
                        <a:t>п/п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Наименование муниципальной программы</a:t>
                      </a:r>
                      <a:endParaRPr lang="ru-RU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Сумма финансирования</a:t>
                      </a:r>
                      <a:r>
                        <a:rPr lang="ru-RU" sz="1200" b="1" baseline="0" dirty="0" smtClean="0"/>
                        <a:t> в 2018 г., тыс. руб.</a:t>
                      </a:r>
                      <a:endParaRPr lang="ru-RU" sz="1200" dirty="0"/>
                    </a:p>
                  </a:txBody>
                  <a:tcPr marL="0" marR="0" marT="0" marB="0" anchor="ctr"/>
                </a:tc>
              </a:tr>
              <a:tr h="4591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hlinkClick r:id="rId2"/>
                        </a:rPr>
                        <a:t>Муниципальная программа "Благоустройство населённых пунктов муниципального образования </a:t>
                      </a:r>
                      <a:r>
                        <a:rPr lang="ru-RU" sz="1200" dirty="0" smtClean="0">
                          <a:hlinkClick r:id="rId2"/>
                        </a:rPr>
                        <a:t>Куприяновское«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(Утверждена постановлением</a:t>
                      </a:r>
                      <a:r>
                        <a:rPr lang="ru-RU" sz="1200" baseline="0" dirty="0" smtClean="0"/>
                        <a:t> администрации муниципального образования Куприяновское от 02.12.2014 № 89)</a:t>
                      </a:r>
                      <a:endParaRPr lang="ru-RU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0" marR="0" marT="0" marB="0"/>
                </a:tc>
              </a:tr>
              <a:tr h="591671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hlinkClick r:id="rId3"/>
                        </a:rPr>
                        <a:t>Муниципальная программа "Обеспечение первичных мер пожарной безопасности на территории муниципального образования </a:t>
                      </a:r>
                      <a:r>
                        <a:rPr lang="ru-RU" sz="1200" dirty="0" smtClean="0">
                          <a:hlinkClick r:id="rId3"/>
                        </a:rPr>
                        <a:t>Куприяновское«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(Утверждена постановлением</a:t>
                      </a:r>
                      <a:r>
                        <a:rPr lang="ru-RU" sz="1200" baseline="0" dirty="0" smtClean="0"/>
                        <a:t> администрации муниципального образования Куприяновское от 02.12.2014 № 90)</a:t>
                      </a:r>
                      <a:endParaRPr lang="ru-RU" sz="1200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0" marR="0" marT="0" marB="0"/>
                </a:tc>
              </a:tr>
              <a:tr h="591671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hlinkClick r:id="rId4"/>
                        </a:rPr>
                        <a:t>Муниципальная программа "АДРЕСНАЯ СОЦИАЛЬНАЯ ПОДДЕРЖКА ОТДЕЛЬНЫХ КАТЕГОРИЙ ГРАЖДАН МУНИЦИПАЛЬНОГО ОБРАЗОВАНИЯ </a:t>
                      </a:r>
                      <a:r>
                        <a:rPr lang="ru-RU" sz="1200" dirty="0" smtClean="0">
                          <a:hlinkClick r:id="rId4"/>
                        </a:rPr>
                        <a:t>КУПРИЯНОВСКОЕ«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(Утверждена постановлением</a:t>
                      </a:r>
                      <a:r>
                        <a:rPr lang="ru-RU" sz="1200" baseline="0" dirty="0" smtClean="0"/>
                        <a:t> администрации муниципального образования Куприяновское от 13.02.2015 № 9)</a:t>
                      </a:r>
                      <a:endParaRPr lang="ru-RU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0" marR="0" marT="0" marB="0"/>
                </a:tc>
              </a:tr>
              <a:tr h="412376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hlinkClick r:id="rId5"/>
                        </a:rPr>
                        <a:t>Муниципальная программа «Противодействие коррупции в муниципальном образовании Куприяновское</a:t>
                      </a:r>
                      <a:r>
                        <a:rPr lang="ru-RU" sz="1200" dirty="0" smtClean="0">
                          <a:hlinkClick r:id="rId5"/>
                        </a:rPr>
                        <a:t>»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(Утверждена постановлением</a:t>
                      </a:r>
                      <a:r>
                        <a:rPr lang="ru-RU" sz="1200" baseline="0" dirty="0" smtClean="0"/>
                        <a:t> администрации муниципального образования Куприяновское от 13.08.2015 № 181)</a:t>
                      </a:r>
                      <a:endParaRPr lang="ru-RU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0" marR="0" marT="0" marB="0"/>
                </a:tc>
              </a:tr>
              <a:tr h="591671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hlinkClick r:id="rId6"/>
                        </a:rPr>
                        <a:t>Муниципальная программа </a:t>
                      </a:r>
                      <a:r>
                        <a:rPr lang="ru-RU" sz="1200" i="1" dirty="0">
                          <a:hlinkClick r:id="rId6"/>
                        </a:rPr>
                        <a:t>«Устойчивое развитие сельских территорий муниципального образования Куприяновское на 2014- 2017 годы и на период до 2020 года» </a:t>
                      </a:r>
                      <a:endParaRPr lang="ru-RU" sz="1200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(Утверждена постановлением</a:t>
                      </a:r>
                      <a:r>
                        <a:rPr lang="ru-RU" sz="1200" baseline="0" dirty="0" smtClean="0"/>
                        <a:t> администрации муниципального образования Куприяновское от 03.08.2015 № 172)</a:t>
                      </a:r>
                      <a:endParaRPr lang="ru-RU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0" marR="0" marT="0" marB="0"/>
                </a:tc>
              </a:tr>
              <a:tr h="59167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hlinkClick r:id="rId7"/>
                        </a:rPr>
                        <a:t>Муниципальная программа</a:t>
                      </a:r>
                      <a:r>
                        <a:rPr lang="ru-RU" sz="1200" i="1" dirty="0">
                          <a:hlinkClick r:id="rId7"/>
                        </a:rPr>
                        <a:t> «Управление муниципальным имуществом и земельными ресурсами муниципального образования Куприяновское</a:t>
                      </a:r>
                      <a:r>
                        <a:rPr lang="ru-RU" sz="1200" i="1" dirty="0" smtClean="0">
                          <a:hlinkClick r:id="rId7"/>
                        </a:rPr>
                        <a:t>»</a:t>
                      </a:r>
                      <a:endParaRPr lang="ru-RU" sz="1200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(Утверждена постановлением</a:t>
                      </a:r>
                      <a:r>
                        <a:rPr lang="ru-RU" sz="1200" baseline="0" dirty="0" smtClean="0"/>
                        <a:t> администрации муниципального образования Куприяновское от 15.09.2015 № 217</a:t>
                      </a:r>
                      <a:endParaRPr lang="ru-RU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0" marR="0" marT="0" marB="0"/>
                </a:tc>
              </a:tr>
              <a:tr h="5647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>
                          <a:hlinkClick r:id="rId8"/>
                        </a:rPr>
                        <a:t>Муниципальная адресная программа «Переселение граждан из аварийного жилищного фонда муниципального образования Куприяновское в 2017-2022 годах</a:t>
                      </a:r>
                      <a:r>
                        <a:rPr lang="ru-RU" sz="1200" i="1" dirty="0" smtClean="0">
                          <a:hlinkClick r:id="rId8"/>
                        </a:rPr>
                        <a:t>»</a:t>
                      </a:r>
                      <a:endParaRPr lang="ru-RU" sz="1200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(Утверждена постановлением</a:t>
                      </a:r>
                      <a:r>
                        <a:rPr lang="ru-RU" sz="1200" baseline="0" dirty="0" smtClean="0"/>
                        <a:t> администрации муниципального образования Куприяновское от 10.04.2018 № 57</a:t>
                      </a:r>
                      <a:endParaRPr lang="ru-RU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809035"/>
              </p:ext>
            </p:extLst>
          </p:nvPr>
        </p:nvGraphicFramePr>
        <p:xfrm>
          <a:off x="130628" y="719623"/>
          <a:ext cx="11969932" cy="6138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96"/>
                <a:gridCol w="9555814"/>
                <a:gridCol w="1915422"/>
              </a:tblGrid>
              <a:tr h="129456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 </a:t>
                      </a:r>
                      <a:r>
                        <a:rPr lang="ru-RU" sz="1800" b="1" dirty="0"/>
                        <a:t>п/п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Наименование муниципальной программы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Сумма финансирования за 2021 год, </a:t>
                      </a:r>
                    </a:p>
                    <a:p>
                      <a:pPr algn="ctr"/>
                      <a:r>
                        <a:rPr lang="ru-RU" sz="1800" b="1" dirty="0" smtClean="0"/>
                        <a:t>тыс. руб.</a:t>
                      </a:r>
                      <a:endParaRPr lang="ru-RU" sz="1800" b="1" dirty="0"/>
                    </a:p>
                  </a:txBody>
                  <a:tcPr/>
                </a:tc>
              </a:tr>
              <a:tr h="5538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hlinkClick r:id="rId2"/>
                        </a:rPr>
                        <a:t>Муниципальная программа "Благоустройство населённых пунктов муниципального образования Куприяновское"</a:t>
                      </a:r>
                      <a:endParaRPr lang="ru-RU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25 505,9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59749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hlinkClick r:id="rId3"/>
                        </a:rPr>
                        <a:t>Муниципальная программа "Обеспечение первичных мер пожарной безопасности на территории муниципального образования Куприяновское"</a:t>
                      </a:r>
                      <a:endParaRPr lang="ru-RU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1 050,8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4726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hlinkClick r:id="rId9"/>
                        </a:rPr>
                        <a:t>Муниципальная программа «Социальная политика </a:t>
                      </a:r>
                      <a:r>
                        <a:rPr lang="ru-RU" sz="1600" b="1" dirty="0" smtClean="0">
                          <a:hlinkClick r:id="rId9"/>
                        </a:rPr>
                        <a:t>муниципального образования </a:t>
                      </a:r>
                      <a:r>
                        <a:rPr lang="ru-RU" sz="1600" b="1" dirty="0">
                          <a:hlinkClick r:id="rId9"/>
                        </a:rPr>
                        <a:t>Куприяновское»</a:t>
                      </a:r>
                      <a:endParaRPr lang="ru-RU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471,9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53110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hlinkClick r:id="rId5"/>
                        </a:rPr>
                        <a:t>Муниципальная программа «Противодействие коррупции в муниципальном образовании Куприяновское»</a:t>
                      </a:r>
                      <a:endParaRPr lang="ru-RU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216,5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53110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hlinkClick r:id="rId10"/>
                        </a:rPr>
                        <a:t>Муниципальная программа «Комплексное развитие сельских территорий  муниципального образования Куприяновское на  2020-2022 годы и на период до 2025 года»</a:t>
                      </a:r>
                      <a:endParaRPr lang="ru-RU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2 296,9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59749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hlinkClick r:id="rId7"/>
                        </a:rPr>
                        <a:t>Муниципальная программа</a:t>
                      </a:r>
                      <a:r>
                        <a:rPr lang="ru-RU" sz="1600" b="1" i="1" dirty="0">
                          <a:hlinkClick r:id="rId7"/>
                        </a:rPr>
                        <a:t> «Управление муниципальным имуществом и земельными ресурсами муниципального образования Куприяновское»</a:t>
                      </a:r>
                      <a:endParaRPr lang="ru-RU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842,6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59749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hlinkClick r:id="rId8"/>
                        </a:rPr>
                        <a:t>Муниципальная адресная программа «Переселение граждан из аварийного жилищного фонда муниципального образования </a:t>
                      </a:r>
                      <a:r>
                        <a:rPr lang="ru-RU" sz="1600" b="1" i="1" dirty="0" smtClean="0">
                          <a:hlinkClick r:id="rId8"/>
                        </a:rPr>
                        <a:t>Куприяновское»</a:t>
                      </a:r>
                      <a:endParaRPr lang="ru-RU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1 875,0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5642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</a:t>
                      </a:r>
                      <a:endParaRPr lang="ru-RU" sz="16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hlinkClick r:id="rId11"/>
                        </a:rPr>
                        <a:t>Муниципальная программа «Обеспечение муниципального управления в муниципальном образовании Куприяновское»</a:t>
                      </a:r>
                      <a:endParaRPr lang="ru-RU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11 298,9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98328"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 Т О Г О</a:t>
                      </a:r>
                      <a:endParaRPr lang="ru-RU" sz="1600" b="1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43 558,5</a:t>
                      </a:r>
                      <a:endParaRPr lang="ru-RU" sz="1600" b="1" dirty="0"/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6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4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909049"/>
              </p:ext>
            </p:extLst>
          </p:nvPr>
        </p:nvGraphicFramePr>
        <p:xfrm>
          <a:off x="1" y="121920"/>
          <a:ext cx="12192000" cy="673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1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311616"/>
              </p:ext>
            </p:extLst>
          </p:nvPr>
        </p:nvGraphicFramePr>
        <p:xfrm>
          <a:off x="0" y="944828"/>
          <a:ext cx="12115800" cy="5806493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31801"/>
                <a:gridCol w="5913120"/>
                <a:gridCol w="1127760"/>
                <a:gridCol w="1036320"/>
                <a:gridCol w="1112520"/>
                <a:gridCol w="1249680"/>
                <a:gridCol w="1244599"/>
              </a:tblGrid>
              <a:tr h="1109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 п/п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Муниципальная программа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2021 год, </a:t>
                      </a:r>
                      <a:r>
                        <a:rPr lang="ru-RU" sz="1400" b="1" dirty="0" smtClean="0">
                          <a:effectLst/>
                        </a:rPr>
                        <a:t>первонач.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план</a:t>
                      </a:r>
                      <a:r>
                        <a:rPr lang="ru-RU" sz="1400" b="1" dirty="0">
                          <a:effectLst/>
                        </a:rPr>
                        <a:t>, тыс.руб.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2021 год, </a:t>
                      </a:r>
                      <a:r>
                        <a:rPr lang="ru-RU" sz="1400" b="1" dirty="0" smtClean="0">
                          <a:effectLst/>
                        </a:rPr>
                        <a:t>уточненный </a:t>
                      </a:r>
                      <a:r>
                        <a:rPr lang="ru-RU" sz="1400" b="1" dirty="0">
                          <a:effectLst/>
                        </a:rPr>
                        <a:t>план, тыс.руб.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Исполнено за 2021 год, тыс.руб.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% </a:t>
                      </a:r>
                      <a:r>
                        <a:rPr lang="ru-RU" sz="1400" b="1" dirty="0" smtClean="0">
                          <a:effectLst/>
                        </a:rPr>
                        <a:t>исполнения </a:t>
                      </a:r>
                      <a:r>
                        <a:rPr lang="ru-RU" sz="1400" b="1" dirty="0">
                          <a:effectLst/>
                        </a:rPr>
                        <a:t>к </a:t>
                      </a:r>
                      <a:r>
                        <a:rPr lang="ru-RU" sz="1400" b="1" dirty="0" smtClean="0">
                          <a:effectLst/>
                        </a:rPr>
                        <a:t>уточненному </a:t>
                      </a:r>
                      <a:r>
                        <a:rPr lang="ru-RU" sz="1400" b="1" dirty="0">
                          <a:effectLst/>
                        </a:rPr>
                        <a:t>плану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в общем объеме </a:t>
                      </a:r>
                      <a:r>
                        <a:rPr lang="ru-RU" sz="1400" b="1" dirty="0" smtClean="0">
                          <a:effectLst/>
                        </a:rPr>
                        <a:t>программных </a:t>
                      </a:r>
                      <a:r>
                        <a:rPr lang="ru-RU" sz="1400" b="1" dirty="0">
                          <a:effectLst/>
                        </a:rPr>
                        <a:t>расходов, %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6407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Благоустройство населенных пунктов муниципального образования Куприяновское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10 408,5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27 752,1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25 505,9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91,9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58,6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6407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Обеспечение первичных мер пожарной безопасности на территории муниципального образования Куприяновское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320,0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1 050,8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1 050,8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100,0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2,4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640715" algn="l"/>
                        </a:tabLst>
                      </a:pPr>
                      <a:r>
                        <a:rPr lang="ru-RU" sz="1400" b="1" u="none" strike="noStrike" spc="0" dirty="0">
                          <a:effectLst/>
                        </a:rPr>
                        <a:t>Социальная политика муниципального образования Куприяновское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472,1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471,9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471,9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100,0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1,1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640715" algn="l"/>
                        </a:tabLst>
                      </a:pPr>
                      <a:r>
                        <a:rPr lang="ru-RU" sz="1400" b="1" u="none" strike="noStrike" spc="0" dirty="0">
                          <a:effectLst/>
                        </a:rPr>
                        <a:t>Противодействие коррупции в муниципальном образовании Куприяновское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207,6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216,5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216,5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100,0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640715" algn="l"/>
                        </a:tabLst>
                      </a:pPr>
                      <a:r>
                        <a:rPr lang="ru-RU" sz="1400" b="1" u="none" strike="noStrike" spc="0" dirty="0">
                          <a:effectLst/>
                        </a:rPr>
                        <a:t>Комплексное развитие сельских территорий муниципального образования Куприяновское на 2020-2022 годы и на период до 2025 года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1 214,7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2 296,9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2 296,9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100,0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5,3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6407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Управление муниципальным имуществом и земельными ресурсами муниципального образования Куприяновское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591,9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842,6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842,6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100,0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1,9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6407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Переселение граждан из аварийного жилищного фонда муниципального образовании Куприяновское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2 110,1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5 758,7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1 875,0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32,6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4,3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6407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Обеспечение муниципального управления в муниципальном образовании Куприяновское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9 563,5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11 298,9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11 298,9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100,0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25,9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36">
                <a:tc grid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640715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В С Е Г О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640715" algn="l"/>
                        </a:tabLs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24888,4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49 688,4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43 558,5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87,7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100,0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4390" y="49440"/>
            <a:ext cx="11556010" cy="7694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FF00"/>
                </a:solidFill>
              </a:rPr>
              <a:t>Информация о муниципальных программах, реализуемых </a:t>
            </a:r>
            <a:r>
              <a:rPr lang="ru-RU" sz="2000" b="1" dirty="0" smtClean="0">
                <a:solidFill>
                  <a:srgbClr val="00FF00"/>
                </a:solidFill>
              </a:rPr>
              <a:t>муниципальным </a:t>
            </a:r>
            <a:r>
              <a:rPr lang="ru-RU" sz="2400" b="1" dirty="0" smtClean="0">
                <a:solidFill>
                  <a:srgbClr val="00FF00"/>
                </a:solidFill>
              </a:rPr>
              <a:t>образованием</a:t>
            </a:r>
            <a:r>
              <a:rPr lang="ru-RU" sz="2000" b="1" dirty="0" smtClean="0">
                <a:solidFill>
                  <a:srgbClr val="00FF00"/>
                </a:solidFill>
              </a:rPr>
              <a:t> </a:t>
            </a:r>
            <a:r>
              <a:rPr lang="ru-RU" sz="2000" b="1" dirty="0">
                <a:solidFill>
                  <a:srgbClr val="00FF00"/>
                </a:solidFill>
              </a:rPr>
              <a:t>Куприяновское в 2021 году</a:t>
            </a:r>
            <a:endParaRPr lang="ru-RU" sz="2000" dirty="0">
              <a:solidFill>
                <a:srgbClr val="00FF00"/>
              </a:solidFill>
            </a:endParaRPr>
          </a:p>
        </p:txBody>
      </p:sp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799695"/>
              </p:ext>
            </p:extLst>
          </p:nvPr>
        </p:nvGraphicFramePr>
        <p:xfrm>
          <a:off x="0" y="-104504"/>
          <a:ext cx="12209157" cy="6962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11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68503" y="0"/>
            <a:ext cx="11523497" cy="6832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Муниципальная программа </a:t>
            </a:r>
            <a:r>
              <a:rPr lang="ru-RU" sz="2200" b="1" dirty="0">
                <a:solidFill>
                  <a:srgbClr val="FF0000"/>
                </a:solidFill>
              </a:rPr>
              <a:t>"Благоустройство населённых пунктов муниципального образования </a:t>
            </a:r>
            <a:r>
              <a:rPr lang="ru-RU" sz="2200" b="1" dirty="0" smtClean="0">
                <a:solidFill>
                  <a:srgbClr val="FF0000"/>
                </a:solidFill>
              </a:rPr>
              <a:t>Куприяновское». 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ОТЧЕТ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ОБ ИСПОЛНЕНИИ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ПРОГРАММЫ за 2021 год, тыс. руб.</a:t>
            </a: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34014"/>
              </p:ext>
            </p:extLst>
          </p:nvPr>
        </p:nvGraphicFramePr>
        <p:xfrm>
          <a:off x="27253" y="902208"/>
          <a:ext cx="12164747" cy="5955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263"/>
                <a:gridCol w="2759726"/>
                <a:gridCol w="1171683"/>
                <a:gridCol w="1170575"/>
                <a:gridCol w="1071053"/>
                <a:gridCol w="1132608"/>
                <a:gridCol w="4030839"/>
              </a:tblGrid>
              <a:tr h="4760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пункта Программы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Программы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финансирование на отчётный год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выполнении, количественные и (или) качественные показатели, характеризующие выполнение, за отчетный период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</a:tr>
              <a:tr h="852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</a:t>
                      </a:r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бюджет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</a:t>
                      </a:r>
                      <a:r>
                        <a:rPr lang="ru-RU" sz="15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</a:tr>
              <a:tr h="32461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1. Повышение уровня внешнего благоустройства, инфраструктуры и санитарного содержания поселения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83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1.1.  Приведение в качественное состояние элементов инфраструктуры благоустройства поселения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5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Капитальный ремонт, текущее содержание, восстановление и обслуживание сетей уличного освещения территории поселения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1 620,73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1620,73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Процент обеспечения работы фонарей уличного освещения в населенных пунктах -100% (замена 90 светильников, приобретено 97,8 тыс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кВт-ч 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электроэнергии)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Созданы условия, комфортные для проживания жителей МО</a:t>
                      </a: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  <a:tr h="947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  <a:endParaRPr lang="ru-RU" sz="105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Оборудование детских площадок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1 120,07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556,70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6,67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556,70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благоустроенных детских площадок – 3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Созданы условия, комфортные для проживания жителей МО</a:t>
                      </a: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  <a:tr h="447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</a:t>
                      </a:r>
                      <a:endParaRPr lang="ru-RU" sz="105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Благоустройство колодцев в населенных пунктах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234,0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109,5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109,5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Благоустроено 2 колодца</a:t>
                      </a: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  <a:tr h="923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</a:t>
                      </a:r>
                      <a:endParaRPr lang="ru-RU" sz="1050" b="1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Благоустройство элементов простейшего водоснабжения</a:t>
                      </a:r>
                      <a:b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 участием средств добровольного пожертвования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582,0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291,0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291,0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Очистка и углубление 2 водоемов в д. Ветельницы и д. </a:t>
                      </a:r>
                      <a:r>
                        <a:rPr lang="ru-RU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Морозовка</a:t>
                      </a:r>
                      <a:endParaRPr lang="ru-RU" sz="11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e1apcabchchk.xn--p1ai/tinybrowser/fulls/files/dokumenty/postanovleniya/2018/234/ilovepdf_co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3456" y="53032"/>
            <a:ext cx="9741408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ОТЧЕТ ОБ ИСПОЛНЕНИИ </a:t>
            </a:r>
            <a:r>
              <a:rPr lang="ru-RU" sz="2400" b="1" dirty="0" smtClean="0">
                <a:solidFill>
                  <a:srgbClr val="002060"/>
                </a:solidFill>
              </a:rPr>
              <a:t>ПРОГРАММЫ - Продолжение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96438"/>
              </p:ext>
            </p:extLst>
          </p:nvPr>
        </p:nvGraphicFramePr>
        <p:xfrm>
          <a:off x="0" y="748145"/>
          <a:ext cx="12192000" cy="6044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4470"/>
                <a:gridCol w="3116844"/>
                <a:gridCol w="1446728"/>
                <a:gridCol w="1050077"/>
                <a:gridCol w="827708"/>
                <a:gridCol w="1111845"/>
                <a:gridCol w="3754328"/>
              </a:tblGrid>
              <a:tr h="4198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№ пункта Программы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Наименование мероприятия Программы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Плановое финансирование на отчётный </a:t>
                      </a:r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Фактическое </a:t>
                      </a:r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исполнение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Сведения о выполнении, количественные и (или) качественные показатели, характеризующие выполнение, за отчетный период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</a:tr>
              <a:tr h="592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>
                          <a:solidFill>
                            <a:srgbClr val="00FF00"/>
                          </a:solidFill>
                          <a:effectLst/>
                        </a:rPr>
                        <a:t>област</a:t>
                      </a:r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. бюджет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местный бюджет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 smtClean="0">
                          <a:solidFill>
                            <a:srgbClr val="00FF00"/>
                          </a:solidFill>
                          <a:effectLst/>
                        </a:rPr>
                        <a:t>внебюд</a:t>
                      </a:r>
                      <a:r>
                        <a:rPr lang="ru-RU" sz="15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. 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</a:tr>
              <a:tr h="1056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Благоустройство по замощению земельных участков, предназначенных для прохода и проезда, с участием средств добровольного пожертвования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13 891,6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6 945,80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6 945,80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Замощено земельных участков, предназначенных для прохода и проезда, протяженностью 8,6 км в 16 населенных пунктах. Созданы условия, комфортные для проживания жителей МО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488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Обустройство малых архитектурных форм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16,0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i="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оздание среды, комфортной для проживания жителей МО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25220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</a:rPr>
                        <a:t>Задача 1.2. Повышение уровня эстетического вида сельского поселения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1475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Удаление аварийных и естественно усохших деревьев на территории поселения и благоустройство объектов озеленения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112,74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18,50</a:t>
                      </a: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75,74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18,50</a:t>
                      </a: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Спилено и вывезено 24 аварийных деревьев в населенных пунктах, обустройство цветников и газонов, приобретение и высадка кустов.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Улучшение благоустройства объектов озеленения в населенных пунктах и повышение эстетического вида населенных пунктов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1475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1050" b="1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Ремонт и реконструкция обелисков участникам ВОВ и бюстов участникам ВОВ Героям Советского Союза, содержание мест захоронения</a:t>
                      </a:r>
                      <a:endParaRPr lang="ru-RU" sz="1050" b="1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98,83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25,00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48,83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25,00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Обеспечено содержание в надлежащим состоянии существующих 8 мест воинской славы, мест захоронения и стелы в 2 населенных пунктах. </a:t>
                      </a:r>
                    </a:p>
                    <a:p>
                      <a:pPr algn="ctr"/>
                      <a:r>
                        <a:rPr lang="ru-RU" sz="1400" b="0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эстетического вида населенных пунктов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3410"/>
              </p:ext>
            </p:extLst>
          </p:nvPr>
        </p:nvGraphicFramePr>
        <p:xfrm>
          <a:off x="0" y="568543"/>
          <a:ext cx="12215753" cy="6228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841"/>
                <a:gridCol w="2953403"/>
                <a:gridCol w="1024651"/>
                <a:gridCol w="1028160"/>
                <a:gridCol w="1203238"/>
                <a:gridCol w="1117294"/>
                <a:gridCol w="4027166"/>
              </a:tblGrid>
              <a:tr h="5002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№ пункта Программы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Наименование мероприятия Программы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Плановое финансирование на отчётный </a:t>
                      </a:r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Фактическое </a:t>
                      </a:r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исполнение.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Сведения о выполнении, количественные и (или) качественные показатели, характеризующие выполнение, за отчетный период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</a:tr>
              <a:tr h="712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>
                          <a:solidFill>
                            <a:srgbClr val="00FF00"/>
                          </a:solidFill>
                          <a:effectLst/>
                        </a:rPr>
                        <a:t>област</a:t>
                      </a:r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. бюджет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местный бюджет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 smtClean="0">
                          <a:solidFill>
                            <a:srgbClr val="00FF00"/>
                          </a:solidFill>
                          <a:effectLst/>
                        </a:rPr>
                        <a:t>внебюд</a:t>
                      </a:r>
                      <a:r>
                        <a:rPr lang="ru-RU" sz="15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. 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</a:tr>
              <a:tr h="857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11.</a:t>
                      </a:r>
                      <a:endParaRPr lang="ru-RU" sz="1050" b="1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Проведение благоустройства территорий населенных пунктов</a:t>
                      </a:r>
                      <a:endParaRPr lang="ru-RU" sz="1050" b="1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4 660,63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454,00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-50165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2 510,73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454,00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Проведено благоустройство территорий в населенных пунктах.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эстетического вида населенных пунктов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24220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2. Обеспечение санитарно-эпидемиологического благополучия населения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24220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Задача 2.1. Повышение уровня санитарного содержания населенных пунктов 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1492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13.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Мероприятия по санитарной очистке, и ликвидации несанкционированных свалок мусора на территории МО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2 284,65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1 284,65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Обустроено 10 контейнерных площадок для сбора и накопления ТБ, вывезено 516 тыс. куб. м мусора с несанкционированных свалок, ликвидировано 36 несанкционированных свалок. Улучшена экологическая обстановка и санитарное состояние населенных пунктов и окружающей среды.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31090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2.2. Повышение эпидемиологического уровня содержания населенных пунктов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15.</a:t>
                      </a:r>
                      <a:endParaRPr lang="ru-RU" sz="1050" b="1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Проведение экологического анализа воды в открытых водоемах на предмет безопасности и загрязнение</a:t>
                      </a:r>
                      <a:endParaRPr lang="ru-RU" sz="1050" b="1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2,6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2,6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16.</a:t>
                      </a: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Предотвращение распространения борщевика Сосновского</a:t>
                      </a: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128,20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2 967,77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156,19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Обработанная площадь, засоренная борщевиком Сосновского 296,6854 га при доведенном целевом показателе 114,3 га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43456" y="0"/>
            <a:ext cx="9741408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ОТЧЕТ ОБ ИСПОЛНЕНИИ </a:t>
            </a:r>
            <a:r>
              <a:rPr lang="ru-RU" sz="2400" b="1" dirty="0" smtClean="0">
                <a:solidFill>
                  <a:srgbClr val="002060"/>
                </a:solidFill>
              </a:rPr>
              <a:t>ПРОГРАММЫ - Продолжение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45777"/>
              </p:ext>
            </p:extLst>
          </p:nvPr>
        </p:nvGraphicFramePr>
        <p:xfrm>
          <a:off x="0" y="741878"/>
          <a:ext cx="12192000" cy="2603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723"/>
                <a:gridCol w="3097623"/>
                <a:gridCol w="1025153"/>
                <a:gridCol w="1098378"/>
                <a:gridCol w="1035924"/>
                <a:gridCol w="953361"/>
                <a:gridCol w="4173838"/>
              </a:tblGrid>
              <a:tr h="478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№ пункта Программы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Наименование мероприятия Программы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Плановое финансирование на отчётный </a:t>
                      </a:r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Фактическое </a:t>
                      </a:r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исполнение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Сведения о выполнении, количественные и (или) качественные показатели, характеризующие выполнение, за отчетный период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</a:tr>
              <a:tr h="650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>
                          <a:solidFill>
                            <a:srgbClr val="00FF00"/>
                          </a:solidFill>
                          <a:effectLst/>
                        </a:rPr>
                        <a:t>област</a:t>
                      </a:r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. бюджет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местный бюджет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 smtClean="0">
                          <a:solidFill>
                            <a:srgbClr val="00FF00"/>
                          </a:solidFill>
                          <a:effectLst/>
                        </a:rPr>
                        <a:t>внебюд</a:t>
                      </a:r>
                      <a:r>
                        <a:rPr lang="ru-RU" sz="15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. 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</a:tr>
              <a:tr h="551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050" b="1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27 752,05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-32385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11 376,27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5 721,14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8 408,50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С Е Г 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25 505,91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91,9%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81863" y="186904"/>
            <a:ext cx="9741408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ОТЧЕТ ОБ ИСПОЛНЕНИИ </a:t>
            </a:r>
            <a:r>
              <a:rPr lang="ru-RU" sz="2400" b="1" dirty="0" smtClean="0">
                <a:solidFill>
                  <a:srgbClr val="002060"/>
                </a:solidFill>
              </a:rPr>
              <a:t>ПРОГРАММЫ - Продолжение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8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517572"/>
              </p:ext>
            </p:extLst>
          </p:nvPr>
        </p:nvGraphicFramePr>
        <p:xfrm>
          <a:off x="29981" y="990457"/>
          <a:ext cx="12162019" cy="5787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5715"/>
                <a:gridCol w="936101"/>
                <a:gridCol w="1388992"/>
                <a:gridCol w="1441211"/>
              </a:tblGrid>
              <a:tr h="5742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2000" b="1" i="1" dirty="0">
                          <a:solidFill>
                            <a:srgbClr val="00FF00"/>
                          </a:solidFill>
                          <a:effectLst/>
                        </a:rPr>
                        <a:t>Наименование индикаторов и показателей реализации Программы</a:t>
                      </a:r>
                      <a:endParaRPr lang="ru-RU" sz="2000" b="1" i="1" dirty="0">
                        <a:solidFill>
                          <a:srgbClr val="00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rgbClr val="00FF00"/>
                          </a:solidFill>
                          <a:effectLst/>
                        </a:rPr>
                        <a:t>Един. </a:t>
                      </a:r>
                      <a:r>
                        <a:rPr lang="ru-RU" sz="1800" b="1" dirty="0" err="1">
                          <a:solidFill>
                            <a:srgbClr val="00FF00"/>
                          </a:solidFill>
                          <a:effectLst/>
                        </a:rPr>
                        <a:t>измер</a:t>
                      </a:r>
                      <a:r>
                        <a:rPr lang="ru-RU" sz="1600" b="1" dirty="0">
                          <a:solidFill>
                            <a:srgbClr val="00FF00"/>
                          </a:solidFill>
                          <a:effectLst/>
                        </a:rPr>
                        <a:t>.</a:t>
                      </a:r>
                      <a:endParaRPr lang="ru-RU" sz="1600" b="1" dirty="0">
                        <a:solidFill>
                          <a:srgbClr val="00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rgbClr val="00FF00"/>
                          </a:solidFill>
                          <a:effectLst/>
                        </a:rPr>
                        <a:t>Значения индикаторов и показателей </a:t>
                      </a:r>
                      <a:endParaRPr lang="ru-RU" sz="1800" b="1" dirty="0">
                        <a:solidFill>
                          <a:srgbClr val="00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rgbClr val="00FF00"/>
                          </a:solidFill>
                          <a:effectLst/>
                        </a:rPr>
                        <a:t>план</a:t>
                      </a:r>
                      <a:endParaRPr lang="ru-RU" sz="1600" b="1" dirty="0">
                        <a:solidFill>
                          <a:srgbClr val="00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rgbClr val="00FF00"/>
                          </a:solidFill>
                          <a:effectLst/>
                        </a:rPr>
                        <a:t>факт</a:t>
                      </a:r>
                      <a:endParaRPr lang="ru-RU" sz="1600" b="1" dirty="0">
                        <a:solidFill>
                          <a:srgbClr val="00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</a:tr>
              <a:tr h="298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</a:tr>
              <a:tr h="34855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1. Повышение уровня внешнего благоустройства, инфраструктуры и санитарного содержания поселения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55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1.1.  Приведение в качественное состояние элементов инфраструктуры благоустройства поселения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обеспечения работы фонарей уличного освещения в населенных пунктах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01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детских площадок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5104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дорог в населенных пунктах с участием средств добровольного пожертвования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8,6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8,6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0121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1.2. Повышение уровня эстетического вида сельского поселения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удаления усохших аварийных деревьев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15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15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5104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содержания обелисков воинской славы, скульптур Героям Советского Союза и мест их захоронения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0121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2. Обеспечение санитарно-эпидемиологического благополучия населения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21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2.1. Повышение уровня санитарного содержания населенных пунктов  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ликвидированных несанкционированных свалок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15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36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8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обустроенных контейнерных площадок для сбора и накопления ТБ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964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Объем площадей, обработанных от борщевика Сосновского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114,3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296,6854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7517" y="0"/>
            <a:ext cx="11574483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Значения индикаторов и показателей для достижения целей и задач муниципальной программы </a:t>
            </a:r>
            <a:r>
              <a:rPr lang="ru-RU" sz="2000" b="1" dirty="0">
                <a:solidFill>
                  <a:schemeClr val="bg1"/>
                </a:solidFill>
              </a:rPr>
              <a:t>«Благоустройство населённых пунктов муниципального образования Куприяновское</a:t>
            </a:r>
            <a:r>
              <a:rPr lang="ru-RU" sz="2000" b="1" dirty="0" smtClean="0">
                <a:solidFill>
                  <a:schemeClr val="bg1"/>
                </a:solidFill>
              </a:rPr>
              <a:t>» </a:t>
            </a:r>
            <a:r>
              <a:rPr lang="ru-RU" sz="2000" b="1" dirty="0">
                <a:solidFill>
                  <a:schemeClr val="bg1"/>
                </a:solidFill>
              </a:rPr>
              <a:t> за </a:t>
            </a:r>
            <a:r>
              <a:rPr lang="ru-RU" sz="2000" b="1" dirty="0" smtClean="0">
                <a:solidFill>
                  <a:schemeClr val="bg1"/>
                </a:solidFill>
              </a:rPr>
              <a:t>2021 </a:t>
            </a:r>
            <a:r>
              <a:rPr lang="ru-RU" sz="2000" b="1" dirty="0">
                <a:solidFill>
                  <a:schemeClr val="bg1"/>
                </a:solidFill>
              </a:rPr>
              <a:t>год</a:t>
            </a:r>
          </a:p>
        </p:txBody>
      </p:sp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6304" y="104931"/>
            <a:ext cx="11911584" cy="7644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Муниципальная программа </a:t>
            </a:r>
            <a:r>
              <a:rPr lang="ru-RU" sz="2000" b="1" dirty="0" smtClean="0">
                <a:solidFill>
                  <a:srgbClr val="C00000"/>
                </a:solidFill>
              </a:rPr>
              <a:t>«Обеспечение </a:t>
            </a:r>
            <a:r>
              <a:rPr lang="ru-RU" sz="2000" b="1" dirty="0">
                <a:solidFill>
                  <a:srgbClr val="C00000"/>
                </a:solidFill>
              </a:rPr>
              <a:t>первичных мер пожарной безопасности на территории муниципального образования </a:t>
            </a:r>
            <a:r>
              <a:rPr lang="ru-RU" sz="2000" b="1" dirty="0" smtClean="0">
                <a:solidFill>
                  <a:srgbClr val="C00000"/>
                </a:solidFill>
              </a:rPr>
              <a:t>Куприяновское»  </a:t>
            </a:r>
            <a:r>
              <a:rPr lang="ru-RU" sz="2000" dirty="0" smtClean="0">
                <a:solidFill>
                  <a:schemeClr val="tx1"/>
                </a:solidFill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</a:rPr>
              <a:t>ТЧЕТ </a:t>
            </a:r>
            <a:r>
              <a:rPr lang="ru-RU" sz="2000" b="1" dirty="0">
                <a:solidFill>
                  <a:schemeClr val="tx1"/>
                </a:solidFill>
              </a:rPr>
              <a:t>ОБ ИСПОЛНЕНИИ </a:t>
            </a:r>
            <a:r>
              <a:rPr lang="ru-RU" sz="2000" b="1" dirty="0" smtClean="0">
                <a:solidFill>
                  <a:schemeClr val="tx1"/>
                </a:solidFill>
              </a:rPr>
              <a:t>ПРОГРАММЫ за 2021 год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41362"/>
              </p:ext>
            </p:extLst>
          </p:nvPr>
        </p:nvGraphicFramePr>
        <p:xfrm>
          <a:off x="16230" y="976110"/>
          <a:ext cx="12175770" cy="5881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7688"/>
                <a:gridCol w="3718382"/>
                <a:gridCol w="931167"/>
                <a:gridCol w="936901"/>
                <a:gridCol w="984340"/>
                <a:gridCol w="4787292"/>
              </a:tblGrid>
              <a:tr h="6665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пункта Программы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Программы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финансирование на отчётный </a:t>
                      </a:r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тыс.руб.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</a:t>
                      </a:r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тыс. руб.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выполнении, количественные и (или) качественные показатели, характеризующие выполнение, за отчетный период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65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местный бюджет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>
                          <a:solidFill>
                            <a:srgbClr val="00FF00"/>
                          </a:solidFill>
                          <a:effectLst/>
                        </a:rPr>
                        <a:t>внебюдж</a:t>
                      </a:r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500" b="1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500" b="1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500" b="1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500" b="1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500" b="1" i="0" u="none" strike="noStrike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1074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Цель 1. Обеспечение необходимых условий для повышения пожарной безопасности на территории муниципального образования Куприяновское</a:t>
                      </a:r>
                      <a:endParaRPr lang="ru-RU" sz="1600" b="1" i="0" u="none" strike="noStrike" dirty="0">
                        <a:solidFill>
                          <a:srgbClr val="00B0F0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38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1.2. Совершенствование материально-технической базы по предупреждению, своевременному обнаружению и ликвидации пожаров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6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Оснащение территорий общего пользования первичными средствами тушения пожаров и противопожарным инвентарем (щит пожарный полной комплектации, ранцевые огнетушители, спецодежда)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25,6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25,6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мер противопожарной безопасности населения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40045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Задача 1.3. Защита населенных пунктов муниципального образования Куприяновское от пожаров</a:t>
                      </a:r>
                      <a:endParaRPr lang="ru-RU" sz="1400" b="1" i="0" u="none" strike="noStrike" dirty="0" smtClean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552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защитных противопожарных полос (опашка), удаление в летний период сухой растительности для населенных пунктов, расположенных вблизи лесных массивов, опахивание земель вокруг населенных пунктов, тушение возгораний сухой травы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293,2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293,2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2 мероприятия по противопожарной опашке земли, покос травы в пожароопасный период в населенных пунктах. Обеспечено снижение количества гибели людей, количества пострадавшего населения, материального ущерба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47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указателей </a:t>
                      </a:r>
                      <a:r>
                        <a:rPr lang="ru-RU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водоисточников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8,1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Информирование об источниках противопожарного водоснабжения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6304" y="104931"/>
            <a:ext cx="11911584" cy="89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Муниципальная программа </a:t>
            </a:r>
            <a:r>
              <a:rPr lang="ru-RU" sz="2000" b="1" dirty="0" smtClean="0">
                <a:solidFill>
                  <a:srgbClr val="FF0000"/>
                </a:solidFill>
              </a:rPr>
              <a:t>«Обеспечение </a:t>
            </a:r>
            <a:r>
              <a:rPr lang="ru-RU" sz="2000" b="1" dirty="0">
                <a:solidFill>
                  <a:srgbClr val="FF0000"/>
                </a:solidFill>
              </a:rPr>
              <a:t>первичных мер пожарной безопасности на территории муниципального образования </a:t>
            </a:r>
            <a:r>
              <a:rPr lang="ru-RU" sz="2000" b="1" dirty="0" smtClean="0">
                <a:solidFill>
                  <a:srgbClr val="FF0000"/>
                </a:solidFill>
              </a:rPr>
              <a:t>Куприяновское</a:t>
            </a:r>
            <a:r>
              <a:rPr lang="ru-RU" sz="2000" dirty="0" smtClean="0">
                <a:solidFill>
                  <a:srgbClr val="FF0000"/>
                </a:solidFill>
              </a:rPr>
              <a:t>»  </a:t>
            </a:r>
            <a:r>
              <a:rPr lang="ru-RU" sz="2000" dirty="0" smtClean="0">
                <a:solidFill>
                  <a:schemeClr val="tx1"/>
                </a:solidFill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</a:rPr>
              <a:t>ТЧЕТ </a:t>
            </a:r>
            <a:r>
              <a:rPr lang="ru-RU" sz="2000" b="1" dirty="0">
                <a:solidFill>
                  <a:schemeClr val="tx1"/>
                </a:solidFill>
              </a:rPr>
              <a:t>ОБ ИСПОЛНЕНИИ </a:t>
            </a:r>
            <a:r>
              <a:rPr lang="ru-RU" sz="2000" b="1" dirty="0" smtClean="0">
                <a:solidFill>
                  <a:schemeClr val="tx1"/>
                </a:solidFill>
              </a:rPr>
              <a:t>ПРОГРАММЫ за 2021 год (продолжение)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663009"/>
              </p:ext>
            </p:extLst>
          </p:nvPr>
        </p:nvGraphicFramePr>
        <p:xfrm>
          <a:off x="6096" y="1189797"/>
          <a:ext cx="12106735" cy="5556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461"/>
                <a:gridCol w="3445492"/>
                <a:gridCol w="1340104"/>
                <a:gridCol w="926276"/>
                <a:gridCol w="890649"/>
                <a:gridCol w="4690753"/>
              </a:tblGrid>
              <a:tr h="6033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№ пункта Программы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Наименование мероприятия Программы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Плановое финансирование на отчётный </a:t>
                      </a:r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год,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тыс. руб.</a:t>
                      </a: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исполнение, тыс. руб.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Сведения о выполнении, количественные и (или) качественные показатели, характеризующие выполнение, за отчетный период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81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местный бюджет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rgbClr val="00FF00"/>
                          </a:solidFill>
                          <a:effectLst/>
                        </a:rPr>
                        <a:t>внебюдж</a:t>
                      </a:r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313" marR="5313" marT="5313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30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15.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Устройство и содержание незамерзающих прорубей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Устройство и содержание 6 незамерзающих прорубей. 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доступности к источникам противопожарного 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водоснабжения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47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16.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Содержание подъездных путей к водоемам для водозабора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Повышение доступности к источникам противопожарного водоснабжения. Снижение количества гибели людей, снижение количества пострадавшего населения, снижение материального ущерба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752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18.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Приобретение цистерн для установки их с целью использования ее при пожаротушении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120,0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Приобретена 1 цистерна для воды</a:t>
                      </a:r>
                      <a:endParaRPr lang="ru-RU" sz="1400" b="1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83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20.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Заполнение водой цистерн для воды с целью использования ее при пожаротушении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доступности к источникам противопожарного водоснабжения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16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1 050,8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1 050,8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необходимых условий для повышения пожарной безопасности на территории муниципального образования Куприяновское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16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 С Е Г О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1 050,8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57" y="0"/>
            <a:ext cx="11883243" cy="110799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FF00"/>
                </a:solidFill>
              </a:rPr>
              <a:t>Значения индикаторов и показателей для достижения целей и задач муниципальной программы «</a:t>
            </a:r>
            <a:r>
              <a:rPr lang="ru-RU" sz="2200" b="1" dirty="0">
                <a:solidFill>
                  <a:srgbClr val="00FF00"/>
                </a:solidFill>
              </a:rPr>
              <a:t>Обеспечение первичных мер пожарной безопасности на территории муниципального образования Куприяновское»  </a:t>
            </a:r>
            <a:r>
              <a:rPr lang="ru-RU" sz="2200" dirty="0">
                <a:solidFill>
                  <a:srgbClr val="00FF00"/>
                </a:solidFill>
              </a:rPr>
              <a:t>за </a:t>
            </a:r>
            <a:r>
              <a:rPr lang="ru-RU" sz="2200" dirty="0" smtClean="0">
                <a:solidFill>
                  <a:srgbClr val="00FF00"/>
                </a:solidFill>
              </a:rPr>
              <a:t>2021 </a:t>
            </a:r>
            <a:r>
              <a:rPr lang="ru-RU" sz="2200" dirty="0">
                <a:solidFill>
                  <a:srgbClr val="00FF00"/>
                </a:solidFill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58998"/>
              </p:ext>
            </p:extLst>
          </p:nvPr>
        </p:nvGraphicFramePr>
        <p:xfrm>
          <a:off x="3" y="1229916"/>
          <a:ext cx="12191997" cy="56280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0456"/>
                <a:gridCol w="7686037"/>
                <a:gridCol w="1323650"/>
                <a:gridCol w="1274403"/>
                <a:gridCol w="1287451"/>
              </a:tblGrid>
              <a:tr h="6196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31678" marB="31678" anchor="ctr">
                    <a:solidFill>
                      <a:srgbClr val="4B010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 anchor="ctr">
                    <a:solidFill>
                      <a:srgbClr val="4B010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Единца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 anchor="ctr">
                    <a:solidFill>
                      <a:srgbClr val="4B010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 и показатели реализации Программы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 anchor="ctr">
                    <a:solidFill>
                      <a:srgbClr val="4B0108"/>
                    </a:solidFill>
                  </a:tcPr>
                </a:tc>
              </a:tr>
              <a:tr h="40806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1. Обеспечение необходимых условий для повышения пожарной безопасности на территории муниципального образования Куприяновское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31678" marB="31678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31678" marB="31678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пожаров к базовому году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R="5524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90,0</a:t>
                      </a:r>
                    </a:p>
                  </a:txBody>
                  <a:tcPr marL="39370" marR="39370" marT="64770" marB="64770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90,0</a:t>
                      </a:r>
                    </a:p>
                  </a:txBody>
                  <a:tcPr marL="39370" marR="39370" marT="64770" marB="64770">
                    <a:solidFill>
                      <a:srgbClr val="4B0108"/>
                    </a:solidFill>
                  </a:tcPr>
                </a:tc>
              </a:tr>
              <a:tr h="369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31678" marB="31678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гибели людей от пожаров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9370" marR="39370" marT="64770" marB="64770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39370" marR="39370" marT="64770" marB="64770">
                    <a:solidFill>
                      <a:srgbClr val="4B0108"/>
                    </a:solidFill>
                  </a:tcPr>
                </a:tc>
              </a:tr>
              <a:tr h="369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31678" marB="31678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Материальный ущерб от пожаров к базовому году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R="5524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89,0</a:t>
                      </a:r>
                    </a:p>
                  </a:txBody>
                  <a:tcPr marL="39370" marR="39370" marT="64770" marB="64770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89,0</a:t>
                      </a:r>
                    </a:p>
                  </a:txBody>
                  <a:tcPr marL="39370" marR="39370" marT="64770" marB="64770">
                    <a:solidFill>
                      <a:srgbClr val="4B0108"/>
                    </a:solidFill>
                  </a:tcPr>
                </a:tc>
              </a:tr>
              <a:tr h="52801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1. 1. Организация обучения мерам пожарной безопасности и пропаганда пожарно-технических знаний, социальное и экономическое стимулирование участия граждан и организаций в добровольной пожарной охране, в </a:t>
                      </a:r>
                      <a:r>
                        <a:rPr lang="ru-RU" sz="1400" b="1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участия в борьбе с пожарами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31678" marB="31678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31678" marB="31678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проинструктированного населения представителями администрации и органами надзорной деятельности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</a:tr>
              <a:tr h="40395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1. 2. Совершенствование материально-технической базы по предупреждению, своевременному обнаружению и ликвидации пожаров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31678" marB="31678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</a:tr>
              <a:tr h="410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31678" marB="31678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первичных средств тушения пожаров и противопожарного инвентаря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25,6</a:t>
                      </a:r>
                    </a:p>
                  </a:txBody>
                  <a:tcPr marL="39370" marR="39370" marT="64770" marB="6477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25,6</a:t>
                      </a:r>
                    </a:p>
                  </a:txBody>
                  <a:tcPr marL="39370" marR="39370" marT="64770" marB="64770" anchor="ctr">
                    <a:solidFill>
                      <a:srgbClr val="4B0108"/>
                    </a:solidFill>
                  </a:tcPr>
                </a:tc>
              </a:tr>
              <a:tr h="29813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1.3. Защита населенных пунктов муниципального образования Куприяновское от пожаров</a:t>
                      </a:r>
                      <a:endParaRPr lang="ru-RU" sz="14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31678" marB="31678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31678" marB="31678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"незамерзающих прорубей" в населенных пунктах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</a:tr>
              <a:tr h="552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31678" marB="31678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противопожарной опашке земли, покос травы в пожароопасный период в населенных пунктах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187" marR="26187" marT="43083" marB="43083">
                    <a:solidFill>
                      <a:srgbClr val="4B0108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51099"/>
            <a:ext cx="12192000" cy="6580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Муниципальная программа </a:t>
            </a:r>
            <a:r>
              <a:rPr lang="ru-RU" sz="2000" b="1" dirty="0">
                <a:solidFill>
                  <a:srgbClr val="FF0000"/>
                </a:solidFill>
              </a:rPr>
              <a:t>«Социальная политика муниципального образования Куприяновское»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".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ОТЧЕТ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ОБ ИСПОЛНЕНИИ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ПРОГРАММЫ  за 2021 год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575992"/>
              </p:ext>
            </p:extLst>
          </p:nvPr>
        </p:nvGraphicFramePr>
        <p:xfrm>
          <a:off x="-83325" y="802586"/>
          <a:ext cx="12191999" cy="6055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493"/>
                <a:gridCol w="3133344"/>
                <a:gridCol w="1044989"/>
                <a:gridCol w="1085415"/>
                <a:gridCol w="6070758"/>
              </a:tblGrid>
              <a:tr h="7130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№ пункта Программы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Наименование мероприятия Программы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Плановое финансирование на отчётный год, тыс. руб.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Фактическое исполнение, тыс. руб.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Сведения о выполнении, количественные и (или) качественные показатели, характеризующие</a:t>
                      </a:r>
                      <a:endParaRPr lang="ru-RU" sz="1400" kern="1200" dirty="0" smtClean="0">
                        <a:solidFill>
                          <a:srgbClr val="00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выполнение, за отчетный год</a:t>
                      </a:r>
                      <a:endParaRPr lang="ru-RU" sz="11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</a:tr>
              <a:tr h="476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местный бюджет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71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Программы -  Обеспечение системы социальных гарантий и усиления социальной поддержки уровня жизни наименее защищенных слоев населения, проживающего на территории сельского поселения, формирование и реализация на муниципальном уровне дополнительных мер адресной социальной помощи населению и пенсионное обеспечение муниципальных служащих, достигших пенсионного возраста в соответствии с законодательством</a:t>
                      </a:r>
                      <a:endParaRPr lang="ru-RU" sz="1400" b="1" i="0" u="none" strike="noStrike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86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1 - Реализация прав лиц, замещавших муниципальные должности и муниципальные должности муниципальной службы на пенсионное обеспечение в соответствии с установленным порядком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Пенсионное обеспечение лиц, замещавших муниципальные должности или должности муниципальной службы в сельском поселении Куприяновское</a:t>
                      </a: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392,4</a:t>
                      </a:r>
                      <a:endParaRPr lang="ru-RU" sz="13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392,4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своевременно назначенных муниципальных пенсий за выслугу лет лицам, замещавшим муниципальные должности и муниципальные должности муниципальной службы, к общему количеству граждан, обратившихся и имеющих право на их получение в соответствии с законодательством 100%. Количество лица, замещавшим муниципальные должности и муниципальные должности муниципальной службы, получающих пенсию за выслугу лет, и доплаты к пенсии выборным должностным лицам – 11 человек</a:t>
                      </a:r>
                      <a:endParaRPr lang="ru-RU" sz="13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</a:tr>
              <a:tr h="31025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2 - Предоставление мер социальной поддержки отдельным категориям граждан и семьям сельского поселения, сохранение их адресности</a:t>
                      </a:r>
                      <a:endParaRPr lang="ru-RU" sz="13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Оказание материальной помощи гражданам, оказавшимся в трудной жизненной ситуации в результате пожара, стихийных бедствий, разрушения жилья, а также гражданам, нуждающимся в необходимости оплаты неотложных медицинских услуг, и в иных подобных случаях по заявлению граждан на основании распоряжения администрации</a:t>
                      </a: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11,0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11,0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граждан, находящихся в трудной жизненной ситуации, к общему числу граждан, обратившихся и имеющих право на их за получением материальной помощи,  в соответствии с нормативными правовыми актами администрации муниципального образования Куприяновское – 100%.</a:t>
                      </a:r>
                      <a:endParaRPr lang="ru-RU" sz="13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51099"/>
            <a:ext cx="12192000" cy="6580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Муниципальная программа </a:t>
            </a:r>
            <a:r>
              <a:rPr lang="ru-RU" sz="2000" b="1" dirty="0">
                <a:solidFill>
                  <a:srgbClr val="FF0000"/>
                </a:solidFill>
              </a:rPr>
              <a:t>«Социальная политика муниципального образования Куприяновское»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".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ОБ ИСПОЛНЕНИИ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ПРОГРАММЫ  за 2021 год. Продолжение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632499"/>
              </p:ext>
            </p:extLst>
          </p:nvPr>
        </p:nvGraphicFramePr>
        <p:xfrm>
          <a:off x="0" y="863546"/>
          <a:ext cx="12191999" cy="5857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493"/>
                <a:gridCol w="3133344"/>
                <a:gridCol w="1044989"/>
                <a:gridCol w="1085415"/>
                <a:gridCol w="6070758"/>
              </a:tblGrid>
              <a:tr h="7777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№ пункта Программы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Наименование мероприятия Программы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Плановое финансирование на отчётный год, тыс. руб.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Фактическое исполнение, тыс. руб.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Сведения о выполнении, количественные и (или) качественные показатели, характеризующие</a:t>
                      </a:r>
                      <a:endParaRPr lang="ru-RU" sz="1400" kern="1200" dirty="0" smtClean="0">
                        <a:solidFill>
                          <a:srgbClr val="00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выполнение, за отчетный год</a:t>
                      </a:r>
                      <a:endParaRPr lang="ru-RU" sz="11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</a:tr>
              <a:tr h="520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местный бюджет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6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Погребение умерших, не имеющих супруга, близких родственников, иных родственников либо законного представителя умершего, а также иных умерших для производства судебно-медицинской экспертизы (исследования) и патологоанатомического вскрытия (за исключением умерших в медицинских учреждениях), транспортировка в морг, включая погрузочно-разгрузочные работы, с мест обнаружения или происшествия умерших, не имеющих супруга, близких родственников, иных родственников либо законно</a:t>
                      </a: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17,6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17,6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получателей муниципальных мер социальной поддержки в общей численности отдельных категорий граждан,  имеющих право на их получение, в соответствии с нормативными правовыми актами администрации муниципального образования Куприяновское – 100%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</a:tr>
              <a:tr h="60297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Задача 3 - Предоставление социальной поддержки в рамках проведения социально значимых мероприятий и прочих мероприятий в области социальной политики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51099"/>
            <a:ext cx="12192000" cy="6580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Муниципальная программа </a:t>
            </a:r>
            <a:r>
              <a:rPr lang="ru-RU" sz="2000" b="1" dirty="0">
                <a:solidFill>
                  <a:srgbClr val="FF0000"/>
                </a:solidFill>
              </a:rPr>
              <a:t>«Социальная политика муниципального образования Куприяновское»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".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ОБ ИСПОЛНЕНИИ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ПРОГРАММЫ  за 2021 год. Продолжение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49286"/>
              </p:ext>
            </p:extLst>
          </p:nvPr>
        </p:nvGraphicFramePr>
        <p:xfrm>
          <a:off x="0" y="863546"/>
          <a:ext cx="12191999" cy="5842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493"/>
                <a:gridCol w="3133344"/>
                <a:gridCol w="1044989"/>
                <a:gridCol w="1085415"/>
                <a:gridCol w="6070758"/>
              </a:tblGrid>
              <a:tr h="10147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№ пункта Программы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Наименование мероприятия Программы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Плановое финансирование на отчётный год, тыс. руб.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Фактическое исполнение, тыс. руб.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Сведения о выполнении, количественные и (или) качественные показатели, характеризующие</a:t>
                      </a:r>
                      <a:endParaRPr lang="ru-RU" sz="1400" kern="1200" dirty="0" smtClean="0">
                        <a:solidFill>
                          <a:srgbClr val="00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выполнение, за отчетный год</a:t>
                      </a:r>
                      <a:endParaRPr lang="ru-RU" sz="11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</a:tr>
              <a:tr h="678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местный бюджет</a:t>
                      </a:r>
                      <a:endParaRPr lang="ru-RU" sz="14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4152" marR="4152" marT="4152" marB="0" anchor="ctr">
                    <a:solidFill>
                      <a:srgbClr val="4B010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8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Проведение мероприятий социально-значимого характера и прочие мероприятия в области социальной политики</a:t>
                      </a: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48,9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48,9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граждан, которым предоставлены дополнительные меры социальной поддержки, в общей численности граждан, имеющих право на их получение, в рамках проведения социально значимых мероприятий в соответствии с нормативными правовыми актами администрации муниципального образования Куприяновское – 100%</a:t>
                      </a:r>
                      <a:endParaRPr lang="ru-RU" sz="105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</a:tr>
              <a:tr h="2125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Социальная поддержка  сельских старост, уличкомов, граждан, принимающих активную общественную работу в муниципальном образовании, работу по сохранению культурных и духовных традиций</a:t>
                      </a: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граждан, которым предоставлены дополнительные меры социальной поддержки, в общей численности граждан, имеющих право на их получение в рамках проведения мероприятий, направленных на повышение социальной активности жителей, в соответствии с нормативными правовыми актами администрации муниципального образования Куприяновское – 100%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</a:tr>
              <a:tr h="504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Т О Г О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471,9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471,9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4B0108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8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0056" y="37754"/>
            <a:ext cx="11424951" cy="4847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169817" y="646176"/>
            <a:ext cx="11808823" cy="66064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169817" y="1362335"/>
            <a:ext cx="11808823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169817" y="1949233"/>
            <a:ext cx="11808823" cy="50006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денежные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средства, выплачиваемые из бюджета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1"/>
          <p:cNvSpPr/>
          <p:nvPr/>
        </p:nvSpPr>
        <p:spPr>
          <a:xfrm>
            <a:off x="169817" y="2600648"/>
            <a:ext cx="11808823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169816" y="3247834"/>
            <a:ext cx="11808823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169817" y="3929066"/>
            <a:ext cx="118088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69817" y="4601736"/>
            <a:ext cx="11808822" cy="44575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 бюджета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превышение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расходов бюджета над его доходами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169817" y="5143512"/>
            <a:ext cx="11808822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169816" y="5643577"/>
            <a:ext cx="11808823" cy="121442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634" y="0"/>
            <a:ext cx="11871366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FF00"/>
                </a:solidFill>
              </a:rPr>
              <a:t>Значения индикаторов и показателей для достижения целей и задач муниципальной программы </a:t>
            </a:r>
            <a:r>
              <a:rPr lang="ru-RU" sz="2000" b="1" dirty="0">
                <a:solidFill>
                  <a:srgbClr val="FF0000"/>
                </a:solidFill>
              </a:rPr>
              <a:t>«Социальная политика муниципального образования Куприяновское»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". </a:t>
            </a:r>
            <a:r>
              <a:rPr lang="ru-RU" sz="2000" b="1" dirty="0" smtClean="0">
                <a:solidFill>
                  <a:srgbClr val="00FF00"/>
                </a:solidFill>
              </a:rPr>
              <a:t>за 2021 </a:t>
            </a:r>
            <a:r>
              <a:rPr lang="ru-RU" sz="2000" b="1" dirty="0">
                <a:solidFill>
                  <a:srgbClr val="00FF00"/>
                </a:solidFill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52469"/>
              </p:ext>
            </p:extLst>
          </p:nvPr>
        </p:nvGraphicFramePr>
        <p:xfrm>
          <a:off x="0" y="1140507"/>
          <a:ext cx="12192000" cy="5696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6"/>
                <a:gridCol w="7936526"/>
                <a:gridCol w="1385162"/>
                <a:gridCol w="1458064"/>
                <a:gridCol w="1385162"/>
              </a:tblGrid>
              <a:tr h="4474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</a:rPr>
                        <a:t>№ п/п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28963" marB="28963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</a:rPr>
                        <a:t>Наименование показателей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42" marR="23942" marT="39389" marB="39389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</a:rPr>
                        <a:t>Един. </a:t>
                      </a: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</a:rPr>
                        <a:t>измерения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42" marR="23942" marT="39389" marB="39389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effectLst/>
                        </a:rPr>
                        <a:t>Индикаторы и показатели реализации Программы</a:t>
                      </a:r>
                      <a:endParaRPr lang="ru-RU" sz="17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42" marR="23942" marT="39389" marB="39389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</a:rPr>
                        <a:t>план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42" marR="23942" marT="39389" marB="3938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</a:rPr>
                        <a:t>факт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42" marR="23942" marT="39389" marB="39389" anchor="ctr">
                    <a:solidFill>
                      <a:srgbClr val="00B050"/>
                    </a:solidFill>
                  </a:tcPr>
                </a:tc>
              </a:tr>
              <a:tr h="850239">
                <a:tc grid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Программы - Обеспечение системы социальных гарантий и усиления социальной поддержки уровня жизни наименее защищенных слоев населения, проживающего на территории сельского поселения, формирование и реализация на муниципальном уровне дополнительных мер адресной социальной помощи населению и пенсионное обеспечение муниципальных служащих, достигших пенсионного возраста в соответствии с законодательством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28963" marB="28963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483">
                <a:tc gridSpan="5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1 - Реализация прав лиц, замещавших муниципальные должности и муниципальные должности муниципальной службы на пенсионное обеспечение в соответствии с установленным порядком Реализация прав лиц, замещавших муниципальные должности и муниципальные должности муниципальной службы на пенсионное обеспечение в соответствии с установленным порядком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28963" marB="28963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42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47625" marB="476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количества своевременно назначенных муниципальных пенсий за выслугу лет лицам, замещавшим муниципальные должности и муниципальные должности муниципальной службы, к общему количеству граждан, обратившихся и имеющих право на их получение в соответствии с законодательством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</a:tr>
              <a:tr h="871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47625" marB="476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лица, замещавшим муниципальные должности и муниципальные должности муниципальной службы, получающих пенсию за выслугу лет, и доплаты к пенсии выборным должностным лицам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</a:tr>
              <a:tr h="46131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2 - Предоставление мер социальной поддержки отдельным категориям граждан и семьям сельского поселения, сохранение их адресности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28963" marB="28963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634" y="0"/>
            <a:ext cx="11871366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FF00"/>
                </a:solidFill>
              </a:rPr>
              <a:t>Значения индикаторов и показателей для достижения целей и задач муниципальной программы </a:t>
            </a:r>
            <a:r>
              <a:rPr lang="ru-RU" sz="2000" b="1" dirty="0">
                <a:solidFill>
                  <a:srgbClr val="FF0000"/>
                </a:solidFill>
              </a:rPr>
              <a:t>«Социальная политика муниципального образования Куприяновское»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". </a:t>
            </a:r>
            <a:r>
              <a:rPr lang="ru-RU" sz="2000" b="1" dirty="0" smtClean="0">
                <a:solidFill>
                  <a:srgbClr val="00FF00"/>
                </a:solidFill>
              </a:rPr>
              <a:t>за 2021 </a:t>
            </a:r>
            <a:r>
              <a:rPr lang="ru-RU" sz="2000" b="1" dirty="0">
                <a:solidFill>
                  <a:srgbClr val="00FF00"/>
                </a:solidFill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126045"/>
              </p:ext>
            </p:extLst>
          </p:nvPr>
        </p:nvGraphicFramePr>
        <p:xfrm>
          <a:off x="0" y="1015663"/>
          <a:ext cx="12192000" cy="5747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6"/>
                <a:gridCol w="8141554"/>
                <a:gridCol w="1180134"/>
                <a:gridCol w="1458064"/>
                <a:gridCol w="1385162"/>
              </a:tblGrid>
              <a:tr h="4778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</a:rPr>
                        <a:t>№ п/п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28963" marB="28963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</a:rPr>
                        <a:t>Наименование показателей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42" marR="23942" marT="39389" marB="39389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</a:rPr>
                        <a:t>Един. </a:t>
                      </a:r>
                      <a:endParaRPr lang="ru-RU" sz="17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effectLst/>
                        </a:rPr>
                        <a:t>измерения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42" marR="23942" marT="39389" marB="39389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effectLst/>
                        </a:rPr>
                        <a:t>Индикаторы и показатели реализации Программы</a:t>
                      </a:r>
                      <a:endParaRPr lang="ru-RU" sz="17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42" marR="23942" marT="39389" marB="39389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8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</a:rPr>
                        <a:t>план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42" marR="23942" marT="39389" marB="39389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</a:rPr>
                        <a:t>факт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42" marR="23942" marT="39389" marB="39389" anchor="ctr">
                    <a:solidFill>
                      <a:srgbClr val="00B050"/>
                    </a:solidFill>
                  </a:tcPr>
                </a:tc>
              </a:tr>
              <a:tr h="953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2060"/>
                          </a:solidFill>
                          <a:effectLst/>
                        </a:rPr>
                        <a:t>2.</a:t>
                      </a: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28963" marB="289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получателей муниципальных мер социальной поддержки в общей численности отдельных категорий граждан, обратившихся и имеющих право на их получение, в соответствии с нормативными правовыми актами администрации муниципального образования Куприяновское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05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5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</a:tr>
              <a:tr h="427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2060"/>
                          </a:solidFill>
                          <a:effectLst/>
                        </a:rPr>
                        <a:t>3.</a:t>
                      </a:r>
                      <a:endParaRPr lang="ru-RU" sz="17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28963" marB="28963"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3 - Предоставление социальной поддержки в рамках проведения социально значимых мероприятий и прочих мероприятий в области социальной политики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2" marR="23942" marT="39389" marB="39389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42" marR="23942" marT="39389" marB="39389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42" marR="23942" marT="39389" marB="39389">
                    <a:solidFill>
                      <a:srgbClr val="00B050"/>
                    </a:solidFill>
                  </a:tcPr>
                </a:tc>
              </a:tr>
              <a:tr h="1055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28963" marB="289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граждан, которым предоставлены дополнительные меры социальной поддержки, в общей численности граждан, имеющих право на их получение, в рамках проведения социально значимых мероприятий в соответствии с нормативными правовыми актами администрации муниципального образования Куприяновское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5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5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</a:tr>
              <a:tr h="131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28963" marB="289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граждан, которым предоставлены дополнительные меры социальной поддержки, в общей численности граждан, имеющих право на их получение в рамках проведения мероприятий, направленных на повышение социальной активности жителей, в соответствии с нормативными правовыми актами администрации муниципального образования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Куприяновское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05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5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5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6304" y="91440"/>
            <a:ext cx="11911584" cy="7153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Муниципальная программа </a:t>
            </a:r>
            <a:r>
              <a:rPr lang="ru-RU" sz="2400" b="1" dirty="0">
                <a:solidFill>
                  <a:srgbClr val="FF0000"/>
                </a:solidFill>
              </a:rPr>
              <a:t>«Противодействие коррупции в муниципальном образовании Куприяновское»</a:t>
            </a:r>
            <a:r>
              <a:rPr lang="ru-RU" sz="2400" b="1" dirty="0" smtClean="0">
                <a:solidFill>
                  <a:srgbClr val="FF0000"/>
                </a:solidFill>
              </a:rPr>
              <a:t>.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ОТЧЕТ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ОБ ИСПОЛНЕНИИ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ПРОГРАММЫ  за 2021 год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847884"/>
              </p:ext>
            </p:extLst>
          </p:nvPr>
        </p:nvGraphicFramePr>
        <p:xfrm>
          <a:off x="146304" y="927848"/>
          <a:ext cx="11911584" cy="58272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65659"/>
                <a:gridCol w="3748324"/>
                <a:gridCol w="1300439"/>
                <a:gridCol w="1238514"/>
                <a:gridCol w="1238514"/>
                <a:gridCol w="3220134"/>
              </a:tblGrid>
              <a:tr h="5086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№ пункта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мероприятия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Плановое финансирование на отчётный год, тыс.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Фактическое исполнение, тыс.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Сведения о выполнении, количественные и (или) качественные показатели, характеризующие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выполнение, за отчетный период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02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за отчетный период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 начала реализации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Программы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</a:rPr>
                        <a:t>(за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2015-2021 </a:t>
                      </a:r>
                      <a:r>
                        <a:rPr lang="ru-RU" sz="1400" b="1" u="none" strike="noStrike" dirty="0">
                          <a:effectLst/>
                        </a:rPr>
                        <a:t>годы)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местный бюджет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местный бюджет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</a:rPr>
                        <a:t>1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</a:rPr>
                        <a:t>2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</a:rPr>
                        <a:t>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</a:rPr>
                        <a:t>4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</a:rPr>
                        <a:t>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</a:rPr>
                        <a:t>6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868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Цель. Развитие и совершенствование комплексной системы противодействия коррупции в администрации муниципального образования Куприяновское и подведомственных ей организациях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68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Задача 1. Организация исполнения антикоррупционного законодательства и достижение максимальной прозрачности деятельности администрации муниципального образования Куприяновское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5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1.1.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Публикация проектов муниципальных нормативных правовых актов для прохождения антикоррупционной экспертизы, принятых нормативных правовых актов в газете "Новая жизнь", бюллетене "Куприяновский вестник"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26,0</a:t>
                      </a:r>
                      <a:endParaRPr lang="ru-RU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26,0</a:t>
                      </a:r>
                      <a:endParaRPr lang="ru-RU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944,7</a:t>
                      </a:r>
                      <a:endParaRPr lang="ru-RU" sz="10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Исключение из проектов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нормативных </a:t>
                      </a:r>
                      <a:r>
                        <a:rPr lang="ru-RU" sz="1600" b="1" u="none" strike="noStrike" dirty="0">
                          <a:effectLst/>
                        </a:rPr>
                        <a:t>правовых актов коррупциогенных факторов        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0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1.2.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Программное обеспечение и компьютеризация муниципальных учреждений, органов местного самоуправления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103,5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103,5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256,7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Приобретение программ, лицензий на право использования программ, электронно-цифровых подписей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0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6304" y="91440"/>
            <a:ext cx="11911584" cy="7153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Муниципальная программа </a:t>
            </a:r>
            <a:r>
              <a:rPr lang="ru-RU" sz="2400" b="1" dirty="0">
                <a:solidFill>
                  <a:srgbClr val="FF0000"/>
                </a:solidFill>
              </a:rPr>
              <a:t>«Противодействие коррупции в муниципальном образовании Куприяновское»</a:t>
            </a:r>
            <a:r>
              <a:rPr lang="ru-RU" sz="2400" b="1" dirty="0" smtClean="0">
                <a:solidFill>
                  <a:srgbClr val="FF0000"/>
                </a:solidFill>
              </a:rPr>
              <a:t>.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ОТЧЕТ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ОБ ИСПОЛНЕНИИ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ПРОГРАММЫ  за 2021 год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00126"/>
              </p:ext>
            </p:extLst>
          </p:nvPr>
        </p:nvGraphicFramePr>
        <p:xfrm>
          <a:off x="0" y="935862"/>
          <a:ext cx="12192000" cy="57473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4484"/>
                <a:gridCol w="4009865"/>
                <a:gridCol w="1335758"/>
                <a:gridCol w="1272151"/>
                <a:gridCol w="1272152"/>
                <a:gridCol w="3307590"/>
              </a:tblGrid>
              <a:tr h="3737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№ пункта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мероприятия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Плановое финансирование на отчётный год, тыс.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Фактическое исполнение, тыс. руб.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Сведения о выполнении, количественные и (или) качественные показатели, характеризующие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выполнение, за отчетный период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7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за отчетный период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с начала реализации </a:t>
                      </a:r>
                      <a:r>
                        <a:rPr lang="ru-RU" sz="1300" b="1" u="none" strike="noStrike" dirty="0" smtClean="0">
                          <a:effectLst/>
                        </a:rPr>
                        <a:t>Программы</a:t>
                      </a:r>
                    </a:p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</a:rPr>
                        <a:t> </a:t>
                      </a:r>
                      <a:r>
                        <a:rPr lang="ru-RU" sz="1300" b="1" u="none" strike="noStrike" dirty="0">
                          <a:effectLst/>
                        </a:rPr>
                        <a:t>(за 2015-2019 годы)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</a:rPr>
                        <a:t>местный бюджет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местный бюджет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801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Задача 2. Реализация и развитие механизмов противодействия коррупции в сфере муниципальной службы и в муниципальном учреждении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27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Размещение сведения о полученных доходах и принадлежащем на праве собственности имуществе муниципальных служащих и руководителей муниципальных учреждений, и членов их семей на официальном сайте администрации Гороховецкого района с использованием сети Интернет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15,7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15,7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</a:rPr>
                        <a:t>Исполнение муниципальными служащими, руководителями муниципальных учреждений и гражданами, претендующими на замещение должностей муниципальной службы законодательства, регламентирующее прохождение муниципальной службы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252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Задача 4. Профилактика коррупционных правонарушений, совершаемых от имени или в интересах юридических лиц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/>
                </a:tc>
              </a:tr>
              <a:tr h="849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4.1.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размещения информации о закупках в сети Интернет в соответствии с действующим законодательством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128,2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открытости, здоровой конкуренции и объективности при размещении заказов на поставки товаров, выполнение работ, оказание услуг для муниципальных нужд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6304" y="8068"/>
            <a:ext cx="11911584" cy="7153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Муниципальная программа </a:t>
            </a:r>
            <a:r>
              <a:rPr lang="ru-RU" sz="2400" b="1" dirty="0">
                <a:solidFill>
                  <a:srgbClr val="FF0000"/>
                </a:solidFill>
              </a:rPr>
              <a:t>«Противодействие коррупции в муниципальном образовании Куприяновское»</a:t>
            </a:r>
            <a:r>
              <a:rPr lang="ru-RU" sz="2400" b="1" dirty="0" smtClean="0">
                <a:solidFill>
                  <a:srgbClr val="FF0000"/>
                </a:solidFill>
              </a:rPr>
              <a:t>.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ОТЧЕТ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ОБ ИСПОЛНЕНИИ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ПРОГРАММЫ  за 2021 год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825881"/>
              </p:ext>
            </p:extLst>
          </p:nvPr>
        </p:nvGraphicFramePr>
        <p:xfrm>
          <a:off x="6096" y="839044"/>
          <a:ext cx="12192000" cy="59759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4484"/>
                <a:gridCol w="4009865"/>
                <a:gridCol w="1335758"/>
                <a:gridCol w="1272151"/>
                <a:gridCol w="1272152"/>
                <a:gridCol w="3307590"/>
              </a:tblGrid>
              <a:tr h="3737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№ пункта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мероприятия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Плановое финансирование на отчётный год, тыс.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Фактическое исполнение, тыс. руб.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Сведения о выполнении, количественные и (или) качественные показатели, характеризующие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выполнение, за отчетный период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7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за отчетный период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с начала реализации </a:t>
                      </a:r>
                      <a:r>
                        <a:rPr lang="ru-RU" sz="1300" b="1" u="none" strike="noStrike" dirty="0" smtClean="0">
                          <a:effectLst/>
                        </a:rPr>
                        <a:t>Программы</a:t>
                      </a:r>
                    </a:p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</a:rPr>
                        <a:t> </a:t>
                      </a:r>
                      <a:r>
                        <a:rPr lang="ru-RU" sz="1300" b="1" u="none" strike="noStrike" dirty="0">
                          <a:effectLst/>
                        </a:rPr>
                        <a:t>(за 2015-2019 годы)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</a:rPr>
                        <a:t>местный бюджет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местный бюджет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0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размещения в сети Интернет и опубликования в СМИ информации о торгах в соответствии с действующим законодательством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effectLst/>
                        </a:rPr>
                        <a:t>Исключение коррупции при исполнении муниципальных функций и предоставлении муниципальных услуг администрацией муниципального образования Куприяновское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252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Задача 5. Обеспечение активного участия институтов гражданского общества в реализации антикоррупционной политики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/>
                </a:tc>
              </a:tr>
              <a:tr h="849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Опубликование в газете «Новая жизнь» объявлений о проведении публичных слушаниях, рекомендациях, принимаемых участниками публичных слушаний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2,2</a:t>
                      </a:r>
                      <a:endParaRPr lang="ru-RU" sz="15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2,2</a:t>
                      </a:r>
                      <a:endParaRPr lang="ru-RU" sz="15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71,9</a:t>
                      </a:r>
                      <a:endParaRPr lang="ru-RU" sz="15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Укрепление   доверия граждан к деятельности органов местного самоуправления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9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Подписка газет «Новая жизнь» и "Владимирские ведомости" старостам деревень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37,9</a:t>
                      </a:r>
                      <a:endParaRPr lang="ru-RU" sz="15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37,9</a:t>
                      </a:r>
                      <a:endParaRPr lang="ru-RU" sz="15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341,4</a:t>
                      </a:r>
                      <a:endParaRPr lang="ru-RU" sz="15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Укрепление   доверия граждан к деятельности органов местного самоуправления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0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216,5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216,5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1 939,4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386" y="0"/>
            <a:ext cx="11542817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Значения индикаторов и показателей для достижения целей и задач муниципальной программы «Противодействие коррупции в муниципальном образовании Куприяновское»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 2021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96615"/>
              </p:ext>
            </p:extLst>
          </p:nvPr>
        </p:nvGraphicFramePr>
        <p:xfrm>
          <a:off x="121023" y="1145845"/>
          <a:ext cx="11981329" cy="5652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9441"/>
                <a:gridCol w="102907"/>
                <a:gridCol w="584164"/>
                <a:gridCol w="922839"/>
                <a:gridCol w="124431"/>
                <a:gridCol w="767547"/>
              </a:tblGrid>
              <a:tr h="5210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i="0" dirty="0">
                          <a:solidFill>
                            <a:schemeClr val="bg1"/>
                          </a:solidFill>
                          <a:effectLst/>
                        </a:rPr>
                        <a:t>Наименование индикаторов и показателей реализации Программы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>
                    <a:solidFill>
                      <a:srgbClr val="00206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300" b="1" i="0" dirty="0" smtClean="0">
                          <a:solidFill>
                            <a:schemeClr val="bg1"/>
                          </a:solidFill>
                          <a:effectLst/>
                        </a:rPr>
                        <a:t>Единица измерен</a:t>
                      </a:r>
                      <a:r>
                        <a:rPr lang="ru-RU" sz="13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3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bg1"/>
                          </a:solidFill>
                          <a:effectLst/>
                        </a:rPr>
                        <a:t>Значения индикаторов и показателей</a:t>
                      </a:r>
                      <a:endParaRPr lang="ru-RU" sz="14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i="0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i="0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>
                    <a:solidFill>
                      <a:srgbClr val="002060"/>
                    </a:solidFill>
                  </a:tcPr>
                </a:tc>
              </a:tr>
              <a:tr h="262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/>
                </a:tc>
              </a:tr>
              <a:tr h="55826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Цель. Развитие и совершенствование комплексной системы противодействия коррупции в администрации муниципального образования Куприяновское и подведомственных ей организациях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26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Задача 1. Организация исполнения антикоррупционного законодательства и достижение максимальной прозрачности деятельности администрации муниципального образования Куприяновское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77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проектов муниципальных нормативных правовых актов, прошедших антикоррупционную экспертизу в отчетном периоде, от общего количества проектов нормативных правовых актов, подлежащих антикоррупционной экспертизе в отчетном периоде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</a:tr>
              <a:tr h="78637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проектов муниципальных нормативных правовых актов, опубликованных в СМИ и размещенных на сайте в сети Интернет для проведения антикоррупционной экспертизы в отчетном периоде, от общего количества проектов нормативных правовых актов, подлежащих опубликованию и прохождению антикоррупционной экспертизы в отчетном периоде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</a:tr>
              <a:tr h="73476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проектов нормативных правовых актов, к которым контрольно-надзорными органами предъявлены обоснованные требования об исключении коррупциогенных факторов, в общем количестве проектов муниципальных нормативных правовых актов муниципального образования Куприяновское, проходивших антикоррупционную экспертизу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>
                          <a:effectLst/>
                        </a:rPr>
                        <a:t>%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1,9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 smtClean="0">
                          <a:effectLst/>
                        </a:rPr>
                        <a:t>1,9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</a:tr>
              <a:tr h="38222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Задача 2. Реализация и развитие механизмов противодействия коррупции в сфере муниципальной службы и в муниципальном учреждении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76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муниципальных служащих и руководителей муниципальных учреждений, представивших сведения о полученных доходах и принадлежащем на праве собственности имуществе и размещение их на официальном сайте администрации района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</a:tr>
              <a:tr h="54284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Доля представлений прокуратуры в отношении муниципальных служащих, представивших неполные (недостоверные) сведения о доходах, от общего числа муниципальных служащих, представляющих указанные сведения  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>
                          <a:effectLst/>
                        </a:rPr>
                        <a:t>%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390" y="0"/>
            <a:ext cx="11400311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Значения индикаторов и показателей для достижения целей и задач муниципальной программы «Противодействие коррупции в муниципальном образовании Куприяновское»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 2021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931929"/>
              </p:ext>
            </p:extLst>
          </p:nvPr>
        </p:nvGraphicFramePr>
        <p:xfrm>
          <a:off x="4947" y="1015664"/>
          <a:ext cx="12080372" cy="5842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58251"/>
                <a:gridCol w="916681"/>
                <a:gridCol w="1353120"/>
                <a:gridCol w="1152320"/>
              </a:tblGrid>
              <a:tr h="5191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Наименование индикаторов и показателей реализации Программы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Единица измерен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Значения индикаторов и показателей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>
                    <a:solidFill>
                      <a:srgbClr val="002060"/>
                    </a:solidFill>
                  </a:tcPr>
                </a:tc>
              </a:tr>
              <a:tr h="203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100" b="1" dirty="0"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100" b="1" dirty="0"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100" b="1" dirty="0"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100" b="1" dirty="0"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/>
                </a:tc>
              </a:tr>
              <a:tr h="12978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муниципальных служащих, допустивших нарушения законодательства об ограничениях и запретах, требованиях о предотвращении или об урегулировании конфликта интересов, иных обязанностей, установленных в целях противодействия коррупции, выявленных органом по управлению муниципальной службой и/или контрольно-надзорными органами, от общего числа муниципальных служащих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%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7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соблюдения запретов, ограничений и требований, касающихся получения отдельными категориями лиц подарков в связи с протокольными мероприятиями, со служебными командировками и с другими официальными мероприятиями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5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соблюдения ограничений и требований, касающихся выполнения муниципальными служащими иной оплачиваемой работы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5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соблюдения ограничений и требований, касающихся обязанности муниципальных служащих уведомлять об обращениях в целях склонения к совершению коррупционных правонарушений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64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Задача 3. Мониторинг коррупции, коррупциогенных факторов и мер антикоррупционной политики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Доля установленных фактов коррупции от общего количества жалоб и обращений граждан, поступивших за отчетный период по горячей линии «телефона доверия» и по электронной почте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effectLst/>
                        </a:rPr>
                        <a:t>%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</a:tr>
              <a:tr h="29664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Задача 4. Профилактика коррупционных правонарушений, совершаемых от имени или в интересах юридических лиц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Количество нарушений законодательства о закупках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единиц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</a:tr>
              <a:tr h="296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Количество нарушений законодательства о торгах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единиц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/>
                </a:tc>
              </a:tr>
            </a:tbl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390" y="0"/>
            <a:ext cx="11400311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Значения индикаторов и показателей для достижения целей и задач муниципальной программы «Противодействие коррупции в муниципальном образовании Куприяновское»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 2021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122586"/>
              </p:ext>
            </p:extLst>
          </p:nvPr>
        </p:nvGraphicFramePr>
        <p:xfrm>
          <a:off x="23355" y="1015663"/>
          <a:ext cx="12192001" cy="3586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9844"/>
                <a:gridCol w="915792"/>
                <a:gridCol w="1351806"/>
                <a:gridCol w="1274559"/>
              </a:tblGrid>
              <a:tr h="7154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Наименование индикаторов и показателей реализации Программы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 smtClean="0">
                          <a:effectLst/>
                        </a:rPr>
                        <a:t>Единица измерен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Значения индикаторов и показателей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>
                    <a:solidFill>
                      <a:srgbClr val="002060"/>
                    </a:solidFill>
                  </a:tcPr>
                </a:tc>
              </a:tr>
              <a:tr h="281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100" b="1" dirty="0"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100" b="1" dirty="0"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100" b="1" dirty="0"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100" b="1" dirty="0"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/>
                </a:tc>
              </a:tr>
              <a:tr h="7247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Доля оказываемых муниципальных услуг, по которым разработаны административные регламенты, от общего числа предоставляемых муниципальных услуг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 anchor="ctr"/>
                </a:tc>
              </a:tr>
              <a:tr h="40881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Задача 5. Обеспечение активного участия институтов гражданского общества в реализации антикоррупционной политики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2487" marR="12487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9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effectLst/>
                        </a:rPr>
                        <a:t>Доля опубликованных в газете «Новая жизнь» объявлений о проведении публичных слушаниях, рекомендациях, принимаемых участниками публичных слушаний от общего количества проведенных публичных слушаний и принятых по ним рекомендациях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%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487" marR="12487" marT="0" marB="0" anchor="ctr"/>
                </a:tc>
              </a:tr>
            </a:tbl>
          </a:graphicData>
        </a:graphic>
      </p:graphicFrame>
      <p:pic>
        <p:nvPicPr>
          <p:cNvPr id="4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4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195" y="10479"/>
            <a:ext cx="11924805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Муниципальная программа </a:t>
            </a:r>
            <a:r>
              <a:rPr lang="ru-RU" sz="2400" b="1" dirty="0">
                <a:solidFill>
                  <a:srgbClr val="FF0000"/>
                </a:solidFill>
              </a:rPr>
              <a:t>«Комплексное развитие сельских территорий муниципального образования Куприяновское на 2020– 2022 годы и на период  до 2025 года» 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ОТЧЕТ ОБ ИСПОЛНЕНИИ ПРОГРАММЫ  за 2021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943712"/>
              </p:ext>
            </p:extLst>
          </p:nvPr>
        </p:nvGraphicFramePr>
        <p:xfrm>
          <a:off x="1" y="1363208"/>
          <a:ext cx="12191999" cy="5494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4333"/>
                <a:gridCol w="2869683"/>
                <a:gridCol w="1332005"/>
                <a:gridCol w="966807"/>
                <a:gridCol w="966807"/>
                <a:gridCol w="762072"/>
                <a:gridCol w="1023677"/>
                <a:gridCol w="3456615"/>
              </a:tblGrid>
              <a:tr h="4592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№ пункта Программы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Наименование мероприятия Программы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Плановое финансирование на отчётный </a:t>
                      </a:r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Фактическое </a:t>
                      </a:r>
                      <a:r>
                        <a:rPr lang="ru-RU" sz="16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исполнение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Сведения о выполнении, количественные и (или) качественные показатели, характеризующие выполнение, за отчетный период</a:t>
                      </a:r>
                      <a:endParaRPr lang="ru-RU" sz="16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</a:tr>
              <a:tr h="64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федерал. </a:t>
                      </a:r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бюджет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dirty="0" err="1" smtClean="0">
                          <a:solidFill>
                            <a:srgbClr val="00FF00"/>
                          </a:solidFill>
                          <a:effectLst/>
                        </a:rPr>
                        <a:t>област</a:t>
                      </a:r>
                      <a:r>
                        <a:rPr lang="ru-RU" sz="15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. бюджет</a:t>
                      </a:r>
                      <a:endParaRPr lang="ru-RU" sz="1500" b="1" i="0" u="none" strike="noStrike" dirty="0" smtClean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местный бюджет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 smtClean="0">
                          <a:solidFill>
                            <a:srgbClr val="00FF00"/>
                          </a:solidFill>
                          <a:effectLst/>
                        </a:rPr>
                        <a:t>внебюд</a:t>
                      </a:r>
                      <a:r>
                        <a:rPr lang="ru-RU" sz="1500" b="1" u="none" strike="noStrike" dirty="0" smtClean="0">
                          <a:solidFill>
                            <a:srgbClr val="00FF00"/>
                          </a:solidFill>
                          <a:effectLst/>
                        </a:rPr>
                        <a:t>. </a:t>
                      </a:r>
                      <a:endParaRPr lang="ru-RU" sz="1500" b="1" i="0" u="none" strike="noStrike" dirty="0">
                        <a:solidFill>
                          <a:srgbClr val="00FF00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950" marR="7950" marT="7950" marB="0" anchor="ctr">
                    <a:solidFill>
                      <a:srgbClr val="002060"/>
                    </a:solidFill>
                  </a:tcPr>
                </a:tc>
              </a:tr>
              <a:tr h="45323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- Создание условий для повышения качества жизни сельского населения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094" marR="8094" marT="8094" marB="0" anchor="ctr">
                    <a:solidFill>
                      <a:srgbClr val="002060"/>
                    </a:solidFill>
                  </a:tcPr>
                </a:tc>
              </a:tr>
              <a:tr h="80918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- стимулирование и поддержка реализации общественно значимых проектов по благоустройству сельских территорий, направленных на решение приоритетных задач развития сельских территорий муниципального образования Куприяновское и формирование позитивного отношения к сельской местности и сельскому образу жизни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4" marR="8094" marT="8094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4" marR="8094" marT="8094" marB="0" anchor="ctr">
                    <a:solidFill>
                      <a:srgbClr val="002060"/>
                    </a:solidFill>
                  </a:tcPr>
                </a:tc>
              </a:tr>
              <a:tr h="30012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мероприятий по благоустройству сельских территорий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1614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050" b="1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Мероприятия по реализации общественно значимых проектов по благоустройству сельских территорий</a:t>
                      </a:r>
                      <a:endParaRPr lang="ru-RU" sz="1050" b="1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3 117,2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1 007,44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1 174,26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115,2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820,3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условий для повышения качества жизни сельского населения.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реализованных общественно значимых проектов по благоустройству сельских территорий – 2 единицы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54441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3 117,2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1 007,44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1 174,26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115,2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820,3</a:t>
                      </a: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Бюджетных средств –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2 296,9 тыс. руб.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4168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В С Е Г О</a:t>
                      </a:r>
                      <a:endParaRPr lang="ru-RU" sz="140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3 117,2</a:t>
                      </a:r>
                      <a:endParaRPr lang="ru-RU" sz="9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endParaRPr lang="ru-RU" sz="105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198232"/>
              </p:ext>
            </p:extLst>
          </p:nvPr>
        </p:nvGraphicFramePr>
        <p:xfrm>
          <a:off x="30480" y="1152823"/>
          <a:ext cx="12162019" cy="4876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5715"/>
                <a:gridCol w="936101"/>
                <a:gridCol w="1388992"/>
                <a:gridCol w="1441211"/>
              </a:tblGrid>
              <a:tr h="8717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2000" b="1" i="1" dirty="0">
                          <a:solidFill>
                            <a:srgbClr val="00FF00"/>
                          </a:solidFill>
                          <a:effectLst/>
                        </a:rPr>
                        <a:t>Наименование индикаторов и показателей реализации Программы</a:t>
                      </a:r>
                      <a:endParaRPr lang="ru-RU" sz="2000" b="1" i="1" dirty="0">
                        <a:solidFill>
                          <a:srgbClr val="00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rgbClr val="00FF00"/>
                          </a:solidFill>
                          <a:effectLst/>
                        </a:rPr>
                        <a:t>Един. </a:t>
                      </a:r>
                      <a:r>
                        <a:rPr lang="ru-RU" sz="1800" b="1" dirty="0" err="1">
                          <a:solidFill>
                            <a:srgbClr val="00FF00"/>
                          </a:solidFill>
                          <a:effectLst/>
                        </a:rPr>
                        <a:t>измер</a:t>
                      </a:r>
                      <a:r>
                        <a:rPr lang="ru-RU" sz="1600" b="1" dirty="0">
                          <a:solidFill>
                            <a:srgbClr val="00FF00"/>
                          </a:solidFill>
                          <a:effectLst/>
                        </a:rPr>
                        <a:t>.</a:t>
                      </a:r>
                      <a:endParaRPr lang="ru-RU" sz="1600" b="1" dirty="0">
                        <a:solidFill>
                          <a:srgbClr val="00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dirty="0">
                          <a:solidFill>
                            <a:srgbClr val="00FF00"/>
                          </a:solidFill>
                          <a:effectLst/>
                        </a:rPr>
                        <a:t>Значения индикаторов и показателей </a:t>
                      </a:r>
                      <a:endParaRPr lang="ru-RU" sz="1800" b="1" dirty="0">
                        <a:solidFill>
                          <a:srgbClr val="00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rgbClr val="00FF00"/>
                          </a:solidFill>
                          <a:effectLst/>
                        </a:rPr>
                        <a:t>план</a:t>
                      </a:r>
                      <a:endParaRPr lang="ru-RU" sz="1600" b="1" dirty="0">
                        <a:solidFill>
                          <a:srgbClr val="00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rgbClr val="00FF00"/>
                          </a:solidFill>
                          <a:effectLst/>
                        </a:rPr>
                        <a:t>факт</a:t>
                      </a:r>
                      <a:endParaRPr lang="ru-RU" sz="1600" b="1" dirty="0">
                        <a:solidFill>
                          <a:srgbClr val="00FF00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</a:tr>
              <a:tr h="452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2484" marR="52484" marT="0" marB="0" anchor="ctr">
                    <a:solidFill>
                      <a:srgbClr val="7030A0"/>
                    </a:solidFill>
                  </a:tcPr>
                </a:tc>
              </a:tr>
              <a:tr h="52911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-  создание условий для повышения качества жизни сельского населения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 anchor="ctr"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925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Задача - стимулирование и поддержка реализации общественно значимых проектов по благоустройству сельских территорий, направленных на решение приоритетных задач развития сельских территорий муниципального образования Куприяновское и формирование позитивного отношения к сельской местности и сельскому образу жизни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6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благоустройству сельских территорий</a:t>
                      </a:r>
                      <a:endParaRPr lang="ru-RU" sz="1600" b="1" dirty="0"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2484" marR="52484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1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Количество реализованных общественно значимых проектов по благоустройству сельских территорий</a:t>
                      </a:r>
                      <a:endParaRPr lang="ru-RU" sz="12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7517" y="0"/>
            <a:ext cx="11574483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Значения индикаторов и показателей для достижения целей и задач муниципальной программы </a:t>
            </a:r>
            <a:r>
              <a:rPr lang="ru-RU" sz="2000" b="1" dirty="0">
                <a:solidFill>
                  <a:srgbClr val="FFFFFF"/>
                </a:solidFill>
              </a:rPr>
              <a:t>«Комплексное развитие сельских территорий муниципального образования Куприяновское на 2020– 2022 годы и на период до 2025 года»</a:t>
            </a:r>
            <a:r>
              <a:rPr lang="ru-RU" sz="2000" dirty="0">
                <a:solidFill>
                  <a:srgbClr val="FFFFFF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 за </a:t>
            </a:r>
            <a:r>
              <a:rPr lang="ru-RU" sz="2000" b="1" dirty="0" smtClean="0">
                <a:solidFill>
                  <a:schemeClr val="bg1"/>
                </a:solidFill>
              </a:rPr>
              <a:t>2021 </a:t>
            </a:r>
            <a:r>
              <a:rPr lang="ru-RU" sz="2000" b="1" dirty="0">
                <a:solidFill>
                  <a:schemeClr val="bg1"/>
                </a:solidFill>
              </a:rPr>
              <a:t>год</a:t>
            </a:r>
          </a:p>
        </p:txBody>
      </p:sp>
      <p:pic>
        <p:nvPicPr>
          <p:cNvPr id="5" name="Picture 2" descr="http://gorohovec.ru/tinybrowser/images/ge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90" cy="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9289</TotalTime>
  <Words>13495</Words>
  <Application>Microsoft Office PowerPoint</Application>
  <PresentationFormat>Произвольный</PresentationFormat>
  <Paragraphs>2755</Paragraphs>
  <Slides>121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121</vt:i4>
      </vt:variant>
    </vt:vector>
  </HeadingPairs>
  <TitlesOfParts>
    <vt:vector size="1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Бюджетная система Российской Федерации</vt:lpstr>
      <vt:lpstr>Доходы бюджета</vt:lpstr>
      <vt:lpstr>Структура доходов бюджета</vt:lpstr>
      <vt:lpstr>Федеральные, региональные и местные налоги</vt:lpstr>
      <vt:lpstr> Нормативы зачисления налогов в бюджет муниципального образования Куприяновское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исполнения  бюджета</vt:lpstr>
      <vt:lpstr>Презентация PowerPoint</vt:lpstr>
      <vt:lpstr>ежегодное формирование и исполнение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Обратная связь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Дмитриев С.В.</cp:lastModifiedBy>
  <cp:revision>512</cp:revision>
  <dcterms:created xsi:type="dcterms:W3CDTF">2015-05-24T10:14:08Z</dcterms:created>
  <dcterms:modified xsi:type="dcterms:W3CDTF">2022-05-12T12:03:44Z</dcterms:modified>
</cp:coreProperties>
</file>